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 id="2147483684" r:id="rId9"/>
  </p:sldMasterIdLst>
  <p:notesMasterIdLst>
    <p:notesMasterId r:id="rId21"/>
  </p:notesMasterIdLst>
  <p:sldIdLst>
    <p:sldId id="339" r:id="rId10"/>
    <p:sldId id="342" r:id="rId11"/>
    <p:sldId id="343" r:id="rId12"/>
    <p:sldId id="345" r:id="rId13"/>
    <p:sldId id="346" r:id="rId14"/>
    <p:sldId id="347" r:id="rId15"/>
    <p:sldId id="348" r:id="rId16"/>
    <p:sldId id="349" r:id="rId17"/>
    <p:sldId id="353" r:id="rId18"/>
    <p:sldId id="354" r:id="rId19"/>
    <p:sldId id="357" r:id="rId20"/>
  </p:sldIdLst>
  <p:sldSz cx="12192000" cy="6858000"/>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9"/>
    <a:srgbClr val="C6B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4" d="100"/>
          <a:sy n="54" d="100"/>
        </p:scale>
        <p:origin x="400" y="48"/>
      </p:cViewPr>
      <p:guideLst>
        <p:guide orient="horz" pos="2160"/>
        <p:guide pos="3840"/>
      </p:guideLst>
    </p:cSldViewPr>
  </p:slideViewPr>
  <p:outlineViewPr>
    <p:cViewPr>
      <p:scale>
        <a:sx n="33" d="100"/>
        <a:sy n="33" d="100"/>
      </p:scale>
      <p:origin x="0" y="-236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11263" cy="494472"/>
          </a:xfrm>
          <a:prstGeom prst="rect">
            <a:avLst/>
          </a:prstGeom>
        </p:spPr>
        <p:txBody>
          <a:bodyPr vert="horz" lIns="91434" tIns="45716" rIns="91434" bIns="45716" rtlCol="0"/>
          <a:lstStyle>
            <a:lvl1pPr algn="l">
              <a:defRPr sz="1200"/>
            </a:lvl1pPr>
          </a:lstStyle>
          <a:p>
            <a:endParaRPr lang="en-GB"/>
          </a:p>
        </p:txBody>
      </p:sp>
      <p:sp>
        <p:nvSpPr>
          <p:cNvPr id="3" name="Date Placeholder 2"/>
          <p:cNvSpPr>
            <a:spLocks noGrp="1"/>
          </p:cNvSpPr>
          <p:nvPr>
            <p:ph type="dt" idx="1"/>
          </p:nvPr>
        </p:nvSpPr>
        <p:spPr>
          <a:xfrm>
            <a:off x="3805484" y="2"/>
            <a:ext cx="2911263" cy="494472"/>
          </a:xfrm>
          <a:prstGeom prst="rect">
            <a:avLst/>
          </a:prstGeom>
        </p:spPr>
        <p:txBody>
          <a:bodyPr vert="horz" lIns="91434" tIns="45716" rIns="91434" bIns="45716" rtlCol="0"/>
          <a:lstStyle>
            <a:lvl1pPr algn="r">
              <a:defRPr sz="1200"/>
            </a:lvl1pPr>
          </a:lstStyle>
          <a:p>
            <a:fld id="{E5951E1C-6F8A-4870-95A6-BC0C2CD3C69F}" type="datetimeFigureOut">
              <a:rPr lang="en-GB" smtClean="0"/>
              <a:t>05/05/2021</a:t>
            </a:fld>
            <a:endParaRPr lang="en-GB"/>
          </a:p>
        </p:txBody>
      </p:sp>
      <p:sp>
        <p:nvSpPr>
          <p:cNvPr id="4" name="Slide Image Placeholder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34" tIns="45716" rIns="91434" bIns="45716" rtlCol="0" anchor="ctr"/>
          <a:lstStyle/>
          <a:p>
            <a:endParaRPr lang="en-GB"/>
          </a:p>
        </p:txBody>
      </p:sp>
      <p:sp>
        <p:nvSpPr>
          <p:cNvPr id="5" name="Notes Placeholder 4"/>
          <p:cNvSpPr>
            <a:spLocks noGrp="1"/>
          </p:cNvSpPr>
          <p:nvPr>
            <p:ph type="body" sz="quarter" idx="3"/>
          </p:nvPr>
        </p:nvSpPr>
        <p:spPr>
          <a:xfrm>
            <a:off x="671830" y="4742817"/>
            <a:ext cx="5374640" cy="3880485"/>
          </a:xfrm>
          <a:prstGeom prst="rect">
            <a:avLst/>
          </a:prstGeom>
        </p:spPr>
        <p:txBody>
          <a:bodyPr vert="horz" lIns="91434" tIns="45716" rIns="91434"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60730"/>
            <a:ext cx="2911263" cy="494470"/>
          </a:xfrm>
          <a:prstGeom prst="rect">
            <a:avLst/>
          </a:prstGeom>
        </p:spPr>
        <p:txBody>
          <a:bodyPr vert="horz" lIns="91434" tIns="45716" rIns="91434"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05484" y="9360730"/>
            <a:ext cx="2911263" cy="494470"/>
          </a:xfrm>
          <a:prstGeom prst="rect">
            <a:avLst/>
          </a:prstGeom>
        </p:spPr>
        <p:txBody>
          <a:bodyPr vert="horz" lIns="91434" tIns="45716" rIns="91434" bIns="45716" rtlCol="0" anchor="b"/>
          <a:lstStyle>
            <a:lvl1pPr algn="r">
              <a:defRPr sz="1200"/>
            </a:lvl1pPr>
          </a:lstStyle>
          <a:p>
            <a:fld id="{F69D23C8-F88C-4D8B-99F9-311913AA7498}" type="slidenum">
              <a:rPr lang="en-GB" smtClean="0"/>
              <a:t>‹#›</a:t>
            </a:fld>
            <a:endParaRPr lang="en-GB"/>
          </a:p>
        </p:txBody>
      </p:sp>
    </p:spTree>
    <p:extLst>
      <p:ext uri="{BB962C8B-B14F-4D97-AF65-F5344CB8AC3E}">
        <p14:creationId xmlns:p14="http://schemas.microsoft.com/office/powerpoint/2010/main" val="261083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r>
              <a:rPr lang="en-GB" altLang="en-US" sz="1100" dirty="0"/>
              <a:t>The two principles act as the foundation on which we can build policy - To appreciate why the Covenant is structured as it is you only have to think about where and why disadvantage arise – mobility, postings overseas, transition to civilian life – these all impact on the roles of Central and Local Government, Businesses and the Charitable sector – And so our work in central Government are focussed on these different areas.</a:t>
            </a:r>
          </a:p>
          <a:p>
            <a:pPr eaLnBrk="1" hangingPunct="1"/>
            <a:endParaRPr lang="en-GB" altLang="en-US" sz="1100" dirty="0"/>
          </a:p>
          <a:p>
            <a:pPr eaLnBrk="1" hangingPunct="1"/>
            <a:r>
              <a:rPr lang="en-GB" altLang="en-US" sz="1100" dirty="0"/>
              <a:t>The boxes represent a different area of activity but all delivering the Covenant  - we’ll talk about the community and the covenant fund but worth remembering other work going on – </a:t>
            </a:r>
          </a:p>
          <a:p>
            <a:pPr eaLnBrk="1" hangingPunct="1"/>
            <a:endParaRPr lang="en-GB" altLang="en-US" sz="1100" dirty="0"/>
          </a:p>
          <a:p>
            <a:pPr eaLnBrk="1" hangingPunct="1"/>
            <a:r>
              <a:rPr lang="en-GB" altLang="en-US" sz="1100" dirty="0"/>
              <a:t>Across Gov:  Inter-Ministerial Group and CRG, written into NHS constitution, AF champs in regional job centres </a:t>
            </a:r>
            <a:r>
              <a:rPr lang="en-GB" altLang="en-US" sz="1100" dirty="0" err="1"/>
              <a:t>etc</a:t>
            </a:r>
            <a:endParaRPr lang="en-GB" altLang="en-US" sz="1100" dirty="0"/>
          </a:p>
          <a:p>
            <a:pPr eaLnBrk="1" hangingPunct="1"/>
            <a:r>
              <a:rPr lang="en-GB" altLang="en-US" sz="1100" b="1" dirty="0">
                <a:solidFill>
                  <a:srgbClr val="6A6A69"/>
                </a:solidFill>
              </a:rPr>
              <a:t>Commercial disadvantage successes - </a:t>
            </a:r>
            <a:r>
              <a:rPr lang="en-GB" sz="1100" b="1" u="sng" dirty="0"/>
              <a:t>Mortgages</a:t>
            </a:r>
            <a:r>
              <a:rPr lang="en-GB" sz="1100" u="sng" dirty="0"/>
              <a:t>: </a:t>
            </a:r>
            <a:r>
              <a:rPr lang="en-GB" sz="1100" dirty="0"/>
              <a:t>29 of the UK’s largest banks and building societies have committed to allow service personnel and their families to rent out their home when abroad without incurring the extra fees.  </a:t>
            </a:r>
            <a:r>
              <a:rPr lang="en-GB" sz="1100" b="1" u="sng" dirty="0"/>
              <a:t>Junior ISAs: </a:t>
            </a:r>
            <a:r>
              <a:rPr lang="en-GB" sz="1100" dirty="0"/>
              <a:t>We have worked with the banks and building societies to improve access to Junior ISA accounts for dependants of crown servants based overseas.  </a:t>
            </a:r>
            <a:r>
              <a:rPr lang="en-GB" altLang="en-US" sz="1100" b="1" u="sng" dirty="0">
                <a:solidFill>
                  <a:srgbClr val="6A6A69"/>
                </a:solidFill>
              </a:rPr>
              <a:t>Mobile phone providers:  </a:t>
            </a:r>
            <a:r>
              <a:rPr lang="en-GB" altLang="en-US" sz="1100" dirty="0">
                <a:solidFill>
                  <a:srgbClr val="6A6A69"/>
                </a:solidFill>
              </a:rPr>
              <a:t>agreeing to waive cancellation fees when SP posted overseas. </a:t>
            </a:r>
            <a:r>
              <a:rPr lang="en-GB" sz="1100" b="1" u="sng" dirty="0"/>
              <a:t>Motor insurance: </a:t>
            </a:r>
            <a:r>
              <a:rPr lang="en-GB" sz="1100" dirty="0"/>
              <a:t>86% of the UK’s motor insurance industry, by number of customers, has committed to waive cancellation fees and preserve no claims discounts for up to three years when service personnel and their families are posted abroad. </a:t>
            </a:r>
            <a:r>
              <a:rPr lang="en-GB" sz="1100" u="sng" dirty="0"/>
              <a:t>Financial Services Steering group </a:t>
            </a:r>
            <a:r>
              <a:rPr lang="en-GB" sz="1100" dirty="0"/>
              <a:t>established to examine ways to remove commercial disadvantage. </a:t>
            </a:r>
            <a:r>
              <a:rPr lang="en-GB" sz="1100" u="sng" dirty="0"/>
              <a:t>Online Survey </a:t>
            </a:r>
            <a:r>
              <a:rPr lang="en-GB" sz="1100" dirty="0"/>
              <a:t>launched to capture evidence of further commercial disadvantage SP/families may face.  </a:t>
            </a:r>
            <a:r>
              <a:rPr lang="en-GB" sz="1100" b="1" dirty="0"/>
              <a:t>Next steps – Broadband, Health and Life Insurance, </a:t>
            </a:r>
            <a:r>
              <a:rPr lang="en-GB" sz="1100" dirty="0"/>
              <a:t>B</a:t>
            </a:r>
            <a:r>
              <a:rPr lang="en-GB" sz="1100" b="1" dirty="0"/>
              <a:t>uy-to-let mortgage</a:t>
            </a:r>
            <a:r>
              <a:rPr lang="en-GB" sz="1100" dirty="0"/>
              <a:t> </a:t>
            </a:r>
            <a:r>
              <a:rPr lang="en-GB" sz="1100" b="1" dirty="0"/>
              <a:t>Delivery charges to BFPO addresses, Credit History </a:t>
            </a:r>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01897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2174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r>
              <a:rPr lang="en-GB" altLang="en-US" sz="1100" dirty="0"/>
              <a:t>The Covenant is for Service Personnel, their families and the veteran community.  There are over 2million people in the wider Armed Forces Community!</a:t>
            </a:r>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6652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94057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588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3393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25431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2381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8033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pPr eaLnBrk="1" hangingPunct="1"/>
            <a:endParaRPr lang="en-GB" altLang="en-US" sz="1100" dirty="0"/>
          </a:p>
        </p:txBody>
      </p:sp>
      <p:sp>
        <p:nvSpPr>
          <p:cNvPr id="4" name="Slide Number Placeholder 3"/>
          <p:cNvSpPr>
            <a:spLocks noGrp="1"/>
          </p:cNvSpPr>
          <p:nvPr>
            <p:ph type="sldNum" sz="quarter" idx="10"/>
          </p:nvPr>
        </p:nvSpPr>
        <p:spPr/>
        <p:txBody>
          <a:bodyPr/>
          <a:lstStyle/>
          <a:p>
            <a:fld id="{F69D23C8-F88C-4D8B-99F9-311913AA749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9454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A6A6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097692" y="1855876"/>
            <a:ext cx="9144000" cy="3073312"/>
          </a:xfrm>
        </p:spPr>
        <p:txBody>
          <a:bodyPr anchor="t" anchorCtr="0">
            <a:normAutofit/>
          </a:bodyPr>
          <a:lstStyle>
            <a:lvl1pPr algn="l">
              <a:lnSpc>
                <a:spcPts val="4000"/>
              </a:lnSpc>
              <a:defRPr sz="3800" b="1" i="0" spc="-50" baseline="0">
                <a:solidFill>
                  <a:srgbClr val="6A6A69"/>
                </a:solidFill>
                <a:latin typeface="Helvetica Neue Condensed" charset="0"/>
                <a:ea typeface="Helvetica Neue Condensed" charset="0"/>
                <a:cs typeface="Helvetica Neue Condensed"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097692" y="5065713"/>
            <a:ext cx="9144000" cy="1655762"/>
          </a:xfrm>
        </p:spPr>
        <p:txBody>
          <a:bodyPr>
            <a:normAutofit/>
          </a:bodyPr>
          <a:lstStyle>
            <a:lvl1pPr marL="0" indent="0" algn="l">
              <a:buNone/>
              <a:defRPr sz="1800">
                <a:solidFill>
                  <a:schemeClr val="bg1"/>
                </a:solidFill>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2418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1" y="6356381"/>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6" name="Slide Number Placeholder 5"/>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144814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1" y="6356381"/>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6" name="Slide Number Placeholder 5"/>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48482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A6A6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097692" y="1855876"/>
            <a:ext cx="9144000" cy="3073312"/>
          </a:xfrm>
        </p:spPr>
        <p:txBody>
          <a:bodyPr anchor="t" anchorCtr="0">
            <a:normAutofit/>
          </a:bodyPr>
          <a:lstStyle>
            <a:lvl1pPr algn="l">
              <a:lnSpc>
                <a:spcPts val="4000"/>
              </a:lnSpc>
              <a:defRPr sz="3800" b="1" i="0" spc="-50" baseline="0">
                <a:solidFill>
                  <a:srgbClr val="6A6A69"/>
                </a:solidFill>
                <a:latin typeface="Helvetica Neue Condensed" charset="0"/>
                <a:ea typeface="Helvetica Neue Condensed" charset="0"/>
                <a:cs typeface="Helvetica Neue Condensed"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097692" y="5065713"/>
            <a:ext cx="9144000" cy="1655762"/>
          </a:xfrm>
        </p:spPr>
        <p:txBody>
          <a:bodyPr>
            <a:normAutofit/>
          </a:bodyPr>
          <a:lstStyle>
            <a:lvl1pPr marL="0" indent="0" algn="l">
              <a:buNone/>
              <a:defRPr sz="1800">
                <a:solidFill>
                  <a:schemeClr val="bg1"/>
                </a:solidFill>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04712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400"/>
              </a:lnSpc>
              <a:spcBef>
                <a:spcPts val="0"/>
              </a:spcBef>
              <a:defRPr/>
            </a:lvl1pPr>
            <a:lvl2pPr>
              <a:lnSpc>
                <a:spcPts val="2400"/>
              </a:lnSpc>
              <a:spcBef>
                <a:spcPts val="0"/>
              </a:spcBef>
              <a:defRPr/>
            </a:lvl2pPr>
            <a:lvl3pPr>
              <a:lnSpc>
                <a:spcPts val="2400"/>
              </a:lnSpc>
              <a:spcBef>
                <a:spcPts val="0"/>
              </a:spcBef>
              <a:defRPr/>
            </a:lvl3pPr>
            <a:lvl4pPr>
              <a:lnSpc>
                <a:spcPts val="2400"/>
              </a:lnSpc>
              <a:spcBef>
                <a:spcPts val="0"/>
              </a:spcBef>
              <a:defRPr/>
            </a:lvl4pPr>
            <a:lvl5pPr>
              <a:lnSpc>
                <a:spcPts val="24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6971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5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49" y="45894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326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7" name="Slide Number Placeholder 6"/>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34509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8" name="Footer Placeholder 7"/>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9" name="Slide Number Placeholder 8"/>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09660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4" name="Footer Placeholder 3"/>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5" name="Slide Number Placeholder 4"/>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5544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3" name="Footer Placeholder 2"/>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4" name="Slide Number Placeholder 3"/>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46596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4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7" name="Slide Number Placeholder 6"/>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188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400"/>
              </a:lnSpc>
              <a:spcBef>
                <a:spcPts val="0"/>
              </a:spcBef>
              <a:defRPr/>
            </a:lvl1pPr>
            <a:lvl2pPr>
              <a:lnSpc>
                <a:spcPts val="2400"/>
              </a:lnSpc>
              <a:spcBef>
                <a:spcPts val="0"/>
              </a:spcBef>
              <a:defRPr/>
            </a:lvl2pPr>
            <a:lvl3pPr>
              <a:lnSpc>
                <a:spcPts val="2400"/>
              </a:lnSpc>
              <a:spcBef>
                <a:spcPts val="0"/>
              </a:spcBef>
              <a:defRPr/>
            </a:lvl3pPr>
            <a:lvl4pPr>
              <a:lnSpc>
                <a:spcPts val="2400"/>
              </a:lnSpc>
              <a:spcBef>
                <a:spcPts val="0"/>
              </a:spcBef>
              <a:defRPr/>
            </a:lvl4pPr>
            <a:lvl5pPr>
              <a:lnSpc>
                <a:spcPts val="24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1" y="6356381"/>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6" name="Slide Number Placeholder 5"/>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3472581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4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7" name="Slide Number Placeholder 6"/>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0165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5571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78"/>
            <a:ext cx="27432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r>
              <a:rPr lang="en-GB">
                <a:solidFill>
                  <a:prstClr val="black"/>
                </a:solidFill>
              </a:rPr>
              <a:t>www.armedforcescovenant.gov.uk</a:t>
            </a: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fld id="{D343EF06-1124-4E42-84AB-DCADD5C3E16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5593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63"/>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9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1" y="6356381"/>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6" name="Slide Number Placeholder 5"/>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395646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1" y="6356381"/>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7" name="Slide Number Placeholder 6"/>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156327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1" y="6356381"/>
            <a:ext cx="2743200" cy="365125"/>
          </a:xfrm>
          <a:prstGeom prst="rect">
            <a:avLst/>
          </a:prstGeom>
        </p:spPr>
        <p:txBody>
          <a:bodyPr/>
          <a:lstStyle/>
          <a:p>
            <a:endParaRPr lang="en-GB"/>
          </a:p>
        </p:txBody>
      </p:sp>
      <p:sp>
        <p:nvSpPr>
          <p:cNvPr id="8" name="Footer Placeholder 7"/>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9" name="Slide Number Placeholder 8"/>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92995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1" y="6356381"/>
            <a:ext cx="2743200" cy="365125"/>
          </a:xfrm>
          <a:prstGeom prst="rect">
            <a:avLst/>
          </a:prstGeom>
        </p:spPr>
        <p:txBody>
          <a:bodyPr/>
          <a:lstStyle/>
          <a:p>
            <a:endParaRPr lang="en-GB"/>
          </a:p>
        </p:txBody>
      </p:sp>
      <p:sp>
        <p:nvSpPr>
          <p:cNvPr id="4" name="Footer Placeholder 3"/>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5" name="Slide Number Placeholder 4"/>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165830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81"/>
            <a:ext cx="2743200" cy="365125"/>
          </a:xfrm>
          <a:prstGeom prst="rect">
            <a:avLst/>
          </a:prstGeom>
        </p:spPr>
        <p:txBody>
          <a:bodyPr/>
          <a:lstStyle/>
          <a:p>
            <a:endParaRPr lang="en-GB"/>
          </a:p>
        </p:txBody>
      </p:sp>
      <p:sp>
        <p:nvSpPr>
          <p:cNvPr id="3" name="Footer Placeholder 2"/>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4" name="Slide Number Placeholder 3"/>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278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208" y="98744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1" y="6356381"/>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7" name="Slide Number Placeholder 6"/>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242175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208" y="98744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1" y="6356381"/>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3" y="6356381"/>
            <a:ext cx="4114800" cy="365125"/>
          </a:xfrm>
          <a:prstGeom prst="rect">
            <a:avLst/>
          </a:prstGeom>
        </p:spPr>
        <p:txBody>
          <a:bodyPr/>
          <a:lstStyle/>
          <a:p>
            <a:r>
              <a:rPr lang="en-GB"/>
              <a:t>www.armedforcescovenant.gov.uk</a:t>
            </a:r>
          </a:p>
        </p:txBody>
      </p:sp>
      <p:sp>
        <p:nvSpPr>
          <p:cNvPr id="7" name="Slide Number Placeholder 6"/>
          <p:cNvSpPr>
            <a:spLocks noGrp="1"/>
          </p:cNvSpPr>
          <p:nvPr>
            <p:ph type="sldNum" sz="quarter" idx="12"/>
          </p:nvPr>
        </p:nvSpPr>
        <p:spPr>
          <a:xfrm>
            <a:off x="8610601" y="6356381"/>
            <a:ext cx="2743200" cy="365125"/>
          </a:xfrm>
          <a:prstGeom prst="rect">
            <a:avLst/>
          </a:prstGeom>
        </p:spPr>
        <p:txBody>
          <a:bodyPr/>
          <a:lstStyle/>
          <a:p>
            <a:fld id="{D343EF06-1124-4E42-84AB-DCADD5C3E16A}" type="slidenum">
              <a:rPr lang="en-GB" smtClean="0"/>
              <a:t>‹#›</a:t>
            </a:fld>
            <a:endParaRPr lang="en-GB"/>
          </a:p>
        </p:txBody>
      </p:sp>
    </p:spTree>
    <p:extLst>
      <p:ext uri="{BB962C8B-B14F-4D97-AF65-F5344CB8AC3E}">
        <p14:creationId xmlns:p14="http://schemas.microsoft.com/office/powerpoint/2010/main" val="150101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713" y="572014"/>
            <a:ext cx="9505161" cy="861371"/>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097713" y="1912128"/>
            <a:ext cx="9505161" cy="363606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1097713" y="413151"/>
            <a:ext cx="9996617" cy="0"/>
          </a:xfrm>
          <a:prstGeom prst="line">
            <a:avLst/>
          </a:prstGeom>
          <a:ln w="63500">
            <a:solidFill>
              <a:srgbClr val="C6B9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97713" y="1634678"/>
            <a:ext cx="9996617" cy="0"/>
          </a:xfrm>
          <a:prstGeom prst="line">
            <a:avLst/>
          </a:prstGeom>
          <a:ln w="12700">
            <a:solidFill>
              <a:srgbClr val="C6B9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53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1600" b="1" i="0" kern="1200" spc="-50" baseline="0">
          <a:solidFill>
            <a:schemeClr val="tx1"/>
          </a:solidFill>
          <a:latin typeface="Helvetica Neue" charset="0"/>
          <a:ea typeface="Helvetica Neue" charset="0"/>
          <a:cs typeface="Helvetica Neue" charset="0"/>
        </a:defRPr>
      </a:lvl1pPr>
    </p:titleStyle>
    <p:bodyStyle>
      <a:lvl1pPr marL="0" indent="0" algn="l" defTabSz="914400" rtl="0" eaLnBrk="1" latinLnBrk="0" hangingPunct="1">
        <a:lnSpc>
          <a:spcPct val="90000"/>
        </a:lnSpc>
        <a:spcBef>
          <a:spcPts val="1000"/>
        </a:spcBef>
        <a:buFontTx/>
        <a:buNone/>
        <a:defRPr sz="1800" b="1" i="0" kern="1200">
          <a:solidFill>
            <a:srgbClr val="C6B9AD"/>
          </a:solidFill>
          <a:latin typeface="Helvetica Neue Condensed" charset="0"/>
          <a:ea typeface="Helvetica Neue Condensed" charset="0"/>
          <a:cs typeface="Helvetica Neue Condensed" charset="0"/>
        </a:defRPr>
      </a:lvl1pPr>
      <a:lvl2pPr marL="4572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2pPr>
      <a:lvl3pPr marL="9144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3pPr>
      <a:lvl4pPr marL="13716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4pPr>
      <a:lvl5pPr marL="18288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692" y="572014"/>
            <a:ext cx="9505160" cy="861371"/>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097692" y="1912128"/>
            <a:ext cx="9505160" cy="363606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1097692" y="413151"/>
            <a:ext cx="9996616" cy="0"/>
          </a:xfrm>
          <a:prstGeom prst="line">
            <a:avLst/>
          </a:prstGeom>
          <a:ln w="63500">
            <a:solidFill>
              <a:srgbClr val="C6B9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97692" y="1634678"/>
            <a:ext cx="9996616" cy="0"/>
          </a:xfrm>
          <a:prstGeom prst="line">
            <a:avLst/>
          </a:prstGeom>
          <a:ln w="12700">
            <a:solidFill>
              <a:srgbClr val="C6B9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6978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1600" b="1" i="0" kern="1200" spc="-50" baseline="0">
          <a:solidFill>
            <a:schemeClr val="tx1"/>
          </a:solidFill>
          <a:latin typeface="Helvetica Neue" charset="0"/>
          <a:ea typeface="Helvetica Neue" charset="0"/>
          <a:cs typeface="Helvetica Neue" charset="0"/>
        </a:defRPr>
      </a:lvl1pPr>
    </p:titleStyle>
    <p:bodyStyle>
      <a:lvl1pPr marL="0" indent="0" algn="l" defTabSz="914400" rtl="0" eaLnBrk="1" latinLnBrk="0" hangingPunct="1">
        <a:lnSpc>
          <a:spcPct val="90000"/>
        </a:lnSpc>
        <a:spcBef>
          <a:spcPts val="1000"/>
        </a:spcBef>
        <a:buFontTx/>
        <a:buNone/>
        <a:defRPr sz="1800" b="1" i="0" kern="1200">
          <a:solidFill>
            <a:srgbClr val="C6B9AD"/>
          </a:solidFill>
          <a:latin typeface="Helvetica Neue Condensed" charset="0"/>
          <a:ea typeface="Helvetica Neue Condensed" charset="0"/>
          <a:cs typeface="Helvetica Neue Condensed" charset="0"/>
        </a:defRPr>
      </a:lvl1pPr>
      <a:lvl2pPr marL="4572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2pPr>
      <a:lvl3pPr marL="9144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3pPr>
      <a:lvl4pPr marL="13716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4pPr>
      <a:lvl5pPr marL="1828800" indent="0" algn="l" defTabSz="914400" rtl="0" eaLnBrk="1" latinLnBrk="0" hangingPunct="1">
        <a:lnSpc>
          <a:spcPct val="90000"/>
        </a:lnSpc>
        <a:spcBef>
          <a:spcPts val="500"/>
        </a:spcBef>
        <a:buFontTx/>
        <a:buNone/>
        <a:defRPr sz="1800" b="1" i="0" kern="1200">
          <a:solidFill>
            <a:srgbClr val="C6B9AD"/>
          </a:solidFill>
          <a:latin typeface="Helvetica Neue Condensed" charset="0"/>
          <a:ea typeface="Helvetica Neue Condensed" charset="0"/>
          <a:cs typeface="Helvetica Neue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OVENANT-MAILBOX@mod.gov.uk"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1" y="590394"/>
            <a:ext cx="9505160" cy="861371"/>
          </a:xfrm>
        </p:spPr>
        <p:txBody>
          <a:bodyPr/>
          <a:lstStyle/>
          <a:p>
            <a:r>
              <a:rPr lang="en-GB" altLang="en-US" sz="2800" dirty="0">
                <a:solidFill>
                  <a:srgbClr val="00B050"/>
                </a:solidFill>
                <a:latin typeface="Helvetica Neue Condensed" charset="0"/>
                <a:ea typeface="Helvetica Neue Condensed" charset="0"/>
                <a:cs typeface="Helvetica Neue Condensed" charset="0"/>
              </a:rPr>
              <a:t>What is the Covenant?</a:t>
            </a:r>
            <a:br>
              <a:rPr lang="en-GB" altLang="en-US" dirty="0"/>
            </a:br>
            <a:br>
              <a:rPr lang="en-GB" altLang="en-US" dirty="0"/>
            </a:br>
            <a:br>
              <a:rPr lang="en-GB" altLang="en-US" dirty="0"/>
            </a:br>
            <a:br>
              <a:rPr lang="en-GB" altLang="en-US" dirty="0"/>
            </a:br>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4911817" y="2775708"/>
            <a:ext cx="2289175" cy="14682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grpSp>
        <p:nvGrpSpPr>
          <p:cNvPr id="9" name="Group 2"/>
          <p:cNvGrpSpPr>
            <a:grpSpLocks/>
          </p:cNvGrpSpPr>
          <p:nvPr/>
        </p:nvGrpSpPr>
        <p:grpSpPr bwMode="auto">
          <a:xfrm>
            <a:off x="2378936" y="2775714"/>
            <a:ext cx="2289175" cy="1468437"/>
            <a:chOff x="3353562" y="4208462"/>
            <a:chExt cx="2289175" cy="1468438"/>
          </a:xfrm>
        </p:grpSpPr>
        <p:sp>
          <p:nvSpPr>
            <p:cNvPr id="10" name="Rectangle 7"/>
            <p:cNvSpPr>
              <a:spLocks noChangeArrowheads="1"/>
            </p:cNvSpPr>
            <p:nvPr/>
          </p:nvSpPr>
          <p:spPr bwMode="auto">
            <a:xfrm>
              <a:off x="3353562" y="4208462"/>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1" name="Rectangle 5"/>
            <p:cNvSpPr>
              <a:spLocks noChangeArrowheads="1"/>
            </p:cNvSpPr>
            <p:nvPr/>
          </p:nvSpPr>
          <p:spPr bwMode="auto">
            <a:xfrm>
              <a:off x="3744304" y="4591050"/>
              <a:ext cx="1439497"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fontAlgn="base" hangingPunct="1">
                <a:lnSpc>
                  <a:spcPct val="100000"/>
                </a:lnSpc>
                <a:spcBef>
                  <a:spcPct val="0"/>
                </a:spcBef>
                <a:spcAft>
                  <a:spcPct val="0"/>
                </a:spcAft>
                <a:buClrTx/>
                <a:buFontTx/>
                <a:buNone/>
              </a:pPr>
              <a:r>
                <a:rPr lang="en-GB" altLang="en-US" sz="2000">
                  <a:solidFill>
                    <a:srgbClr val="FFFFFF"/>
                  </a:solidFill>
                </a:rPr>
                <a:t>Covenant </a:t>
              </a:r>
            </a:p>
            <a:p>
              <a:pPr algn="ctr" eaLnBrk="1" fontAlgn="base" hangingPunct="1">
                <a:lnSpc>
                  <a:spcPct val="100000"/>
                </a:lnSpc>
                <a:spcBef>
                  <a:spcPct val="0"/>
                </a:spcBef>
                <a:spcAft>
                  <a:spcPct val="0"/>
                </a:spcAft>
                <a:buClrTx/>
                <a:buFontTx/>
                <a:buNone/>
              </a:pPr>
              <a:r>
                <a:rPr lang="en-GB" altLang="en-US" sz="2000">
                  <a:solidFill>
                    <a:srgbClr val="FFFFFF"/>
                  </a:solidFill>
                </a:rPr>
                <a:t>in Business</a:t>
              </a:r>
            </a:p>
            <a:p>
              <a:pPr algn="ctr" eaLnBrk="1" fontAlgn="base" hangingPunct="1">
                <a:lnSpc>
                  <a:spcPct val="100000"/>
                </a:lnSpc>
                <a:spcBef>
                  <a:spcPct val="0"/>
                </a:spcBef>
                <a:spcAft>
                  <a:spcPct val="0"/>
                </a:spcAft>
                <a:buClrTx/>
                <a:buFontTx/>
                <a:buNone/>
              </a:pPr>
              <a:r>
                <a:rPr lang="en-GB" altLang="en-US" sz="2000">
                  <a:solidFill>
                    <a:srgbClr val="FFFFFF"/>
                  </a:solidFill>
                </a:rPr>
                <a:t>  </a:t>
              </a:r>
            </a:p>
          </p:txBody>
        </p:sp>
      </p:grpSp>
      <p:sp>
        <p:nvSpPr>
          <p:cNvPr id="12" name="Rectangle 7"/>
          <p:cNvSpPr>
            <a:spLocks noChangeArrowheads="1"/>
          </p:cNvSpPr>
          <p:nvPr/>
        </p:nvSpPr>
        <p:spPr bwMode="auto">
          <a:xfrm>
            <a:off x="3838275" y="4612976"/>
            <a:ext cx="2289175" cy="1468226"/>
          </a:xfrm>
          <a:prstGeom prst="rect">
            <a:avLst/>
          </a:prstGeom>
          <a:noFill/>
          <a:ln w="28575">
            <a:solidFill>
              <a:srgbClr val="6A6A6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hangingPunct="1">
              <a:lnSpc>
                <a:spcPct val="100000"/>
              </a:lnSpc>
              <a:spcBef>
                <a:spcPct val="0"/>
              </a:spcBef>
              <a:buClrTx/>
              <a:buFontTx/>
              <a:buNone/>
            </a:pPr>
            <a:endParaRPr lang="en-US" altLang="en-US" sz="2000">
              <a:solidFill>
                <a:prstClr val="black"/>
              </a:solidFill>
            </a:endParaRPr>
          </a:p>
        </p:txBody>
      </p:sp>
      <p:sp>
        <p:nvSpPr>
          <p:cNvPr id="13" name="Rectangle 5"/>
          <p:cNvSpPr>
            <a:spLocks noChangeArrowheads="1"/>
          </p:cNvSpPr>
          <p:nvPr/>
        </p:nvSpPr>
        <p:spPr bwMode="auto">
          <a:xfrm>
            <a:off x="4208573" y="4815501"/>
            <a:ext cx="142346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spc="-50" dirty="0">
                <a:solidFill>
                  <a:srgbClr val="6A6A69"/>
                </a:solidFill>
                <a:latin typeface="Helvetica Neue Condensed" charset="0"/>
                <a:ea typeface="Helvetica Neue Condensed" charset="0"/>
                <a:cs typeface="Helvetica Neue Condensed" charset="0"/>
              </a:rPr>
              <a:t>Covenant</a:t>
            </a:r>
          </a:p>
          <a:p>
            <a:pPr algn="ctr" eaLnBrk="1" hangingPunct="1">
              <a:lnSpc>
                <a:spcPct val="100000"/>
              </a:lnSpc>
              <a:spcBef>
                <a:spcPct val="0"/>
              </a:spcBef>
              <a:buClrTx/>
              <a:buFontTx/>
              <a:buNone/>
            </a:pPr>
            <a:r>
              <a:rPr lang="en-GB" altLang="en-US" sz="2000" spc="-50" dirty="0">
                <a:solidFill>
                  <a:srgbClr val="6A6A69"/>
                </a:solidFill>
                <a:latin typeface="Helvetica Neue Condensed" charset="0"/>
                <a:ea typeface="Helvetica Neue Condensed" charset="0"/>
                <a:cs typeface="Helvetica Neue Condensed" charset="0"/>
              </a:rPr>
              <a:t>in the </a:t>
            </a:r>
          </a:p>
          <a:p>
            <a:pPr algn="ctr" eaLnBrk="1" hangingPunct="1">
              <a:lnSpc>
                <a:spcPct val="100000"/>
              </a:lnSpc>
              <a:spcBef>
                <a:spcPct val="0"/>
              </a:spcBef>
              <a:buClrTx/>
              <a:buFontTx/>
              <a:buNone/>
            </a:pPr>
            <a:r>
              <a:rPr lang="en-GB" altLang="en-US" sz="2000" spc="-50" dirty="0">
                <a:solidFill>
                  <a:srgbClr val="6A6A69"/>
                </a:solidFill>
                <a:latin typeface="Helvetica Neue Condensed" charset="0"/>
                <a:ea typeface="Helvetica Neue Condensed" charset="0"/>
                <a:cs typeface="Helvetica Neue Condensed" charset="0"/>
              </a:rPr>
              <a:t>Community</a:t>
            </a:r>
            <a:r>
              <a:rPr lang="en-GB" altLang="en-US" sz="2000" dirty="0">
                <a:solidFill>
                  <a:prstClr val="black"/>
                </a:solidFill>
              </a:rPr>
              <a:t> </a:t>
            </a:r>
          </a:p>
          <a:p>
            <a:pPr algn="ctr" eaLnBrk="1" hangingPunct="1">
              <a:lnSpc>
                <a:spcPct val="100000"/>
              </a:lnSpc>
              <a:spcBef>
                <a:spcPct val="0"/>
              </a:spcBef>
              <a:buClrTx/>
              <a:buFontTx/>
              <a:buNone/>
            </a:pPr>
            <a:r>
              <a:rPr lang="en-GB" altLang="en-US" sz="2000" dirty="0">
                <a:solidFill>
                  <a:srgbClr val="FFFFFF"/>
                </a:solidFill>
              </a:rPr>
              <a:t>  </a:t>
            </a:r>
          </a:p>
        </p:txBody>
      </p:sp>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822617" y="4582605"/>
            <a:ext cx="2133251" cy="1481456"/>
          </a:xfrm>
          <a:prstGeom prst="rect">
            <a:avLst/>
          </a:prstGeom>
          <a:noFill/>
          <a:ln w="9525">
            <a:solidFill>
              <a:srgbClr val="6A6A6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655" y="4597023"/>
            <a:ext cx="232251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435481" y="4769783"/>
            <a:ext cx="2148840" cy="1015663"/>
          </a:xfrm>
          <a:prstGeom prst="rect">
            <a:avLst/>
          </a:prstGeom>
        </p:spPr>
        <p:txBody>
          <a:bodyPr wrap="square">
            <a:spAutoFit/>
          </a:bodyPr>
          <a:lstStyle/>
          <a:p>
            <a:pPr algn="ctr">
              <a:spcBef>
                <a:spcPct val="0"/>
              </a:spcBef>
            </a:pPr>
            <a:r>
              <a:rPr lang="en-GB" altLang="en-US" sz="2000" b="1" spc="-50" dirty="0">
                <a:solidFill>
                  <a:srgbClr val="6A6A69"/>
                </a:solidFill>
                <a:latin typeface="Helvetica Neue Condensed" charset="0"/>
                <a:ea typeface="Helvetica Neue Condensed" charset="0"/>
                <a:cs typeface="Helvetica Neue Condensed" charset="0"/>
              </a:rPr>
              <a:t>Covenant</a:t>
            </a:r>
          </a:p>
          <a:p>
            <a:pPr algn="ctr">
              <a:spcBef>
                <a:spcPct val="0"/>
              </a:spcBef>
            </a:pPr>
            <a:r>
              <a:rPr lang="en-GB" altLang="en-US" sz="2000" b="1" spc="-50" dirty="0">
                <a:solidFill>
                  <a:srgbClr val="6A6A69"/>
                </a:solidFill>
                <a:latin typeface="Helvetica Neue Condensed" charset="0"/>
                <a:ea typeface="Helvetica Neue Condensed" charset="0"/>
                <a:cs typeface="Helvetica Neue Condensed" charset="0"/>
              </a:rPr>
              <a:t>in</a:t>
            </a:r>
          </a:p>
          <a:p>
            <a:pPr algn="ctr">
              <a:spcBef>
                <a:spcPct val="0"/>
              </a:spcBef>
            </a:pPr>
            <a:r>
              <a:rPr lang="en-GB" altLang="en-US" sz="2000" b="1" spc="-50" dirty="0">
                <a:solidFill>
                  <a:srgbClr val="6A6A69"/>
                </a:solidFill>
                <a:latin typeface="Helvetica Neue Condensed" charset="0"/>
                <a:ea typeface="Helvetica Neue Condensed" charset="0"/>
                <a:cs typeface="Helvetica Neue Condensed" charset="0"/>
              </a:rPr>
              <a:t> Business</a:t>
            </a:r>
            <a:endParaRPr lang="en-GB" altLang="en-US" sz="2000" b="1" dirty="0">
              <a:solidFill>
                <a:prstClr val="black"/>
              </a:solidFill>
            </a:endParaRPr>
          </a:p>
        </p:txBody>
      </p:sp>
      <p:sp>
        <p:nvSpPr>
          <p:cNvPr id="20" name="TextBox 19"/>
          <p:cNvSpPr txBox="1"/>
          <p:nvPr/>
        </p:nvSpPr>
        <p:spPr>
          <a:xfrm>
            <a:off x="928761" y="1809544"/>
            <a:ext cx="9801225" cy="3077766"/>
          </a:xfrm>
          <a:prstGeom prst="rect">
            <a:avLst/>
          </a:prstGeom>
          <a:noFill/>
        </p:spPr>
        <p:txBody>
          <a:bodyPr wrap="square" rtlCol="0">
            <a:spAutoFit/>
          </a:bodyPr>
          <a:lstStyle/>
          <a:p>
            <a:pPr algn="ctr">
              <a:defRPr/>
            </a:pPr>
            <a:r>
              <a:rPr lang="en-GB" altLang="en-US" sz="2400" dirty="0">
                <a:solidFill>
                  <a:srgbClr val="6A6A69"/>
                </a:solidFill>
              </a:rPr>
              <a:t>	</a:t>
            </a:r>
            <a:r>
              <a:rPr lang="en-GB" altLang="en-US" sz="2800" b="1" i="1" dirty="0">
                <a:solidFill>
                  <a:srgbClr val="6A6A69"/>
                </a:solidFill>
              </a:rPr>
              <a:t>A promise from the nation to ensure that those who serve, those who have served and their families are treated fairly</a:t>
            </a:r>
            <a:r>
              <a:rPr lang="en-GB" sz="2800" b="1" i="1" dirty="0">
                <a:solidFill>
                  <a:srgbClr val="6A6A69"/>
                </a:solidFill>
              </a:rPr>
              <a:t>.</a:t>
            </a:r>
          </a:p>
          <a:p>
            <a:pPr algn="ctr">
              <a:spcBef>
                <a:spcPct val="0"/>
              </a:spcBef>
            </a:pPr>
            <a:r>
              <a:rPr lang="en-GB" altLang="en-US" sz="2400" b="1" spc="-50" dirty="0">
                <a:solidFill>
                  <a:srgbClr val="6A6A69"/>
                </a:solidFill>
                <a:latin typeface="Helvetica Neue Condensed" charset="0"/>
                <a:ea typeface="Helvetica Neue Condensed" charset="0"/>
                <a:cs typeface="Helvetica Neue Condensed" charset="0"/>
              </a:rPr>
              <a:t>   </a:t>
            </a:r>
          </a:p>
          <a:p>
            <a:pPr algn="ctr">
              <a:spcBef>
                <a:spcPct val="0"/>
              </a:spcBef>
            </a:pPr>
            <a:r>
              <a:rPr lang="en-GB" altLang="en-US" sz="2400" b="1" u="sng" spc="-50" dirty="0">
                <a:solidFill>
                  <a:srgbClr val="6A6A69"/>
                </a:solidFill>
                <a:latin typeface="Helvetica Neue Condensed" charset="0"/>
                <a:ea typeface="Helvetica Neue Condensed" charset="0"/>
                <a:cs typeface="Helvetica Neue Condensed" charset="0"/>
              </a:rPr>
              <a:t>No disadvantage</a:t>
            </a:r>
            <a:r>
              <a:rPr lang="en-GB" altLang="en-US" sz="2400" b="1" spc="-50" dirty="0">
                <a:solidFill>
                  <a:srgbClr val="6A6A69"/>
                </a:solidFill>
                <a:latin typeface="Helvetica Neue Condensed" charset="0"/>
                <a:ea typeface="Helvetica Neue Condensed" charset="0"/>
                <a:cs typeface="Helvetica Neue Condensed" charset="0"/>
              </a:rPr>
              <a:t>  in accessing  goods and services</a:t>
            </a:r>
          </a:p>
          <a:p>
            <a:pPr algn="ctr">
              <a:spcBef>
                <a:spcPct val="0"/>
              </a:spcBef>
            </a:pPr>
            <a:endParaRPr lang="en-GB" altLang="en-US" sz="2400" b="1" spc="-50" dirty="0">
              <a:solidFill>
                <a:srgbClr val="6A6A69"/>
              </a:solidFill>
              <a:latin typeface="Helvetica Neue Condensed" charset="0"/>
              <a:ea typeface="Helvetica Neue Condensed" charset="0"/>
              <a:cs typeface="Helvetica Neue Condensed" charset="0"/>
            </a:endParaRPr>
          </a:p>
          <a:p>
            <a:pPr algn="ctr">
              <a:spcBef>
                <a:spcPct val="0"/>
              </a:spcBef>
            </a:pPr>
            <a:r>
              <a:rPr lang="en-GB" altLang="en-US" sz="2400" b="1" spc="-50" dirty="0">
                <a:solidFill>
                  <a:srgbClr val="6A6A69"/>
                </a:solidFill>
                <a:latin typeface="Helvetica Neue Condensed" charset="0"/>
                <a:ea typeface="Helvetica Neue Condensed" charset="0"/>
                <a:cs typeface="Helvetica Neue Condensed" charset="0"/>
              </a:rPr>
              <a:t>Special consideration is appropriate in some cases (such as bereaved and injured)</a:t>
            </a:r>
          </a:p>
          <a:p>
            <a:endParaRPr lang="en-GB" dirty="0">
              <a:solidFill>
                <a:prstClr val="black"/>
              </a:solidFill>
            </a:endParaRPr>
          </a:p>
        </p:txBody>
      </p:sp>
      <p:sp>
        <p:nvSpPr>
          <p:cNvPr id="21" name="TextBox 20"/>
          <p:cNvSpPr txBox="1"/>
          <p:nvPr/>
        </p:nvSpPr>
        <p:spPr>
          <a:xfrm>
            <a:off x="9052561" y="4792933"/>
            <a:ext cx="1677411" cy="1015663"/>
          </a:xfrm>
          <a:prstGeom prst="rect">
            <a:avLst/>
          </a:prstGeom>
          <a:noFill/>
        </p:spPr>
        <p:txBody>
          <a:bodyPr wrap="square" rtlCol="0">
            <a:spAutoFit/>
          </a:bodyPr>
          <a:lstStyle/>
          <a:p>
            <a:pPr algn="ctr">
              <a:spcBef>
                <a:spcPct val="0"/>
              </a:spcBef>
            </a:pPr>
            <a:r>
              <a:rPr lang="en-GB" sz="2000" b="1" spc="-50" dirty="0">
                <a:solidFill>
                  <a:srgbClr val="6A6A69"/>
                </a:solidFill>
                <a:latin typeface="Helvetica Neue Condensed" charset="0"/>
                <a:ea typeface="Helvetica Neue Condensed" charset="0"/>
                <a:cs typeface="Helvetica Neue Condensed" charset="0"/>
              </a:rPr>
              <a:t>The Covenant </a:t>
            </a:r>
          </a:p>
          <a:p>
            <a:pPr algn="ctr">
              <a:spcBef>
                <a:spcPct val="0"/>
              </a:spcBef>
            </a:pPr>
            <a:r>
              <a:rPr lang="en-GB" sz="2000" b="1" spc="-50" dirty="0">
                <a:solidFill>
                  <a:srgbClr val="6A6A69"/>
                </a:solidFill>
                <a:latin typeface="Helvetica Neue Condensed" charset="0"/>
                <a:ea typeface="Helvetica Neue Condensed" charset="0"/>
                <a:cs typeface="Helvetica Neue Condensed" charset="0"/>
              </a:rPr>
              <a:t>Fund</a:t>
            </a: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7"/>
          <p:cNvSpPr>
            <a:spLocks noChangeArrowheads="1"/>
          </p:cNvSpPr>
          <p:nvPr/>
        </p:nvSpPr>
        <p:spPr bwMode="auto">
          <a:xfrm>
            <a:off x="1345309" y="4589220"/>
            <a:ext cx="2289175" cy="1468226"/>
          </a:xfrm>
          <a:prstGeom prst="rect">
            <a:avLst/>
          </a:prstGeom>
          <a:noFill/>
          <a:ln w="28575">
            <a:solidFill>
              <a:srgbClr val="6A6A6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hangingPunct="1">
              <a:lnSpc>
                <a:spcPct val="100000"/>
              </a:lnSpc>
              <a:spcBef>
                <a:spcPct val="0"/>
              </a:spcBef>
              <a:buClrTx/>
              <a:buFontTx/>
              <a:buNone/>
            </a:pPr>
            <a:endParaRPr lang="en-US" altLang="en-US" sz="2000">
              <a:solidFill>
                <a:prstClr val="black"/>
              </a:solidFill>
            </a:endParaRPr>
          </a:p>
        </p:txBody>
      </p:sp>
      <p:sp>
        <p:nvSpPr>
          <p:cNvPr id="3" name="TextBox 2"/>
          <p:cNvSpPr txBox="1"/>
          <p:nvPr/>
        </p:nvSpPr>
        <p:spPr>
          <a:xfrm>
            <a:off x="1498704" y="4769784"/>
            <a:ext cx="1982349" cy="1015663"/>
          </a:xfrm>
          <a:prstGeom prst="rect">
            <a:avLst/>
          </a:prstGeom>
          <a:noFill/>
        </p:spPr>
        <p:txBody>
          <a:bodyPr wrap="square" rtlCol="0">
            <a:spAutoFit/>
          </a:bodyPr>
          <a:lstStyle/>
          <a:p>
            <a:pPr algn="ctr">
              <a:spcBef>
                <a:spcPct val="0"/>
              </a:spcBef>
            </a:pPr>
            <a:r>
              <a:rPr lang="en-GB" sz="2000" b="1" spc="-50" dirty="0">
                <a:solidFill>
                  <a:srgbClr val="6A6A69"/>
                </a:solidFill>
                <a:latin typeface="Helvetica Neue Condensed" charset="0"/>
                <a:ea typeface="Helvetica Neue Condensed" charset="0"/>
                <a:cs typeface="Helvetica Neue Condensed" charset="0"/>
              </a:rPr>
              <a:t>Covenant across Government </a:t>
            </a:r>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spTree>
    <p:extLst>
      <p:ext uri="{BB962C8B-B14F-4D97-AF65-F5344CB8AC3E}">
        <p14:creationId xmlns:p14="http://schemas.microsoft.com/office/powerpoint/2010/main" val="233937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B17A-1135-4197-BF4E-574A24D3BAEE}"/>
              </a:ext>
            </a:extLst>
          </p:cNvPr>
          <p:cNvSpPr>
            <a:spLocks noGrp="1"/>
          </p:cNvSpPr>
          <p:nvPr>
            <p:ph type="title"/>
          </p:nvPr>
        </p:nvSpPr>
        <p:spPr/>
        <p:txBody>
          <a:bodyPr/>
          <a:lstStyle/>
          <a:p>
            <a:r>
              <a:rPr lang="en-GB" sz="2800" dirty="0">
                <a:solidFill>
                  <a:srgbClr val="00B050"/>
                </a:solidFill>
              </a:rPr>
              <a:t>What’s coming up?</a:t>
            </a:r>
          </a:p>
        </p:txBody>
      </p:sp>
      <p:sp>
        <p:nvSpPr>
          <p:cNvPr id="4" name="Footer Placeholder 3">
            <a:extLst>
              <a:ext uri="{FF2B5EF4-FFF2-40B4-BE49-F238E27FC236}">
                <a16:creationId xmlns:a16="http://schemas.microsoft.com/office/drawing/2014/main" id="{906D326D-B065-4A19-B443-37DFF23BC951}"/>
              </a:ext>
            </a:extLst>
          </p:cNvPr>
          <p:cNvSpPr>
            <a:spLocks noGrp="1"/>
          </p:cNvSpPr>
          <p:nvPr>
            <p:ph type="ftr" sz="quarter" idx="11"/>
          </p:nvPr>
        </p:nvSpPr>
        <p:spPr/>
        <p:txBody>
          <a:bodyPr/>
          <a:lstStyle/>
          <a:p>
            <a:r>
              <a:rPr lang="en-GB"/>
              <a:t>www.armedforcescovenant.gov.uk</a:t>
            </a:r>
          </a:p>
        </p:txBody>
      </p:sp>
      <p:sp>
        <p:nvSpPr>
          <p:cNvPr id="6" name="Content Placeholder 5">
            <a:extLst>
              <a:ext uri="{FF2B5EF4-FFF2-40B4-BE49-F238E27FC236}">
                <a16:creationId xmlns:a16="http://schemas.microsoft.com/office/drawing/2014/main" id="{D13989D0-C37B-4102-865B-2DA722E84275}"/>
              </a:ext>
            </a:extLst>
          </p:cNvPr>
          <p:cNvSpPr>
            <a:spLocks noGrp="1"/>
          </p:cNvSpPr>
          <p:nvPr>
            <p:ph idx="1"/>
          </p:nvPr>
        </p:nvSpPr>
        <p:spPr/>
        <p:txBody>
          <a:bodyPr/>
          <a:lstStyle/>
          <a:p>
            <a:pPr marL="285750" indent="-285750">
              <a:buFont typeface="Arial" panose="020B0604020202020204" pitchFamily="34" charset="0"/>
              <a:buChar char="•"/>
            </a:pPr>
            <a:r>
              <a:rPr lang="en-GB" dirty="0"/>
              <a:t>Strengthening the Covenant in Legislation </a:t>
            </a:r>
          </a:p>
          <a:p>
            <a:pPr marL="285750" indent="-285750">
              <a:buFont typeface="Arial" panose="020B0604020202020204" pitchFamily="34" charset="0"/>
              <a:buChar char="•"/>
            </a:pPr>
            <a:r>
              <a:rPr lang="en-GB" dirty="0"/>
              <a:t>NHS England to consider ways of improving access to healthcare for service families regardless of where they live</a:t>
            </a:r>
          </a:p>
          <a:p>
            <a:pPr marL="285750" indent="-285750">
              <a:buFont typeface="Arial" panose="020B0604020202020204" pitchFamily="34" charset="0"/>
              <a:buChar char="•"/>
            </a:pPr>
            <a:r>
              <a:rPr lang="en-GB" dirty="0"/>
              <a:t>Toolkit to be launched to help schools provide better support to Service Children</a:t>
            </a:r>
          </a:p>
          <a:p>
            <a:pPr marL="285750" indent="-285750">
              <a:buFont typeface="Arial" panose="020B0604020202020204" pitchFamily="34" charset="0"/>
              <a:buChar char="•"/>
            </a:pPr>
            <a:r>
              <a:rPr lang="en-GB" dirty="0"/>
              <a:t>We are continue to work with the DfE to review the Schools Admission Code with the aim of ensuring that there is particular reference to Service Children.</a:t>
            </a:r>
          </a:p>
          <a:p>
            <a:pPr marL="285750" indent="-285750">
              <a:buFont typeface="Arial" panose="020B0604020202020204" pitchFamily="34" charset="0"/>
              <a:buChar char="•"/>
            </a:pPr>
            <a:r>
              <a:rPr lang="en-GB" dirty="0"/>
              <a:t>MOD’s Wrap Around Childcare pilots now include Catterick and Plymouth </a:t>
            </a: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169879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rgbClr val="00B050"/>
                </a:solidFill>
              </a:rPr>
              <a:t>Contact the Covenant team</a:t>
            </a:r>
          </a:p>
        </p:txBody>
      </p:sp>
      <p:sp>
        <p:nvSpPr>
          <p:cNvPr id="3" name="Content Placeholder 2"/>
          <p:cNvSpPr>
            <a:spLocks noGrp="1"/>
          </p:cNvSpPr>
          <p:nvPr>
            <p:ph idx="1"/>
          </p:nvPr>
        </p:nvSpPr>
        <p:spPr>
          <a:xfrm>
            <a:off x="604452" y="1922972"/>
            <a:ext cx="10910807" cy="4229855"/>
          </a:xfrm>
        </p:spPr>
        <p:txBody>
          <a:bodyPr/>
          <a:lstStyle/>
          <a:p>
            <a:pPr algn="ctr">
              <a:defRPr/>
            </a:pPr>
            <a:endParaRPr lang="en-GB" sz="2000" dirty="0">
              <a:solidFill>
                <a:srgbClr val="FF0000"/>
              </a:solidFill>
              <a:hlinkClick r:id="rId3"/>
            </a:endParaRPr>
          </a:p>
          <a:p>
            <a:pPr algn="ctr">
              <a:defRPr/>
            </a:pPr>
            <a:endParaRPr lang="en-GB" sz="2000" dirty="0">
              <a:solidFill>
                <a:srgbClr val="FF0000"/>
              </a:solidFill>
              <a:hlinkClick r:id="rId3"/>
            </a:endParaRPr>
          </a:p>
          <a:p>
            <a:pPr algn="ctr">
              <a:defRPr/>
            </a:pPr>
            <a:endParaRPr lang="en-GB" sz="2000" dirty="0">
              <a:solidFill>
                <a:srgbClr val="FF0000"/>
              </a:solidFill>
              <a:hlinkClick r:id="rId3"/>
            </a:endParaRPr>
          </a:p>
          <a:p>
            <a:pPr algn="ctr">
              <a:defRPr/>
            </a:pPr>
            <a:r>
              <a:rPr lang="en-GB" sz="2000" dirty="0">
                <a:solidFill>
                  <a:srgbClr val="FF0000"/>
                </a:solidFill>
                <a:hlinkClick r:id="rId3"/>
              </a:rPr>
              <a:t>COVENANT-MAILBOX@mod.gov.uk</a:t>
            </a:r>
            <a:endParaRPr lang="en-GB" sz="2000" dirty="0">
              <a:solidFill>
                <a:srgbClr val="FF0000"/>
              </a:solidFill>
            </a:endParaRPr>
          </a:p>
          <a:p>
            <a:pPr marL="342900" indent="-342900">
              <a:buFontTx/>
              <a:buChar char="-"/>
              <a:defRPr/>
            </a:pPr>
            <a:endParaRPr lang="en-GB" sz="2000" dirty="0">
              <a:solidFill>
                <a:srgbClr val="FF0000"/>
              </a:solidFill>
            </a:endParaRPr>
          </a:p>
          <a:p>
            <a:pPr marL="342900" indent="-342900">
              <a:buFontTx/>
              <a:buChar char="-"/>
              <a:defRPr/>
            </a:pPr>
            <a:endParaRPr lang="en-GB" sz="2000" dirty="0">
              <a:solidFill>
                <a:srgbClr val="FF0000"/>
              </a:solidFill>
            </a:endParaRPr>
          </a:p>
          <a:p>
            <a:pPr marL="342900" indent="-342900">
              <a:buFontTx/>
              <a:buChar char="-"/>
              <a:defRPr/>
            </a:pPr>
            <a:endParaRPr lang="en-GB" sz="2000" dirty="0">
              <a:solidFill>
                <a:srgbClr val="6A6A69"/>
              </a:solidFill>
            </a:endParaRPr>
          </a:p>
          <a:p>
            <a:pPr marL="285750" indent="-285750">
              <a:buFont typeface="Arial" panose="020B0604020202020204" pitchFamily="34" charset="0"/>
              <a:buChar char="•"/>
              <a:defRPr/>
            </a:pPr>
            <a:endParaRPr lang="en-GB" sz="2000" dirty="0">
              <a:solidFill>
                <a:srgbClr val="6A6A69"/>
              </a:solidFill>
            </a:endParaRPr>
          </a:p>
          <a:p>
            <a:pPr marL="285750" indent="-285750">
              <a:buFont typeface="Arial" panose="020B0604020202020204" pitchFamily="34" charset="0"/>
              <a:buChar char="•"/>
              <a:defRPr/>
            </a:pPr>
            <a:endParaRPr lang="en-GB" sz="2000" dirty="0">
              <a:solidFill>
                <a:srgbClr val="6A6A69"/>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188" y="51816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a:solidFill>
                  <a:prstClr val="black"/>
                </a:solidFill>
              </a:rPr>
              <a:t>www.armedforcescovenant.gov.uk</a:t>
            </a:r>
          </a:p>
        </p:txBody>
      </p:sp>
    </p:spTree>
    <p:extLst>
      <p:ext uri="{BB962C8B-B14F-4D97-AF65-F5344CB8AC3E}">
        <p14:creationId xmlns:p14="http://schemas.microsoft.com/office/powerpoint/2010/main" val="56268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1" y="590394"/>
            <a:ext cx="9505160" cy="861371"/>
          </a:xfrm>
        </p:spPr>
        <p:txBody>
          <a:bodyPr/>
          <a:lstStyle/>
          <a:p>
            <a:r>
              <a:rPr lang="en-GB" altLang="en-US" sz="2800" dirty="0">
                <a:solidFill>
                  <a:srgbClr val="00B050"/>
                </a:solidFill>
                <a:latin typeface="Helvetica Neue Condensed" charset="0"/>
                <a:ea typeface="Helvetica Neue Condensed" charset="0"/>
                <a:cs typeface="Helvetica Neue Condensed" charset="0"/>
              </a:rPr>
              <a:t>Who is it for?</a:t>
            </a:r>
            <a:br>
              <a:rPr lang="en-GB" altLang="en-US" dirty="0"/>
            </a:br>
            <a:br>
              <a:rPr lang="en-GB" altLang="en-US" dirty="0"/>
            </a:br>
            <a:br>
              <a:rPr lang="en-GB" altLang="en-US" dirty="0"/>
            </a:br>
            <a:br>
              <a:rPr lang="en-GB" altLang="en-US" dirty="0"/>
            </a:br>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4911817" y="2775708"/>
            <a:ext cx="2289175" cy="14682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grpSp>
        <p:nvGrpSpPr>
          <p:cNvPr id="9" name="Group 2"/>
          <p:cNvGrpSpPr>
            <a:grpSpLocks/>
          </p:cNvGrpSpPr>
          <p:nvPr/>
        </p:nvGrpSpPr>
        <p:grpSpPr bwMode="auto">
          <a:xfrm>
            <a:off x="2378936" y="2775714"/>
            <a:ext cx="2289175" cy="1468437"/>
            <a:chOff x="3353562" y="4208462"/>
            <a:chExt cx="2289175" cy="1468438"/>
          </a:xfrm>
        </p:grpSpPr>
        <p:sp>
          <p:nvSpPr>
            <p:cNvPr id="10" name="Rectangle 7"/>
            <p:cNvSpPr>
              <a:spLocks noChangeArrowheads="1"/>
            </p:cNvSpPr>
            <p:nvPr/>
          </p:nvSpPr>
          <p:spPr bwMode="auto">
            <a:xfrm>
              <a:off x="3353562" y="4208462"/>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1" name="Rectangle 5"/>
            <p:cNvSpPr>
              <a:spLocks noChangeArrowheads="1"/>
            </p:cNvSpPr>
            <p:nvPr/>
          </p:nvSpPr>
          <p:spPr bwMode="auto">
            <a:xfrm>
              <a:off x="3744304" y="4591050"/>
              <a:ext cx="1439497"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fontAlgn="base" hangingPunct="1">
                <a:lnSpc>
                  <a:spcPct val="100000"/>
                </a:lnSpc>
                <a:spcBef>
                  <a:spcPct val="0"/>
                </a:spcBef>
                <a:spcAft>
                  <a:spcPct val="0"/>
                </a:spcAft>
                <a:buClrTx/>
                <a:buFontTx/>
                <a:buNone/>
              </a:pPr>
              <a:r>
                <a:rPr lang="en-GB" altLang="en-US" sz="2000">
                  <a:solidFill>
                    <a:srgbClr val="FFFFFF"/>
                  </a:solidFill>
                </a:rPr>
                <a:t>Covenant </a:t>
              </a:r>
            </a:p>
            <a:p>
              <a:pPr algn="ctr" eaLnBrk="1" fontAlgn="base" hangingPunct="1">
                <a:lnSpc>
                  <a:spcPct val="100000"/>
                </a:lnSpc>
                <a:spcBef>
                  <a:spcPct val="0"/>
                </a:spcBef>
                <a:spcAft>
                  <a:spcPct val="0"/>
                </a:spcAft>
                <a:buClrTx/>
                <a:buFontTx/>
                <a:buNone/>
              </a:pPr>
              <a:r>
                <a:rPr lang="en-GB" altLang="en-US" sz="2000">
                  <a:solidFill>
                    <a:srgbClr val="FFFFFF"/>
                  </a:solidFill>
                </a:rPr>
                <a:t>in Business</a:t>
              </a:r>
            </a:p>
            <a:p>
              <a:pPr algn="ctr" eaLnBrk="1" fontAlgn="base" hangingPunct="1">
                <a:lnSpc>
                  <a:spcPct val="100000"/>
                </a:lnSpc>
                <a:spcBef>
                  <a:spcPct val="0"/>
                </a:spcBef>
                <a:spcAft>
                  <a:spcPct val="0"/>
                </a:spcAft>
                <a:buClrTx/>
                <a:buFontTx/>
                <a:buNone/>
              </a:pPr>
              <a:r>
                <a:rPr lang="en-GB" altLang="en-US" sz="2000">
                  <a:solidFill>
                    <a:srgbClr val="FFFFFF"/>
                  </a:solidFill>
                </a:rPr>
                <a:t>  </a:t>
              </a:r>
            </a:p>
          </p:txBody>
        </p:sp>
      </p:gr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928761" y="1809544"/>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sp>
        <p:nvSpPr>
          <p:cNvPr id="5" name="Content Placeholder 4">
            <a:extLst>
              <a:ext uri="{FF2B5EF4-FFF2-40B4-BE49-F238E27FC236}">
                <a16:creationId xmlns:a16="http://schemas.microsoft.com/office/drawing/2014/main" id="{2892A101-9D6C-4835-A358-48F025968312}"/>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dirty="0"/>
              <a:t>Service Personnel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Service Families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Veterans</a:t>
            </a:r>
          </a:p>
        </p:txBody>
      </p:sp>
      <p:pic>
        <p:nvPicPr>
          <p:cNvPr id="23" name="Picture 22">
            <a:extLst>
              <a:ext uri="{FF2B5EF4-FFF2-40B4-BE49-F238E27FC236}">
                <a16:creationId xmlns:a16="http://schemas.microsoft.com/office/drawing/2014/main" id="{C7F596BC-3F0A-4A90-95A3-75A2C047CA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8197" y="1791144"/>
            <a:ext cx="2918040" cy="2334432"/>
          </a:xfrm>
          <a:prstGeom prst="rect">
            <a:avLst/>
          </a:prstGeom>
        </p:spPr>
      </p:pic>
      <p:pic>
        <p:nvPicPr>
          <p:cNvPr id="24" name="Picture 23">
            <a:extLst>
              <a:ext uri="{FF2B5EF4-FFF2-40B4-BE49-F238E27FC236}">
                <a16:creationId xmlns:a16="http://schemas.microsoft.com/office/drawing/2014/main" id="{8878353A-5050-467C-948E-FEDBB2D133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2051" y="4022086"/>
            <a:ext cx="3244500" cy="2161336"/>
          </a:xfrm>
          <a:prstGeom prst="rect">
            <a:avLst/>
          </a:prstGeom>
        </p:spPr>
      </p:pic>
      <p:pic>
        <p:nvPicPr>
          <p:cNvPr id="25" name="Picture 24">
            <a:extLst>
              <a:ext uri="{FF2B5EF4-FFF2-40B4-BE49-F238E27FC236}">
                <a16:creationId xmlns:a16="http://schemas.microsoft.com/office/drawing/2014/main" id="{D9E35B5E-0CE2-451E-A7C9-F69CBA3AB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6324" y="3941379"/>
            <a:ext cx="3357898" cy="2242043"/>
          </a:xfrm>
          <a:prstGeom prst="rect">
            <a:avLst/>
          </a:prstGeom>
        </p:spPr>
      </p:pic>
    </p:spTree>
    <p:extLst>
      <p:ext uri="{BB962C8B-B14F-4D97-AF65-F5344CB8AC3E}">
        <p14:creationId xmlns:p14="http://schemas.microsoft.com/office/powerpoint/2010/main" val="55944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1" y="590394"/>
            <a:ext cx="9505160" cy="861371"/>
          </a:xfrm>
        </p:spPr>
        <p:txBody>
          <a:bodyPr/>
          <a:lstStyle/>
          <a:p>
            <a:r>
              <a:rPr lang="en-GB" altLang="en-US" sz="2800" dirty="0">
                <a:solidFill>
                  <a:srgbClr val="00B050"/>
                </a:solidFill>
                <a:latin typeface="Helvetica Neue Condensed" charset="0"/>
                <a:ea typeface="Helvetica Neue Condensed" charset="0"/>
                <a:cs typeface="Helvetica Neue Condensed" charset="0"/>
              </a:rPr>
              <a:t>Why do we need it?</a:t>
            </a:r>
            <a:br>
              <a:rPr lang="en-GB" altLang="en-US" dirty="0"/>
            </a:br>
            <a:br>
              <a:rPr lang="en-GB" altLang="en-US" dirty="0"/>
            </a:br>
            <a:br>
              <a:rPr lang="en-GB" altLang="en-US" dirty="0"/>
            </a:br>
            <a:br>
              <a:rPr lang="en-GB" altLang="en-US" dirty="0"/>
            </a:br>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4911817" y="2775708"/>
            <a:ext cx="2289175" cy="14682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grpSp>
        <p:nvGrpSpPr>
          <p:cNvPr id="9" name="Group 2"/>
          <p:cNvGrpSpPr>
            <a:grpSpLocks/>
          </p:cNvGrpSpPr>
          <p:nvPr/>
        </p:nvGrpSpPr>
        <p:grpSpPr bwMode="auto">
          <a:xfrm>
            <a:off x="2378936" y="2775714"/>
            <a:ext cx="2289175" cy="1468437"/>
            <a:chOff x="3353562" y="4208462"/>
            <a:chExt cx="2289175" cy="1468438"/>
          </a:xfrm>
        </p:grpSpPr>
        <p:sp>
          <p:nvSpPr>
            <p:cNvPr id="10" name="Rectangle 7"/>
            <p:cNvSpPr>
              <a:spLocks noChangeArrowheads="1"/>
            </p:cNvSpPr>
            <p:nvPr/>
          </p:nvSpPr>
          <p:spPr bwMode="auto">
            <a:xfrm>
              <a:off x="3353562" y="4208462"/>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1" name="Rectangle 5"/>
            <p:cNvSpPr>
              <a:spLocks noChangeArrowheads="1"/>
            </p:cNvSpPr>
            <p:nvPr/>
          </p:nvSpPr>
          <p:spPr bwMode="auto">
            <a:xfrm>
              <a:off x="3744304" y="4591050"/>
              <a:ext cx="1439497"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fontAlgn="base" hangingPunct="1">
                <a:lnSpc>
                  <a:spcPct val="100000"/>
                </a:lnSpc>
                <a:spcBef>
                  <a:spcPct val="0"/>
                </a:spcBef>
                <a:spcAft>
                  <a:spcPct val="0"/>
                </a:spcAft>
                <a:buClrTx/>
                <a:buFontTx/>
                <a:buNone/>
              </a:pPr>
              <a:r>
                <a:rPr lang="en-GB" altLang="en-US" sz="2000">
                  <a:solidFill>
                    <a:srgbClr val="FFFFFF"/>
                  </a:solidFill>
                </a:rPr>
                <a:t>Covenant </a:t>
              </a:r>
            </a:p>
            <a:p>
              <a:pPr algn="ctr" eaLnBrk="1" fontAlgn="base" hangingPunct="1">
                <a:lnSpc>
                  <a:spcPct val="100000"/>
                </a:lnSpc>
                <a:spcBef>
                  <a:spcPct val="0"/>
                </a:spcBef>
                <a:spcAft>
                  <a:spcPct val="0"/>
                </a:spcAft>
                <a:buClrTx/>
                <a:buFontTx/>
                <a:buNone/>
              </a:pPr>
              <a:r>
                <a:rPr lang="en-GB" altLang="en-US" sz="2000">
                  <a:solidFill>
                    <a:srgbClr val="FFFFFF"/>
                  </a:solidFill>
                </a:rPr>
                <a:t>in Business</a:t>
              </a:r>
            </a:p>
            <a:p>
              <a:pPr algn="ctr" eaLnBrk="1" fontAlgn="base" hangingPunct="1">
                <a:lnSpc>
                  <a:spcPct val="100000"/>
                </a:lnSpc>
                <a:spcBef>
                  <a:spcPct val="0"/>
                </a:spcBef>
                <a:spcAft>
                  <a:spcPct val="0"/>
                </a:spcAft>
                <a:buClrTx/>
                <a:buFontTx/>
                <a:buNone/>
              </a:pPr>
              <a:r>
                <a:rPr lang="en-GB" altLang="en-US" sz="2000">
                  <a:solidFill>
                    <a:srgbClr val="FFFFFF"/>
                  </a:solidFill>
                </a:rPr>
                <a:t>  </a:t>
              </a:r>
            </a:p>
          </p:txBody>
        </p:sp>
      </p:gr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928761" y="1809544"/>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sp>
        <p:nvSpPr>
          <p:cNvPr id="5" name="Content Placeholder 4">
            <a:extLst>
              <a:ext uri="{FF2B5EF4-FFF2-40B4-BE49-F238E27FC236}">
                <a16:creationId xmlns:a16="http://schemas.microsoft.com/office/drawing/2014/main" id="{2892A101-9D6C-4835-A358-48F025968312}"/>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dirty="0"/>
              <a:t>Operations in  recent years:</a:t>
            </a:r>
          </a:p>
          <a:p>
            <a:pPr marL="742950" lvl="1" indent="-285750">
              <a:buFont typeface="Arial" panose="020B0604020202020204" pitchFamily="34" charset="0"/>
              <a:buChar char="•"/>
            </a:pPr>
            <a:r>
              <a:rPr lang="en-GB" dirty="0"/>
              <a:t>Northern Ireland (1969-2007)</a:t>
            </a:r>
          </a:p>
          <a:p>
            <a:pPr marL="742950" lvl="1" indent="-285750">
              <a:buFont typeface="Arial" panose="020B0604020202020204" pitchFamily="34" charset="0"/>
              <a:buChar char="•"/>
            </a:pPr>
            <a:r>
              <a:rPr lang="en-GB" dirty="0"/>
              <a:t>Falklands War  (1982)</a:t>
            </a:r>
          </a:p>
          <a:p>
            <a:pPr marL="742950" lvl="1" indent="-285750">
              <a:buFont typeface="Arial" panose="020B0604020202020204" pitchFamily="34" charset="0"/>
              <a:buChar char="•"/>
            </a:pPr>
            <a:r>
              <a:rPr lang="en-GB" dirty="0"/>
              <a:t>Gulf War 1 (1990-1991)</a:t>
            </a:r>
          </a:p>
          <a:p>
            <a:pPr marL="742950" lvl="1" indent="-285750">
              <a:buFont typeface="Arial" panose="020B0604020202020204" pitchFamily="34" charset="0"/>
              <a:buChar char="•"/>
            </a:pPr>
            <a:r>
              <a:rPr lang="en-GB" dirty="0"/>
              <a:t>Bosnia (1992-1995)</a:t>
            </a:r>
          </a:p>
          <a:p>
            <a:pPr marL="742950" lvl="1" indent="-285750">
              <a:buFont typeface="Arial" panose="020B0604020202020204" pitchFamily="34" charset="0"/>
              <a:buChar char="•"/>
            </a:pPr>
            <a:r>
              <a:rPr lang="en-GB" dirty="0"/>
              <a:t>Kosovo (1998-1999)</a:t>
            </a:r>
          </a:p>
          <a:p>
            <a:pPr marL="742950" lvl="1" indent="-285750">
              <a:buFont typeface="Arial" panose="020B0604020202020204" pitchFamily="34" charset="0"/>
              <a:buChar char="•"/>
            </a:pPr>
            <a:r>
              <a:rPr lang="en-GB" dirty="0"/>
              <a:t>Sierra Leone (2000)</a:t>
            </a:r>
          </a:p>
          <a:p>
            <a:pPr marL="742950" lvl="1" indent="-285750">
              <a:buFont typeface="Arial" panose="020B0604020202020204" pitchFamily="34" charset="0"/>
              <a:buChar char="•"/>
            </a:pPr>
            <a:r>
              <a:rPr lang="en-GB" dirty="0"/>
              <a:t>Afghanistan/Herrick (2001-2014)</a:t>
            </a:r>
          </a:p>
          <a:p>
            <a:pPr marL="742950" lvl="1" indent="-285750">
              <a:buFont typeface="Arial" panose="020B0604020202020204" pitchFamily="34" charset="0"/>
              <a:buChar char="•"/>
            </a:pPr>
            <a:r>
              <a:rPr lang="en-GB" dirty="0"/>
              <a:t>Gulf War 2/Telic(2003-2014)</a:t>
            </a:r>
          </a:p>
          <a:p>
            <a:pPr marL="285750" indent="-285750">
              <a:buFont typeface="Arial" panose="020B0604020202020204" pitchFamily="34" charset="0"/>
              <a:buChar char="•"/>
            </a:pPr>
            <a:endParaRPr lang="en-GB" dirty="0"/>
          </a:p>
        </p:txBody>
      </p:sp>
      <p:pic>
        <p:nvPicPr>
          <p:cNvPr id="7" name="Picture 6" descr="A person wearing a military uniform&#10;&#10;Description automatically generated">
            <a:extLst>
              <a:ext uri="{FF2B5EF4-FFF2-40B4-BE49-F238E27FC236}">
                <a16:creationId xmlns:a16="http://schemas.microsoft.com/office/drawing/2014/main" id="{5FA699CD-743C-4AB8-9CFE-ED8507FE6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507" y="1808903"/>
            <a:ext cx="4564580" cy="3031167"/>
          </a:xfrm>
          <a:prstGeom prst="rect">
            <a:avLst/>
          </a:prstGeom>
        </p:spPr>
      </p:pic>
      <p:pic>
        <p:nvPicPr>
          <p:cNvPr id="19" name="Picture 2" descr="A repatriation ceremony takes place at RAF Brize Norton">
            <a:extLst>
              <a:ext uri="{FF2B5EF4-FFF2-40B4-BE49-F238E27FC236}">
                <a16:creationId xmlns:a16="http://schemas.microsoft.com/office/drawing/2014/main" id="{3660E6A9-9C67-44D4-BD15-BBA1C5C3CB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1889" y="3816097"/>
            <a:ext cx="3759189" cy="250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7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1" y="590394"/>
            <a:ext cx="9505160" cy="861371"/>
          </a:xfrm>
        </p:spPr>
        <p:txBody>
          <a:bodyPr/>
          <a:lstStyle/>
          <a:p>
            <a:r>
              <a:rPr lang="en-GB" altLang="en-US" sz="2800" dirty="0">
                <a:solidFill>
                  <a:srgbClr val="00B050"/>
                </a:solidFill>
                <a:latin typeface="Helvetica Neue Condensed" charset="0"/>
                <a:ea typeface="Helvetica Neue Condensed" charset="0"/>
                <a:cs typeface="Helvetica Neue Condensed" charset="0"/>
              </a:rPr>
              <a:t>Background</a:t>
            </a:r>
            <a:br>
              <a:rPr lang="en-GB" altLang="en-US" dirty="0"/>
            </a:br>
            <a:br>
              <a:rPr lang="en-GB" altLang="en-US" dirty="0"/>
            </a:br>
            <a:br>
              <a:rPr lang="en-GB" altLang="en-US" dirty="0"/>
            </a:br>
            <a:br>
              <a:rPr lang="en-GB" altLang="en-US" dirty="0"/>
            </a:br>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4911817" y="2775708"/>
            <a:ext cx="2289175" cy="14682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grpSp>
        <p:nvGrpSpPr>
          <p:cNvPr id="9" name="Group 2"/>
          <p:cNvGrpSpPr>
            <a:grpSpLocks/>
          </p:cNvGrpSpPr>
          <p:nvPr/>
        </p:nvGrpSpPr>
        <p:grpSpPr bwMode="auto">
          <a:xfrm>
            <a:off x="2378936" y="2775714"/>
            <a:ext cx="2289175" cy="1468437"/>
            <a:chOff x="3353562" y="4208462"/>
            <a:chExt cx="2289175" cy="1468438"/>
          </a:xfrm>
        </p:grpSpPr>
        <p:sp>
          <p:nvSpPr>
            <p:cNvPr id="10" name="Rectangle 7"/>
            <p:cNvSpPr>
              <a:spLocks noChangeArrowheads="1"/>
            </p:cNvSpPr>
            <p:nvPr/>
          </p:nvSpPr>
          <p:spPr bwMode="auto">
            <a:xfrm>
              <a:off x="3353562" y="4208462"/>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1" name="Rectangle 5"/>
            <p:cNvSpPr>
              <a:spLocks noChangeArrowheads="1"/>
            </p:cNvSpPr>
            <p:nvPr/>
          </p:nvSpPr>
          <p:spPr bwMode="auto">
            <a:xfrm>
              <a:off x="3744304" y="4591050"/>
              <a:ext cx="1439497"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fontAlgn="base" hangingPunct="1">
                <a:lnSpc>
                  <a:spcPct val="100000"/>
                </a:lnSpc>
                <a:spcBef>
                  <a:spcPct val="0"/>
                </a:spcBef>
                <a:spcAft>
                  <a:spcPct val="0"/>
                </a:spcAft>
                <a:buClrTx/>
                <a:buFontTx/>
                <a:buNone/>
              </a:pPr>
              <a:r>
                <a:rPr lang="en-GB" altLang="en-US" sz="2000">
                  <a:solidFill>
                    <a:srgbClr val="FFFFFF"/>
                  </a:solidFill>
                </a:rPr>
                <a:t>Covenant </a:t>
              </a:r>
            </a:p>
            <a:p>
              <a:pPr algn="ctr" eaLnBrk="1" fontAlgn="base" hangingPunct="1">
                <a:lnSpc>
                  <a:spcPct val="100000"/>
                </a:lnSpc>
                <a:spcBef>
                  <a:spcPct val="0"/>
                </a:spcBef>
                <a:spcAft>
                  <a:spcPct val="0"/>
                </a:spcAft>
                <a:buClrTx/>
                <a:buFontTx/>
                <a:buNone/>
              </a:pPr>
              <a:r>
                <a:rPr lang="en-GB" altLang="en-US" sz="2000">
                  <a:solidFill>
                    <a:srgbClr val="FFFFFF"/>
                  </a:solidFill>
                </a:rPr>
                <a:t>in Business</a:t>
              </a:r>
            </a:p>
            <a:p>
              <a:pPr algn="ctr" eaLnBrk="1" fontAlgn="base" hangingPunct="1">
                <a:lnSpc>
                  <a:spcPct val="100000"/>
                </a:lnSpc>
                <a:spcBef>
                  <a:spcPct val="0"/>
                </a:spcBef>
                <a:spcAft>
                  <a:spcPct val="0"/>
                </a:spcAft>
                <a:buClrTx/>
                <a:buFontTx/>
                <a:buNone/>
              </a:pPr>
              <a:r>
                <a:rPr lang="en-GB" altLang="en-US" sz="2000">
                  <a:solidFill>
                    <a:srgbClr val="FFFFFF"/>
                  </a:solidFill>
                </a:rPr>
                <a:t>  </a:t>
              </a:r>
            </a:p>
          </p:txBody>
        </p:sp>
      </p:gr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928761" y="1809544"/>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sp>
        <p:nvSpPr>
          <p:cNvPr id="5" name="Content Placeholder 4">
            <a:extLst>
              <a:ext uri="{FF2B5EF4-FFF2-40B4-BE49-F238E27FC236}">
                <a16:creationId xmlns:a16="http://schemas.microsoft.com/office/drawing/2014/main" id="{2892A101-9D6C-4835-A358-48F025968312}"/>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dirty="0"/>
              <a:t>2000</a:t>
            </a:r>
          </a:p>
          <a:p>
            <a:pPr marL="742950" lvl="1" indent="-285750">
              <a:buFont typeface="Arial" panose="020B0604020202020204" pitchFamily="34" charset="0"/>
              <a:buChar char="•"/>
            </a:pPr>
            <a:r>
              <a:rPr lang="en-GB" dirty="0"/>
              <a:t>Soldiering – The military Covenant</a:t>
            </a:r>
          </a:p>
          <a:p>
            <a:pPr marL="285750" indent="-285750">
              <a:buFont typeface="Arial" panose="020B0604020202020204" pitchFamily="34" charset="0"/>
              <a:buChar char="•"/>
            </a:pPr>
            <a:r>
              <a:rPr lang="en-GB" dirty="0"/>
              <a:t>2011</a:t>
            </a:r>
          </a:p>
          <a:p>
            <a:pPr marL="742950" lvl="1" indent="-285750">
              <a:buFont typeface="Arial" panose="020B0604020202020204" pitchFamily="34" charset="0"/>
              <a:buChar char="•"/>
            </a:pPr>
            <a:r>
              <a:rPr lang="en-GB" dirty="0"/>
              <a:t>The Armed Forces Covenant Today and Tomorrow</a:t>
            </a:r>
          </a:p>
          <a:p>
            <a:pPr marL="742950" lvl="1" indent="-285750">
              <a:buFont typeface="Arial" panose="020B0604020202020204" pitchFamily="34" charset="0"/>
              <a:buChar char="•"/>
            </a:pPr>
            <a:r>
              <a:rPr lang="en-GB" dirty="0"/>
              <a:t>Armed Forces Act brought the Covenant into </a:t>
            </a:r>
          </a:p>
          <a:p>
            <a:pPr lvl="1"/>
            <a:r>
              <a:rPr lang="en-GB" dirty="0"/>
              <a:t>     legislation for the first time</a:t>
            </a:r>
          </a:p>
          <a:p>
            <a:pPr marL="742950" lvl="1" indent="-285750">
              <a:buFont typeface="Arial" panose="020B0604020202020204" pitchFamily="34" charset="0"/>
              <a:buChar char="•"/>
            </a:pPr>
            <a:r>
              <a:rPr lang="en-GB" dirty="0"/>
              <a:t>Annual Report to Parliament</a:t>
            </a:r>
          </a:p>
          <a:p>
            <a:pPr lvl="1"/>
            <a:r>
              <a:rPr lang="en-GB" dirty="0"/>
              <a:t>2021</a:t>
            </a:r>
          </a:p>
          <a:p>
            <a:pPr marL="742950" lvl="1" indent="-285750">
              <a:buFont typeface="Arial" panose="020B0604020202020204" pitchFamily="34" charset="0"/>
              <a:buChar char="•"/>
            </a:pPr>
            <a:r>
              <a:rPr lang="en-GB" dirty="0"/>
              <a:t>Strengthening the Covenant in law – Armed Forces Act</a:t>
            </a:r>
          </a:p>
          <a:p>
            <a:pPr marL="285750" indent="-285750">
              <a:buFont typeface="Arial" panose="020B0604020202020204" pitchFamily="34" charset="0"/>
              <a:buChar char="•"/>
            </a:pPr>
            <a:endParaRPr lang="en-GB" dirty="0"/>
          </a:p>
        </p:txBody>
      </p:sp>
      <p:pic>
        <p:nvPicPr>
          <p:cNvPr id="1026" name="Picture 2">
            <a:extLst>
              <a:ext uri="{FF2B5EF4-FFF2-40B4-BE49-F238E27FC236}">
                <a16:creationId xmlns:a16="http://schemas.microsoft.com/office/drawing/2014/main" id="{B03389B2-9591-4FF0-ACBA-96990F95C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010" y="2253453"/>
            <a:ext cx="2603682" cy="391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86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1" y="590394"/>
            <a:ext cx="9505160" cy="861371"/>
          </a:xfrm>
        </p:spPr>
        <p:txBody>
          <a:bodyPr/>
          <a:lstStyle/>
          <a:p>
            <a:r>
              <a:rPr lang="en-GB" altLang="en-US" sz="2800" dirty="0">
                <a:solidFill>
                  <a:srgbClr val="00B050"/>
                </a:solidFill>
                <a:latin typeface="Helvetica Neue Condensed" charset="0"/>
                <a:ea typeface="Helvetica Neue Condensed" charset="0"/>
                <a:cs typeface="Helvetica Neue Condensed" charset="0"/>
              </a:rPr>
              <a:t>What has it achieved?</a:t>
            </a:r>
            <a:br>
              <a:rPr lang="en-GB" altLang="en-US" dirty="0"/>
            </a:br>
            <a:br>
              <a:rPr lang="en-GB" altLang="en-US" dirty="0"/>
            </a:br>
            <a:br>
              <a:rPr lang="en-GB" altLang="en-US" dirty="0"/>
            </a:br>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4911817" y="2775708"/>
            <a:ext cx="2289175" cy="14682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grpSp>
        <p:nvGrpSpPr>
          <p:cNvPr id="9" name="Group 2"/>
          <p:cNvGrpSpPr>
            <a:grpSpLocks/>
          </p:cNvGrpSpPr>
          <p:nvPr/>
        </p:nvGrpSpPr>
        <p:grpSpPr bwMode="auto">
          <a:xfrm>
            <a:off x="2378936" y="2775714"/>
            <a:ext cx="2289175" cy="1468437"/>
            <a:chOff x="3353562" y="4208462"/>
            <a:chExt cx="2289175" cy="1468438"/>
          </a:xfrm>
        </p:grpSpPr>
        <p:sp>
          <p:nvSpPr>
            <p:cNvPr id="10" name="Rectangle 7"/>
            <p:cNvSpPr>
              <a:spLocks noChangeArrowheads="1"/>
            </p:cNvSpPr>
            <p:nvPr/>
          </p:nvSpPr>
          <p:spPr bwMode="auto">
            <a:xfrm>
              <a:off x="3353562" y="4208462"/>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1" name="Rectangle 5"/>
            <p:cNvSpPr>
              <a:spLocks noChangeArrowheads="1"/>
            </p:cNvSpPr>
            <p:nvPr/>
          </p:nvSpPr>
          <p:spPr bwMode="auto">
            <a:xfrm>
              <a:off x="3744304" y="4591050"/>
              <a:ext cx="1439497"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fontAlgn="base" hangingPunct="1">
                <a:lnSpc>
                  <a:spcPct val="100000"/>
                </a:lnSpc>
                <a:spcBef>
                  <a:spcPct val="0"/>
                </a:spcBef>
                <a:spcAft>
                  <a:spcPct val="0"/>
                </a:spcAft>
                <a:buClrTx/>
                <a:buFontTx/>
                <a:buNone/>
              </a:pPr>
              <a:r>
                <a:rPr lang="en-GB" altLang="en-US" sz="2000">
                  <a:solidFill>
                    <a:srgbClr val="FFFFFF"/>
                  </a:solidFill>
                </a:rPr>
                <a:t>Covenant </a:t>
              </a:r>
            </a:p>
            <a:p>
              <a:pPr algn="ctr" eaLnBrk="1" fontAlgn="base" hangingPunct="1">
                <a:lnSpc>
                  <a:spcPct val="100000"/>
                </a:lnSpc>
                <a:spcBef>
                  <a:spcPct val="0"/>
                </a:spcBef>
                <a:spcAft>
                  <a:spcPct val="0"/>
                </a:spcAft>
                <a:buClrTx/>
                <a:buFontTx/>
                <a:buNone/>
              </a:pPr>
              <a:r>
                <a:rPr lang="en-GB" altLang="en-US" sz="2000">
                  <a:solidFill>
                    <a:srgbClr val="FFFFFF"/>
                  </a:solidFill>
                </a:rPr>
                <a:t>in Business</a:t>
              </a:r>
            </a:p>
            <a:p>
              <a:pPr algn="ctr" eaLnBrk="1" fontAlgn="base" hangingPunct="1">
                <a:lnSpc>
                  <a:spcPct val="100000"/>
                </a:lnSpc>
                <a:spcBef>
                  <a:spcPct val="0"/>
                </a:spcBef>
                <a:spcAft>
                  <a:spcPct val="0"/>
                </a:spcAft>
                <a:buClrTx/>
                <a:buFontTx/>
                <a:buNone/>
              </a:pPr>
              <a:r>
                <a:rPr lang="en-GB" altLang="en-US" sz="2000">
                  <a:solidFill>
                    <a:srgbClr val="FFFFFF"/>
                  </a:solidFill>
                </a:rPr>
                <a:t>  </a:t>
              </a:r>
            </a:p>
          </p:txBody>
        </p:sp>
      </p:gr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928761" y="1809544"/>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sp>
        <p:nvSpPr>
          <p:cNvPr id="5" name="Content Placeholder 4">
            <a:extLst>
              <a:ext uri="{FF2B5EF4-FFF2-40B4-BE49-F238E27FC236}">
                <a16:creationId xmlns:a16="http://schemas.microsoft.com/office/drawing/2014/main" id="{2892A101-9D6C-4835-A358-48F025968312}"/>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dirty="0"/>
              <a:t>Commercial</a:t>
            </a:r>
          </a:p>
          <a:p>
            <a:pPr marL="742950" lvl="1" indent="-285750">
              <a:buFont typeface="Arial" panose="020B0604020202020204" pitchFamily="34" charset="0"/>
              <a:buChar char="•"/>
            </a:pPr>
            <a:r>
              <a:rPr lang="en-GB" dirty="0"/>
              <a:t>BFPO addresses now recognised by many more companies</a:t>
            </a:r>
          </a:p>
          <a:p>
            <a:pPr marL="742950" lvl="1" indent="-285750">
              <a:buFont typeface="Arial" panose="020B0604020202020204" pitchFamily="34" charset="0"/>
              <a:buChar char="•"/>
            </a:pPr>
            <a:r>
              <a:rPr lang="en-GB" dirty="0"/>
              <a:t>MOD has been working with credit agencies to try and ensure SP aren’t disadvantaged</a:t>
            </a:r>
          </a:p>
          <a:p>
            <a:pPr marL="742950" lvl="1" indent="-285750">
              <a:buFont typeface="Arial" panose="020B0604020202020204" pitchFamily="34" charset="0"/>
              <a:buChar char="•"/>
            </a:pPr>
            <a:r>
              <a:rPr lang="en-GB" dirty="0"/>
              <a:t>SP are now able to avoid cancellation charges on mobile phones and internet subscriptions when posted overseas</a:t>
            </a:r>
          </a:p>
          <a:p>
            <a:pPr marL="742950" lvl="1" indent="-285750">
              <a:buFont typeface="Arial" panose="020B0604020202020204" pitchFamily="34" charset="0"/>
              <a:buChar char="•"/>
            </a:pPr>
            <a:r>
              <a:rPr lang="en-GB" dirty="0"/>
              <a:t>Car insurers will hold a no claims bonus for 3 years if a SP is posted overseas</a:t>
            </a:r>
          </a:p>
          <a:p>
            <a:pPr marL="742950" lvl="1" indent="-285750">
              <a:buFont typeface="Arial" panose="020B0604020202020204" pitchFamily="34" charset="0"/>
              <a:buChar char="•"/>
            </a:pPr>
            <a:r>
              <a:rPr lang="en-GB" dirty="0"/>
              <a:t>Most mortgage lenders now allow Service Personnel to transfer to buy to let mortgage at no cost if posted</a:t>
            </a:r>
          </a:p>
          <a:p>
            <a:pPr marL="742950" lvl="1" indent="-285750">
              <a:buFont typeface="Arial" panose="020B0604020202020204" pitchFamily="34" charset="0"/>
              <a:buChar char="•"/>
            </a:pPr>
            <a:r>
              <a:rPr lang="en-GB" dirty="0"/>
              <a:t>3 Credit Unions aimed at Service Personnel now exist, to encourage regular saving and provide access to cheap loans.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5973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solidFill>
                  <a:srgbClr val="00B050"/>
                </a:solidFill>
                <a:latin typeface="Helvetica Neue Condensed" charset="0"/>
                <a:ea typeface="Helvetica Neue Condensed" charset="0"/>
                <a:cs typeface="Helvetica Neue Condensed" charset="0"/>
              </a:rPr>
              <a:t>What has it achieved?</a:t>
            </a:r>
            <a:br>
              <a:rPr lang="en-GB" altLang="en-US" dirty="0"/>
            </a:br>
            <a:br>
              <a:rPr lang="en-GB" altLang="en-US" dirty="0"/>
            </a:br>
            <a:br>
              <a:rPr lang="en-GB" altLang="en-US" dirty="0"/>
            </a:br>
            <a:endParaRPr lang="en-GB" altLang="en-US" dirty="0"/>
          </a:p>
        </p:txBody>
      </p:sp>
      <p:sp>
        <p:nvSpPr>
          <p:cNvPr id="5" name="Content Placeholder 4">
            <a:extLst>
              <a:ext uri="{FF2B5EF4-FFF2-40B4-BE49-F238E27FC236}">
                <a16:creationId xmlns:a16="http://schemas.microsoft.com/office/drawing/2014/main" id="{2892A101-9D6C-4835-A358-48F025968312}"/>
              </a:ext>
            </a:extLst>
          </p:cNvPr>
          <p:cNvSpPr>
            <a:spLocks noGrp="1"/>
          </p:cNvSpPr>
          <p:nvPr>
            <p:ph sz="half" idx="1"/>
          </p:nvPr>
        </p:nvSpPr>
        <p:spPr>
          <a:xfrm>
            <a:off x="1246988" y="1825625"/>
            <a:ext cx="5181600" cy="4351338"/>
          </a:xfrm>
        </p:spPr>
        <p:txBody>
          <a:bodyPr/>
          <a:lstStyle/>
          <a:p>
            <a:endParaRPr lang="en-GB" dirty="0"/>
          </a:p>
          <a:p>
            <a:pPr marL="285750" indent="-285750">
              <a:buFont typeface="Arial" panose="020B0604020202020204" pitchFamily="34" charset="0"/>
              <a:buChar char="•"/>
            </a:pPr>
            <a:r>
              <a:rPr lang="en-GB" dirty="0"/>
              <a:t>Housing</a:t>
            </a:r>
          </a:p>
          <a:p>
            <a:pPr marL="742950" lvl="1" indent="-285750">
              <a:buFont typeface="Arial" panose="020B0604020202020204" pitchFamily="34" charset="0"/>
              <a:buChar char="•"/>
            </a:pPr>
            <a:r>
              <a:rPr lang="en-GB" sz="1400" dirty="0"/>
              <a:t>Forces Help to Buy Scheme introduced in 2014 and will run until Dec 2022. SP can borrow up to £25k interest free for a deposit.  20,000 personnel have been lent </a:t>
            </a:r>
            <a:r>
              <a:rPr lang="en-GB" sz="1400" dirty="0" err="1"/>
              <a:t>approx</a:t>
            </a:r>
            <a:r>
              <a:rPr lang="en-GB" sz="1400" dirty="0"/>
              <a:t> £300M so far</a:t>
            </a:r>
          </a:p>
          <a:p>
            <a:pPr marL="742950" lvl="1" indent="-285750">
              <a:buFont typeface="Arial" panose="020B0604020202020204" pitchFamily="34" charset="0"/>
              <a:buChar char="•"/>
            </a:pPr>
            <a:r>
              <a:rPr lang="en-GB" sz="1400" dirty="0"/>
              <a:t>Single Living Accommodation has been improved</a:t>
            </a:r>
          </a:p>
          <a:p>
            <a:pPr marL="742950" lvl="1" indent="-285750">
              <a:buFont typeface="Arial" panose="020B0604020202020204" pitchFamily="34" charset="0"/>
              <a:buChar char="•"/>
            </a:pPr>
            <a:r>
              <a:rPr lang="en-GB" sz="1400" dirty="0"/>
              <a:t>Significant upgrades to Service Family Accommodation</a:t>
            </a:r>
          </a:p>
          <a:p>
            <a:pPr marL="742950" lvl="1" indent="-285750">
              <a:buFont typeface="Arial" panose="020B0604020202020204" pitchFamily="34" charset="0"/>
              <a:buChar char="•"/>
            </a:pPr>
            <a:r>
              <a:rPr lang="en-GB" sz="1400" dirty="0"/>
              <a:t>Surplus SFA can now be occupied by SP in long term relationships</a:t>
            </a:r>
          </a:p>
          <a:p>
            <a:pPr marL="742950" lvl="1" indent="-285750">
              <a:buFont typeface="Arial" panose="020B0604020202020204" pitchFamily="34" charset="0"/>
              <a:buChar char="•"/>
            </a:pPr>
            <a:r>
              <a:rPr lang="en-GB" sz="1400" dirty="0"/>
              <a:t>Future Accommodation Model being trialled in 3 locations.  It provides much more flexible accommodation choices for all SP</a:t>
            </a:r>
          </a:p>
          <a:p>
            <a:pPr marL="742950" lvl="1" indent="-285750">
              <a:buFont typeface="Arial" panose="020B0604020202020204" pitchFamily="34" charset="0"/>
              <a:buChar char="•"/>
            </a:pPr>
            <a:r>
              <a:rPr lang="en-GB" sz="1400" dirty="0"/>
              <a:t>Local Authorities no longer require proof of a local connection for former service personnel wishing to settle in an area and get social housing.</a:t>
            </a:r>
          </a:p>
          <a:p>
            <a:pPr marL="285750" indent="-285750">
              <a:buFont typeface="Arial" panose="020B0604020202020204" pitchFamily="34" charset="0"/>
              <a:buChar char="•"/>
            </a:pPr>
            <a:endParaRPr lang="en-GB" dirty="0"/>
          </a:p>
        </p:txBody>
      </p:sp>
      <p:sp>
        <p:nvSpPr>
          <p:cNvPr id="3" name="Content Placeholder 2">
            <a:extLst>
              <a:ext uri="{FF2B5EF4-FFF2-40B4-BE49-F238E27FC236}">
                <a16:creationId xmlns:a16="http://schemas.microsoft.com/office/drawing/2014/main" id="{15CDDC35-E193-4289-BE5E-7EF386C7F773}"/>
              </a:ext>
            </a:extLst>
          </p:cNvPr>
          <p:cNvSpPr>
            <a:spLocks noGrp="1"/>
          </p:cNvSpPr>
          <p:nvPr>
            <p:ph sz="half" idx="2"/>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619443" y="4047257"/>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descr="A large brick building&#10;&#10;Description automatically generated">
            <a:extLst>
              <a:ext uri="{FF2B5EF4-FFF2-40B4-BE49-F238E27FC236}">
                <a16:creationId xmlns:a16="http://schemas.microsoft.com/office/drawing/2014/main" id="{F8A56B70-F268-4E40-AA78-F75181E70E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5747" y="2576513"/>
            <a:ext cx="3894173" cy="2596115"/>
          </a:xfrm>
          <a:prstGeom prst="rect">
            <a:avLst/>
          </a:prstGeom>
        </p:spPr>
      </p:pic>
    </p:spTree>
    <p:extLst>
      <p:ext uri="{BB962C8B-B14F-4D97-AF65-F5344CB8AC3E}">
        <p14:creationId xmlns:p14="http://schemas.microsoft.com/office/powerpoint/2010/main" val="236485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68337"/>
            <a:ext cx="10515600" cy="1022355"/>
          </a:xfrm>
        </p:spPr>
        <p:txBody>
          <a:bodyPr/>
          <a:lstStyle/>
          <a:p>
            <a:r>
              <a:rPr lang="en-GB" altLang="en-US" sz="2800" dirty="0">
                <a:solidFill>
                  <a:srgbClr val="00B050"/>
                </a:solidFill>
                <a:latin typeface="Helvetica Neue Condensed" charset="0"/>
                <a:ea typeface="Helvetica Neue Condensed" charset="0"/>
                <a:cs typeface="Helvetica Neue Condensed" charset="0"/>
              </a:rPr>
              <a:t>What has it achieved?</a:t>
            </a:r>
            <a:br>
              <a:rPr lang="en-GB" altLang="en-US" dirty="0"/>
            </a:br>
            <a:br>
              <a:rPr lang="en-GB" altLang="en-US" dirty="0"/>
            </a:br>
            <a:br>
              <a:rPr lang="en-GB" altLang="en-US" dirty="0"/>
            </a:br>
            <a:endParaRPr lang="en-GB" altLang="en-US" dirty="0"/>
          </a:p>
        </p:txBody>
      </p:sp>
      <p:sp>
        <p:nvSpPr>
          <p:cNvPr id="7" name="Text Placeholder 6">
            <a:extLst>
              <a:ext uri="{FF2B5EF4-FFF2-40B4-BE49-F238E27FC236}">
                <a16:creationId xmlns:a16="http://schemas.microsoft.com/office/drawing/2014/main" id="{EEA7F083-F5E4-4297-B312-BBEDE7D8E447}"/>
              </a:ext>
            </a:extLst>
          </p:cNvPr>
          <p:cNvSpPr>
            <a:spLocks noGrp="1"/>
          </p:cNvSpPr>
          <p:nvPr>
            <p:ph type="body" idx="1"/>
          </p:nvPr>
        </p:nvSpPr>
        <p:spPr/>
        <p:txBody>
          <a:bodyPr/>
          <a:lstStyle/>
          <a:p>
            <a:pPr algn="ctr"/>
            <a:r>
              <a:rPr lang="en-GB" dirty="0"/>
              <a:t>Families</a:t>
            </a:r>
          </a:p>
        </p:txBody>
      </p:sp>
      <p:sp>
        <p:nvSpPr>
          <p:cNvPr id="5" name="Content Placeholder 4">
            <a:extLst>
              <a:ext uri="{FF2B5EF4-FFF2-40B4-BE49-F238E27FC236}">
                <a16:creationId xmlns:a16="http://schemas.microsoft.com/office/drawing/2014/main" id="{2892A101-9D6C-4835-A358-48F025968312}"/>
              </a:ext>
            </a:extLst>
          </p:cNvPr>
          <p:cNvSpPr>
            <a:spLocks noGrp="1"/>
          </p:cNvSpPr>
          <p:nvPr>
            <p:ph sz="half" idx="2"/>
          </p:nvPr>
        </p:nvSpPr>
        <p:spPr/>
        <p:txBody>
          <a:bodyPr/>
          <a:lstStyle/>
          <a:p>
            <a:endParaRPr lang="en-GB" dirty="0"/>
          </a:p>
          <a:p>
            <a:pPr marL="742950" lvl="1" indent="-285750">
              <a:buFont typeface="Arial" panose="020B0604020202020204" pitchFamily="34" charset="0"/>
              <a:buChar char="•"/>
            </a:pPr>
            <a:r>
              <a:rPr lang="en-GB" dirty="0"/>
              <a:t>Families Strategy introduced</a:t>
            </a:r>
          </a:p>
          <a:p>
            <a:pPr marL="742950" lvl="1" indent="-285750">
              <a:buFont typeface="Arial" panose="020B0604020202020204" pitchFamily="34" charset="0"/>
              <a:buChar char="•"/>
            </a:pPr>
            <a:r>
              <a:rPr lang="en-GB" dirty="0"/>
              <a:t>Spousal Employment initiative with Family Federations to help service spouses find jobs</a:t>
            </a:r>
          </a:p>
          <a:p>
            <a:pPr marL="742950" lvl="1" indent="-285750">
              <a:buFont typeface="Arial" panose="020B0604020202020204" pitchFamily="34" charset="0"/>
              <a:buChar char="•"/>
            </a:pPr>
            <a:r>
              <a:rPr lang="en-GB" dirty="0"/>
              <a:t>The Service Pupil Premium pays out around £23m per year to schools with Service Children on their roll.</a:t>
            </a:r>
          </a:p>
          <a:p>
            <a:pPr marL="742950" lvl="1" indent="-285750">
              <a:buFont typeface="Arial" panose="020B0604020202020204" pitchFamily="34" charset="0"/>
              <a:buChar char="•"/>
            </a:pPr>
            <a:r>
              <a:rPr lang="en-GB" dirty="0"/>
              <a:t>Service spouses can now claim National Insurance credits for time spent on overseas tours.</a:t>
            </a:r>
          </a:p>
          <a:p>
            <a:pPr marL="742950" lvl="1" indent="-285750">
              <a:buFont typeface="Arial" panose="020B0604020202020204" pitchFamily="34" charset="0"/>
              <a:buChar char="•"/>
            </a:pPr>
            <a:r>
              <a:rPr lang="en-GB" dirty="0"/>
              <a:t>Service Personnel are now able to apply for Flexible Working to suit family life.</a:t>
            </a:r>
          </a:p>
        </p:txBody>
      </p:sp>
      <p:sp>
        <p:nvSpPr>
          <p:cNvPr id="12" name="Text Placeholder 11">
            <a:extLst>
              <a:ext uri="{FF2B5EF4-FFF2-40B4-BE49-F238E27FC236}">
                <a16:creationId xmlns:a16="http://schemas.microsoft.com/office/drawing/2014/main" id="{BA8B75C1-21DE-4F1C-B2D7-CD33C19B17D5}"/>
              </a:ext>
            </a:extLst>
          </p:cNvPr>
          <p:cNvSpPr>
            <a:spLocks noGrp="1"/>
          </p:cNvSpPr>
          <p:nvPr>
            <p:ph type="body" sz="quarter" idx="3"/>
          </p:nvPr>
        </p:nvSpPr>
        <p:spPr/>
        <p:txBody>
          <a:bodyPr/>
          <a:lstStyle/>
          <a:p>
            <a:endParaRPr lang="en-GB"/>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928761" y="1809544"/>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8" name="Content Placeholder 17">
            <a:extLst>
              <a:ext uri="{FF2B5EF4-FFF2-40B4-BE49-F238E27FC236}">
                <a16:creationId xmlns:a16="http://schemas.microsoft.com/office/drawing/2014/main" id="{1418A931-0528-4DAA-A1C3-EA83A755974E}"/>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310156" y="2573385"/>
            <a:ext cx="4816297" cy="3616277"/>
          </a:xfrm>
          <a:prstGeom prst="rect">
            <a:avLst/>
          </a:prstGeom>
        </p:spPr>
      </p:pic>
    </p:spTree>
    <p:extLst>
      <p:ext uri="{BB962C8B-B14F-4D97-AF65-F5344CB8AC3E}">
        <p14:creationId xmlns:p14="http://schemas.microsoft.com/office/powerpoint/2010/main" val="360204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1" y="590394"/>
            <a:ext cx="9505160" cy="861371"/>
          </a:xfrm>
        </p:spPr>
        <p:txBody>
          <a:bodyPr/>
          <a:lstStyle/>
          <a:p>
            <a:r>
              <a:rPr lang="en-GB" altLang="en-US" sz="2800" dirty="0">
                <a:solidFill>
                  <a:srgbClr val="00B050"/>
                </a:solidFill>
                <a:latin typeface="Helvetica Neue Condensed" charset="0"/>
                <a:ea typeface="Helvetica Neue Condensed" charset="0"/>
                <a:cs typeface="Helvetica Neue Condensed" charset="0"/>
              </a:rPr>
              <a:t>What has it achieved?</a:t>
            </a:r>
            <a:br>
              <a:rPr lang="en-GB" altLang="en-US" dirty="0"/>
            </a:br>
            <a:br>
              <a:rPr lang="en-GB" altLang="en-US" dirty="0"/>
            </a:br>
            <a:br>
              <a:rPr lang="en-GB" altLang="en-US" dirty="0"/>
            </a:br>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4911817" y="2775708"/>
            <a:ext cx="2289175" cy="14682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grpSp>
        <p:nvGrpSpPr>
          <p:cNvPr id="9" name="Group 2"/>
          <p:cNvGrpSpPr>
            <a:grpSpLocks/>
          </p:cNvGrpSpPr>
          <p:nvPr/>
        </p:nvGrpSpPr>
        <p:grpSpPr bwMode="auto">
          <a:xfrm>
            <a:off x="2378936" y="2775714"/>
            <a:ext cx="2289175" cy="1468437"/>
            <a:chOff x="3353562" y="4208462"/>
            <a:chExt cx="2289175" cy="1468438"/>
          </a:xfrm>
        </p:grpSpPr>
        <p:sp>
          <p:nvSpPr>
            <p:cNvPr id="10" name="Rectangle 7"/>
            <p:cNvSpPr>
              <a:spLocks noChangeArrowheads="1"/>
            </p:cNvSpPr>
            <p:nvPr/>
          </p:nvSpPr>
          <p:spPr bwMode="auto">
            <a:xfrm>
              <a:off x="3353562" y="4208462"/>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1" name="Rectangle 5"/>
            <p:cNvSpPr>
              <a:spLocks noChangeArrowheads="1"/>
            </p:cNvSpPr>
            <p:nvPr/>
          </p:nvSpPr>
          <p:spPr bwMode="auto">
            <a:xfrm>
              <a:off x="3744304" y="4591050"/>
              <a:ext cx="1439497"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fontAlgn="base" hangingPunct="1">
                <a:lnSpc>
                  <a:spcPct val="100000"/>
                </a:lnSpc>
                <a:spcBef>
                  <a:spcPct val="0"/>
                </a:spcBef>
                <a:spcAft>
                  <a:spcPct val="0"/>
                </a:spcAft>
                <a:buClrTx/>
                <a:buFontTx/>
                <a:buNone/>
              </a:pPr>
              <a:r>
                <a:rPr lang="en-GB" altLang="en-US" sz="2000">
                  <a:solidFill>
                    <a:srgbClr val="FFFFFF"/>
                  </a:solidFill>
                </a:rPr>
                <a:t>Covenant </a:t>
              </a:r>
            </a:p>
            <a:p>
              <a:pPr algn="ctr" eaLnBrk="1" fontAlgn="base" hangingPunct="1">
                <a:lnSpc>
                  <a:spcPct val="100000"/>
                </a:lnSpc>
                <a:spcBef>
                  <a:spcPct val="0"/>
                </a:spcBef>
                <a:spcAft>
                  <a:spcPct val="0"/>
                </a:spcAft>
                <a:buClrTx/>
                <a:buFontTx/>
                <a:buNone/>
              </a:pPr>
              <a:r>
                <a:rPr lang="en-GB" altLang="en-US" sz="2000">
                  <a:solidFill>
                    <a:srgbClr val="FFFFFF"/>
                  </a:solidFill>
                </a:rPr>
                <a:t>in Business</a:t>
              </a:r>
            </a:p>
            <a:p>
              <a:pPr algn="ctr" eaLnBrk="1" fontAlgn="base" hangingPunct="1">
                <a:lnSpc>
                  <a:spcPct val="100000"/>
                </a:lnSpc>
                <a:spcBef>
                  <a:spcPct val="0"/>
                </a:spcBef>
                <a:spcAft>
                  <a:spcPct val="0"/>
                </a:spcAft>
                <a:buClrTx/>
                <a:buFontTx/>
                <a:buNone/>
              </a:pPr>
              <a:r>
                <a:rPr lang="en-GB" altLang="en-US" sz="2000">
                  <a:solidFill>
                    <a:srgbClr val="FFFFFF"/>
                  </a:solidFill>
                </a:rPr>
                <a:t>  </a:t>
              </a:r>
            </a:p>
          </p:txBody>
        </p:sp>
      </p:gr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928761" y="1809544"/>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sp>
        <p:nvSpPr>
          <p:cNvPr id="5" name="Content Placeholder 4">
            <a:extLst>
              <a:ext uri="{FF2B5EF4-FFF2-40B4-BE49-F238E27FC236}">
                <a16:creationId xmlns:a16="http://schemas.microsoft.com/office/drawing/2014/main" id="{2892A101-9D6C-4835-A358-48F025968312}"/>
              </a:ext>
            </a:extLst>
          </p:cNvPr>
          <p:cNvSpPr>
            <a:spLocks noGrp="1"/>
          </p:cNvSpPr>
          <p:nvPr>
            <p:ph idx="1"/>
          </p:nvPr>
        </p:nvSpPr>
        <p:spPr/>
        <p:txBody>
          <a:bodyPr/>
          <a:lstStyle/>
          <a:p>
            <a:endParaRPr lang="en-GB" dirty="0"/>
          </a:p>
          <a:p>
            <a:pPr marL="285750" indent="-285750">
              <a:buFont typeface="Arial" panose="020B0604020202020204" pitchFamily="34" charset="0"/>
              <a:buChar char="•"/>
            </a:pPr>
            <a:r>
              <a:rPr lang="en-GB" dirty="0"/>
              <a:t>Veterans</a:t>
            </a:r>
          </a:p>
          <a:p>
            <a:pPr marL="742950" lvl="1" indent="-285750">
              <a:buFont typeface="Arial" panose="020B0604020202020204" pitchFamily="34" charset="0"/>
              <a:buChar char="•"/>
            </a:pPr>
            <a:r>
              <a:rPr lang="en-GB" dirty="0"/>
              <a:t>Office for Veterans Affairs created in 2019</a:t>
            </a:r>
          </a:p>
          <a:p>
            <a:pPr marL="742950" lvl="1" indent="-285750">
              <a:buFont typeface="Arial" panose="020B0604020202020204" pitchFamily="34" charset="0"/>
              <a:buChar char="•"/>
            </a:pPr>
            <a:r>
              <a:rPr lang="en-GB" dirty="0"/>
              <a:t>Regular liaison with devolved administrations in Wales, Scotland and Northern Ireland over access to affordable housing for veterans</a:t>
            </a:r>
          </a:p>
          <a:p>
            <a:pPr marL="742950" lvl="1" indent="-285750">
              <a:buFont typeface="Arial" panose="020B0604020202020204" pitchFamily="34" charset="0"/>
              <a:buChar char="•"/>
            </a:pPr>
            <a:r>
              <a:rPr lang="en-GB" dirty="0"/>
              <a:t>Veterans Gateway introduced to provide a “one stop shop” for veterans</a:t>
            </a:r>
          </a:p>
          <a:p>
            <a:pPr marL="742950" lvl="1" indent="-285750">
              <a:buFont typeface="Arial" panose="020B0604020202020204" pitchFamily="34" charset="0"/>
              <a:buChar char="•"/>
            </a:pPr>
            <a:r>
              <a:rPr lang="en-GB" dirty="0"/>
              <a:t>Close liaison with the NHS has increased awareness of the needs of veterans among GPs</a:t>
            </a:r>
          </a:p>
          <a:p>
            <a:pPr marL="742950" lvl="1" indent="-285750">
              <a:buFont typeface="Arial" panose="020B0604020202020204" pitchFamily="34" charset="0"/>
              <a:buChar char="•"/>
            </a:pPr>
            <a:r>
              <a:rPr lang="en-GB" dirty="0"/>
              <a:t>Veterans should receive priority treatment for service related conditions</a:t>
            </a:r>
          </a:p>
          <a:p>
            <a:pPr marL="742950" lvl="1" indent="-285750">
              <a:buFont typeface="Arial" panose="020B0604020202020204" pitchFamily="34" charset="0"/>
              <a:buChar char="•"/>
            </a:pPr>
            <a:r>
              <a:rPr lang="en-GB" dirty="0"/>
              <a:t>Defence Transition Services introduced to provide additional support to help vulnerable Service Personnel make the transition to civilian life.  </a:t>
            </a:r>
          </a:p>
        </p:txBody>
      </p:sp>
    </p:spTree>
    <p:extLst>
      <p:ext uri="{BB962C8B-B14F-4D97-AF65-F5344CB8AC3E}">
        <p14:creationId xmlns:p14="http://schemas.microsoft.com/office/powerpoint/2010/main" val="321111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41" y="590394"/>
            <a:ext cx="9505160" cy="861371"/>
          </a:xfrm>
        </p:spPr>
        <p:txBody>
          <a:bodyPr/>
          <a:lstStyle/>
          <a:p>
            <a:r>
              <a:rPr lang="en-GB" altLang="en-US" sz="2800" dirty="0">
                <a:solidFill>
                  <a:srgbClr val="00B050"/>
                </a:solidFill>
                <a:latin typeface="Helvetica Neue Condensed" charset="0"/>
                <a:ea typeface="Helvetica Neue Condensed" charset="0"/>
                <a:cs typeface="Helvetica Neue Condensed" charset="0"/>
              </a:rPr>
              <a:t>More information from:</a:t>
            </a:r>
            <a:br>
              <a:rPr lang="en-GB" altLang="en-US" dirty="0"/>
            </a:br>
            <a:br>
              <a:rPr lang="en-GB" altLang="en-US" dirty="0"/>
            </a:br>
            <a:endParaRPr lang="en-GB"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668" y="487680"/>
            <a:ext cx="7064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4911817" y="2775708"/>
            <a:ext cx="2289175" cy="14682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8" name="Rectangle 7"/>
          <p:cNvSpPr>
            <a:spLocks noChangeArrowheads="1"/>
          </p:cNvSpPr>
          <p:nvPr/>
        </p:nvSpPr>
        <p:spPr bwMode="auto">
          <a:xfrm>
            <a:off x="7509919" y="2775708"/>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grpSp>
        <p:nvGrpSpPr>
          <p:cNvPr id="9" name="Group 2"/>
          <p:cNvGrpSpPr>
            <a:grpSpLocks/>
          </p:cNvGrpSpPr>
          <p:nvPr/>
        </p:nvGrpSpPr>
        <p:grpSpPr bwMode="auto">
          <a:xfrm>
            <a:off x="2378936" y="2775714"/>
            <a:ext cx="2289175" cy="1468437"/>
            <a:chOff x="3353562" y="4208462"/>
            <a:chExt cx="2289175" cy="1468438"/>
          </a:xfrm>
        </p:grpSpPr>
        <p:sp>
          <p:nvSpPr>
            <p:cNvPr id="10" name="Rectangle 7"/>
            <p:cNvSpPr>
              <a:spLocks noChangeArrowheads="1"/>
            </p:cNvSpPr>
            <p:nvPr/>
          </p:nvSpPr>
          <p:spPr bwMode="auto">
            <a:xfrm>
              <a:off x="3353562" y="4208462"/>
              <a:ext cx="2289175" cy="14684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eaLnBrk="1" fontAlgn="base" hangingPunct="1">
                <a:lnSpc>
                  <a:spcPct val="100000"/>
                </a:lnSpc>
                <a:spcBef>
                  <a:spcPct val="0"/>
                </a:spcBef>
                <a:spcAft>
                  <a:spcPct val="0"/>
                </a:spcAft>
                <a:buClrTx/>
                <a:buFontTx/>
                <a:buNone/>
              </a:pPr>
              <a:endParaRPr lang="en-US" altLang="en-US" sz="2000">
                <a:solidFill>
                  <a:srgbClr val="FFFFFF"/>
                </a:solidFill>
              </a:endParaRPr>
            </a:p>
          </p:txBody>
        </p:sp>
        <p:sp>
          <p:nvSpPr>
            <p:cNvPr id="11" name="Rectangle 5"/>
            <p:cNvSpPr>
              <a:spLocks noChangeArrowheads="1"/>
            </p:cNvSpPr>
            <p:nvPr/>
          </p:nvSpPr>
          <p:spPr bwMode="auto">
            <a:xfrm>
              <a:off x="3744304" y="4591050"/>
              <a:ext cx="1439497"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fontAlgn="base" hangingPunct="1">
                <a:lnSpc>
                  <a:spcPct val="100000"/>
                </a:lnSpc>
                <a:spcBef>
                  <a:spcPct val="0"/>
                </a:spcBef>
                <a:spcAft>
                  <a:spcPct val="0"/>
                </a:spcAft>
                <a:buClrTx/>
                <a:buFontTx/>
                <a:buNone/>
              </a:pPr>
              <a:r>
                <a:rPr lang="en-GB" altLang="en-US" sz="2000">
                  <a:solidFill>
                    <a:srgbClr val="FFFFFF"/>
                  </a:solidFill>
                </a:rPr>
                <a:t>Covenant </a:t>
              </a:r>
            </a:p>
            <a:p>
              <a:pPr algn="ctr" eaLnBrk="1" fontAlgn="base" hangingPunct="1">
                <a:lnSpc>
                  <a:spcPct val="100000"/>
                </a:lnSpc>
                <a:spcBef>
                  <a:spcPct val="0"/>
                </a:spcBef>
                <a:spcAft>
                  <a:spcPct val="0"/>
                </a:spcAft>
                <a:buClrTx/>
                <a:buFontTx/>
                <a:buNone/>
              </a:pPr>
              <a:r>
                <a:rPr lang="en-GB" altLang="en-US" sz="2000">
                  <a:solidFill>
                    <a:srgbClr val="FFFFFF"/>
                  </a:solidFill>
                </a:rPr>
                <a:t>in Business</a:t>
              </a:r>
            </a:p>
            <a:p>
              <a:pPr algn="ctr" eaLnBrk="1" fontAlgn="base" hangingPunct="1">
                <a:lnSpc>
                  <a:spcPct val="100000"/>
                </a:lnSpc>
                <a:spcBef>
                  <a:spcPct val="0"/>
                </a:spcBef>
                <a:spcAft>
                  <a:spcPct val="0"/>
                </a:spcAft>
                <a:buClrTx/>
                <a:buFontTx/>
                <a:buNone/>
              </a:pPr>
              <a:r>
                <a:rPr lang="en-GB" altLang="en-US" sz="2000">
                  <a:solidFill>
                    <a:srgbClr val="FFFFFF"/>
                  </a:solidFill>
                </a:rPr>
                <a:t>  </a:t>
              </a:r>
            </a:p>
          </p:txBody>
        </p:sp>
      </p:grpSp>
      <p:sp>
        <p:nvSpPr>
          <p:cNvPr id="13" name="Rectangle 5"/>
          <p:cNvSpPr>
            <a:spLocks noChangeArrowheads="1"/>
          </p:cNvSpPr>
          <p:nvPr/>
        </p:nvSpPr>
        <p:spPr bwMode="auto">
          <a:xfrm>
            <a:off x="4849774" y="4815501"/>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5000"/>
              </a:lnSpc>
              <a:spcBef>
                <a:spcPct val="20000"/>
              </a:spcBef>
              <a:buClr>
                <a:srgbClr val="008998"/>
              </a:buClr>
              <a:buFont typeface="Wingdings" pitchFamily="2" charset="2"/>
              <a:buChar char="n"/>
              <a:defRPr sz="2400" b="1">
                <a:solidFill>
                  <a:schemeClr val="bg1"/>
                </a:solidFill>
                <a:latin typeface="Arial" charset="0"/>
                <a:cs typeface="Arial" charset="0"/>
              </a:defRPr>
            </a:lvl1pPr>
            <a:lvl2pPr marL="742950" indent="-285750" eaLnBrk="0" hangingPunct="0">
              <a:lnSpc>
                <a:spcPct val="125000"/>
              </a:lnSpc>
              <a:spcBef>
                <a:spcPct val="20000"/>
              </a:spcBef>
              <a:buClr>
                <a:srgbClr val="008998"/>
              </a:buClr>
              <a:buFont typeface="Arial" charset="0"/>
              <a:buChar char="●"/>
              <a:defRPr sz="2000">
                <a:solidFill>
                  <a:schemeClr val="bg1"/>
                </a:solidFill>
                <a:latin typeface="Arial" charset="0"/>
                <a:cs typeface="Arial" charset="0"/>
              </a:defRPr>
            </a:lvl2pPr>
            <a:lvl3pPr marL="1143000" indent="-228600" eaLnBrk="0" hangingPunct="0">
              <a:lnSpc>
                <a:spcPct val="125000"/>
              </a:lnSpc>
              <a:spcBef>
                <a:spcPct val="20000"/>
              </a:spcBef>
              <a:buClr>
                <a:schemeClr val="bg1"/>
              </a:buClr>
              <a:buFont typeface="Courier New" pitchFamily="49" charset="0"/>
              <a:buChar char="­"/>
              <a:defRPr>
                <a:solidFill>
                  <a:schemeClr val="bg1"/>
                </a:solidFill>
                <a:latin typeface="Arial" charset="0"/>
                <a:cs typeface="Arial" charset="0"/>
              </a:defRPr>
            </a:lvl3pPr>
            <a:lvl4pPr marL="1600200" indent="-228600" eaLnBrk="0" hangingPunct="0">
              <a:lnSpc>
                <a:spcPct val="125000"/>
              </a:lnSpc>
              <a:spcBef>
                <a:spcPct val="20000"/>
              </a:spcBef>
              <a:buClr>
                <a:srgbClr val="53086C"/>
              </a:buClr>
              <a:buFont typeface="Arial" charset="0"/>
              <a:buChar char="●"/>
              <a:defRPr sz="2000">
                <a:solidFill>
                  <a:schemeClr val="tx1"/>
                </a:solidFill>
                <a:latin typeface="Arial" charset="0"/>
                <a:cs typeface="Arial" charset="0"/>
              </a:defRPr>
            </a:lvl4pPr>
            <a:lvl5pPr marL="2057400" indent="-228600" eaLnBrk="0" hangingPunct="0">
              <a:lnSpc>
                <a:spcPct val="125000"/>
              </a:lnSpc>
              <a:spcBef>
                <a:spcPct val="20000"/>
              </a:spcBef>
              <a:buClr>
                <a:srgbClr val="53086C"/>
              </a:buClr>
              <a:buFont typeface="Wingdings" pitchFamily="2" charset="2"/>
              <a:buChar char="§"/>
              <a:defRPr sz="2000">
                <a:solidFill>
                  <a:schemeClr val="tx1"/>
                </a:solidFill>
                <a:latin typeface="Arial" charset="0"/>
                <a:cs typeface="Arial" charset="0"/>
              </a:defRPr>
            </a:lvl5pPr>
            <a:lvl6pPr marL="25146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6pPr>
            <a:lvl7pPr marL="29718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7pPr>
            <a:lvl8pPr marL="34290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8pPr>
            <a:lvl9pPr marL="3886200" indent="-22860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Arial" charset="0"/>
                <a:cs typeface="Arial" charset="0"/>
              </a:defRPr>
            </a:lvl9pPr>
          </a:lstStyle>
          <a:p>
            <a:pPr algn="ctr" eaLnBrk="1" hangingPunct="1">
              <a:lnSpc>
                <a:spcPct val="100000"/>
              </a:lnSpc>
              <a:spcBef>
                <a:spcPct val="0"/>
              </a:spcBef>
              <a:buClrTx/>
              <a:buFontTx/>
              <a:buNone/>
            </a:pPr>
            <a:r>
              <a:rPr lang="en-GB" altLang="en-US" sz="2000" dirty="0">
                <a:solidFill>
                  <a:srgbClr val="FFFFFF"/>
                </a:solidFill>
              </a:rPr>
              <a:t>  </a:t>
            </a:r>
          </a:p>
        </p:txBody>
      </p:sp>
      <p:sp>
        <p:nvSpPr>
          <p:cNvPr id="20" name="TextBox 19"/>
          <p:cNvSpPr txBox="1"/>
          <p:nvPr/>
        </p:nvSpPr>
        <p:spPr>
          <a:xfrm>
            <a:off x="928761" y="1809544"/>
            <a:ext cx="9801225" cy="461665"/>
          </a:xfrm>
          <a:prstGeom prst="rect">
            <a:avLst/>
          </a:prstGeom>
          <a:noFill/>
        </p:spPr>
        <p:txBody>
          <a:bodyPr wrap="square" rtlCol="0">
            <a:spAutoFit/>
          </a:bodyPr>
          <a:lstStyle/>
          <a:p>
            <a:pPr algn="ctr">
              <a:defRPr/>
            </a:pPr>
            <a:r>
              <a:rPr lang="en-GB" altLang="en-US" sz="2400" dirty="0">
                <a:solidFill>
                  <a:srgbClr val="6A6A69"/>
                </a:solidFill>
              </a:rPr>
              <a:t>	</a:t>
            </a:r>
            <a:endParaRPr lang="en-GB" dirty="0">
              <a:solidFill>
                <a:prstClr val="black"/>
              </a:solidFill>
            </a:endParaRPr>
          </a:p>
        </p:txBody>
      </p:sp>
      <p:sp>
        <p:nvSpPr>
          <p:cNvPr id="22" name="Rectangle 21"/>
          <p:cNvSpPr/>
          <p:nvPr/>
        </p:nvSpPr>
        <p:spPr>
          <a:xfrm>
            <a:off x="1127778" y="1809537"/>
            <a:ext cx="9999327" cy="4478530"/>
          </a:xfrm>
          <a:prstGeom prst="rect">
            <a:avLst/>
          </a:prstGeom>
          <a:noFill/>
          <a:ln w="38100">
            <a:solidFill>
              <a:srgbClr val="6A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ooter Placeholder 3"/>
          <p:cNvSpPr>
            <a:spLocks noGrp="1"/>
          </p:cNvSpPr>
          <p:nvPr>
            <p:ph type="ftr" sz="quarter" idx="11"/>
          </p:nvPr>
        </p:nvSpPr>
        <p:spPr/>
        <p:txBody>
          <a:bodyPr/>
          <a:lstStyle/>
          <a:p>
            <a:r>
              <a:rPr lang="en-GB" dirty="0">
                <a:solidFill>
                  <a:prstClr val="black"/>
                </a:solidFill>
              </a:rPr>
              <a:t>www.armedforcescovenant.gov.uk</a:t>
            </a:r>
          </a:p>
        </p:txBody>
      </p:sp>
      <p:pic>
        <p:nvPicPr>
          <p:cNvPr id="14" name="Picture 3">
            <a:extLst>
              <a:ext uri="{FF2B5EF4-FFF2-40B4-BE49-F238E27FC236}">
                <a16:creationId xmlns:a16="http://schemas.microsoft.com/office/drawing/2014/main" id="{F610C4A3-6B6A-44D4-9106-A72672CE934A}"/>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9812" t="14117" r="20942" b="8288"/>
          <a:stretch/>
        </p:blipFill>
        <p:spPr bwMode="auto">
          <a:xfrm>
            <a:off x="2378936" y="1911350"/>
            <a:ext cx="7043386" cy="437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209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a9ff0b8c-5d72-4038-b2cd-f57bf310c636" ContentTypeId="0x010100D9D675D6CDED02438DC7CFF78D2F29E401" PreviousValue="false"/>
</file>

<file path=customXml/item3.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MOD Document" ma:contentTypeID="0x010100D9D675D6CDED02438DC7CFF78D2F29E4010036F1081F9573DF42A77249B559E855F5" ma:contentTypeVersion="141" ma:contentTypeDescription="Designed to facilitate the storage of MOD Documents with a '.doc' or '.docx' extension" ma:contentTypeScope="" ma:versionID="cfc7382f98539d2005a82914aa5993a7">
  <xsd:schema xmlns:xsd="http://www.w3.org/2001/XMLSchema" xmlns:xs="http://www.w3.org/2001/XMLSchema" xmlns:p="http://schemas.microsoft.com/office/2006/metadata/properties" xmlns:ns1="http://schemas.microsoft.com/sharepoint/v3" xmlns:ns2="http://schemas.microsoft.com/sharepoint.v3" xmlns:ns3="04738c6d-ecc8-46f1-821f-82e308eab3d9" xmlns:ns4="d2fa2b4d-8888-45cc-8650-f6225282c7d6" xmlns:ns5="http://schemas.microsoft.com/sharepoint/v3/fields" xmlns:ns6="f3912a64-76aa-4d86-98a2-7b114c3c85b3" xmlns:ns7="f48bc886-8436-4461-9e50-613e99bad413" targetNamespace="http://schemas.microsoft.com/office/2006/metadata/properties" ma:root="true" ma:fieldsID="8c22d9803b7f52f79a901eef4ae225d6" ns1:_="" ns2:_="" ns3:_="" ns4:_="" ns5:_="" ns6:_="" ns7:_="">
    <xsd:import namespace="http://schemas.microsoft.com/sharepoint/v3"/>
    <xsd:import namespace="http://schemas.microsoft.com/sharepoint.v3"/>
    <xsd:import namespace="04738c6d-ecc8-46f1-821f-82e308eab3d9"/>
    <xsd:import namespace="d2fa2b4d-8888-45cc-8650-f6225282c7d6"/>
    <xsd:import namespace="http://schemas.microsoft.com/sharepoint/v3/fields"/>
    <xsd:import namespace="f3912a64-76aa-4d86-98a2-7b114c3c85b3"/>
    <xsd:import namespace="f48bc886-8436-4461-9e50-613e99bad413"/>
    <xsd:element name="properties">
      <xsd:complexType>
        <xsd:sequence>
          <xsd:element name="documentManagement">
            <xsd:complexType>
              <xsd:all>
                <xsd:element ref="ns2:CategoryDescription" minOccurs="0"/>
                <xsd:element ref="ns3:UKProtectiveMarking"/>
                <xsd:element ref="ns4:Local_x0020_KeywordsOOB" minOccurs="0"/>
                <xsd:element ref="ns3:DocumentVersion" minOccurs="0"/>
                <xsd:element ref="ns5:wic_System_Copyright" minOccurs="0"/>
                <xsd:element ref="ns5:_Status" minOccurs="0"/>
                <xsd:element ref="ns3:CreatedOriginated"/>
                <xsd:element ref="ns1:SecurityDescriptors" minOccurs="0"/>
                <xsd:element ref="ns3:SecurityNonUKConstraints" minOccurs="0"/>
                <xsd:element ref="ns1:RetentionCategory" minOccurs="0"/>
                <xsd:element ref="ns3:DPADisclosabilityIndicator" minOccurs="0"/>
                <xsd:element ref="ns3:DPAExemption" minOccurs="0"/>
                <xsd:element ref="ns3:EIRDisclosabilityIndicator" minOccurs="0"/>
                <xsd:element ref="ns3:EIRException" minOccurs="0"/>
                <xsd:element ref="ns3:FOIExemption" minOccurs="0"/>
                <xsd:element ref="ns3:FOIPublicationDate" minOccurs="0"/>
                <xsd:element ref="ns3:FOIReleasedOnRequest" minOccurs="0"/>
                <xsd:element ref="ns3:PolicyIdentifier" minOccurs="0"/>
                <xsd:element ref="ns6:Declared" minOccurs="0"/>
                <xsd:element ref="ns6:DocId" minOccurs="0"/>
                <xsd:element ref="ns6:MeridioUrl" minOccurs="0"/>
                <xsd:element ref="ns6:MeridioEDCStatus" minOccurs="0"/>
                <xsd:element ref="ns6:MeridioEDCData" minOccurs="0"/>
                <xsd:element ref="ns6:Group"/>
                <xsd:element ref="ns3:TaxCatchAll" minOccurs="0"/>
                <xsd:element ref="ns3:TaxKeywordTaxHTField" minOccurs="0"/>
                <xsd:element ref="ns3:TaxCatchAllLabel" minOccurs="0"/>
                <xsd:element ref="ns1:_dlc_Exempt" minOccurs="0"/>
                <xsd:element ref="ns3:d67af1ddf1dc47979d20c0eae491b81b" minOccurs="0"/>
                <xsd:element ref="ns3:m79e07ce3690491db9121a08429fad40" minOccurs="0"/>
                <xsd:element ref="ns3:n1f450bd0d644ca798bdc94626fdef4f" minOccurs="0"/>
                <xsd:element ref="ns3:i71a74d1f9984201b479cc08077b6323" minOccurs="0"/>
                <xsd:element ref="ns7:MediaServiceMetadata" minOccurs="0"/>
                <xsd:element ref="ns7: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curityDescriptors" ma:index="15" nillable="true" ma:displayName="Security Descriptors" ma:default="None" ma:description="Descriptor to show the nature of the document's sensitivity and the need to limit access to it." ma:internalName="SecurityDescriptors">
      <xsd:simpleType>
        <xsd:restriction base="dms:Choice">
          <xsd:enumeration value="None"/>
          <xsd:enumeration value="COMMERCIAL"/>
          <xsd:enumeration value="PERSONAL"/>
          <xsd:enumeration value="LOCSEN"/>
        </xsd:restriction>
      </xsd:simpleType>
    </xsd:element>
    <xsd:element name="RetentionCategory" ma:index="17" nillable="true" ma:displayName="Retention Category" ma:default="None" ma:description="Set a Retention Category to enable Records Managers to determine the documents required retention period" ma:hidden="true" ma:internalName="RetentionCategory" ma:readOnly="false">
      <xsd:simpleType>
        <xsd:restriction base="dms:Choice">
          <xsd:enumeration value="None"/>
          <xsd:enumeration value="Building"/>
          <xsd:enumeration value="Personnel"/>
          <xsd:enumeration value="Accounting"/>
          <xsd:enumeration value="Health and Safety"/>
          <xsd:enumeration value="Contractual"/>
          <xsd:enumeration value="Project"/>
          <xsd:enumeration value="Complaints"/>
          <xsd:enumeration value="Press Office and public relations"/>
          <xsd:enumeration value="Information management"/>
          <xsd:enumeration value="Central expenditure"/>
          <xsd:enumeration value="Internal audit"/>
          <xsd:enumeration value="Parliamentary"/>
          <xsd:enumeration value="MOD Operational Records"/>
        </xsd:restriction>
      </xsd:simpleType>
    </xsd:element>
    <xsd:element name="_dlc_Exempt" ma:index="40"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4" ma:displayName="Security Marking" ma:default=""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9"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4" ma:displayName="Created (Originated)" ma:default="" ma:description="The date the document was originally created." ma:format="DateTime" ma:internalName="CreatedOriginated" ma:readOnly="false">
      <xsd:simpleType>
        <xsd:restriction base="dms:DateTime"/>
      </xsd:simpleType>
    </xsd:element>
    <xsd:element name="SecurityNonUKConstraints" ma:index="16" nillable="true" ma:displayName="Security Non-UK Constraints" ma:default="" ma:description="For non-UK sourced documents the security classification and/or constraints that apply." ma:format="RadioButtons" ma:internalName="SecurityNonUKConstraints">
      <xsd:simpleType>
        <xsd:restriction base="dms:Choice">
          <xsd:enumeration value="None"/>
          <xsd:enumeration value="NATO"/>
          <xsd:enumeration value="WEU"/>
        </xsd:restriction>
      </xsd:simpleType>
    </xsd:element>
    <xsd:element name="DPADisclosabilityIndicator" ma:index="18" nillable="true" ma:displayName="DPA Disclosability Indicator" ma:default="" ma:description="The Data Protection Act (DPA) is about access by individuals to personal data held on them by any organisation. Disclosability indicates whether or not the document can be disclosed in accordance with the DPA." ma:format="RadioButtons" ma:internalName="DPADisclosabilityIndicator">
      <xsd:simpleType>
        <xsd:restriction base="dms:Choice">
          <xsd:enumeration value="No"/>
          <xsd:enumeration value="Yes"/>
          <xsd:enumeration value="Not Assessed"/>
        </xsd:restriction>
      </xsd:simpleType>
    </xsd:element>
    <xsd:element name="DPAExemption" ma:index="19" nillable="true" ma:displayName="DPA Exemption" ma:description="Under the Data Protection Act (DPA) certain kinds of exempt information can be withheld. If the document is exempt from DPA access provisions then enter the reason here." ma:internalName="DPAExemption">
      <xsd:simpleType>
        <xsd:restriction base="dms:Text">
          <xsd:maxLength value="255"/>
        </xsd:restriction>
      </xsd:simpleType>
    </xsd:element>
    <xsd:element name="EIRDisclosabilityIndicator" ma:index="20" nillable="true" ma:displayName="EIR Disclosability Indicator" ma:default="" ma:description="Whether the document can be disclosed in accordance with Environmental Information Regulations (EIR)." ma:format="RadioButtons" ma:internalName="EIRDisclosabilityIndicator">
      <xsd:simpleType>
        <xsd:restriction base="dms:Choice">
          <xsd:enumeration value="No"/>
          <xsd:enumeration value="Yes"/>
          <xsd:enumeration value="Not Assessed"/>
        </xsd:restriction>
      </xsd:simpleType>
    </xsd:element>
    <xsd:element name="EIRException" ma:index="21" nillable="true" ma:displayName="EIR Exception" ma:description="Whether there are exceptions which allow MOD to refuse to disclose environmental information in accordance with Environmental Information Regulations (EIR)." ma:internalName="EIRException">
      <xsd:simpleType>
        <xsd:restriction base="dms:Text">
          <xsd:maxLength value="255"/>
        </xsd:restriction>
      </xsd:simpleType>
    </xsd:element>
    <xsd:element name="FOIExemption" ma:index="22" nillable="true" ma:displayName="FOI Exemption" ma:default="No" ma:description="Under the Freedom of Information Act (FOIA) certain kinds of exempt information can be withheld. FOIA exemption to be selected from the list provided." ma:format="Dropdown" ma:internalName="FOIExemption">
      <xsd:simpleType>
        <xsd:restriction base="dms:Choice">
          <xsd:enumeration value="No"/>
          <xsd:enumeration value="s.21 Information reasonably accessible to the applicant by other means. (Absolute)"/>
          <xsd:enumeration value="s.22 Information intended for future publication. (Qualified)"/>
          <xsd:enumeration value="s.23 Information supplied by, or relating to, bodies dealing with security matters. (Absolute)"/>
          <xsd:enumeration value="s.24 National Security. (Qualified)"/>
          <xsd:enumeration value="s.26 Defence. (Qualified)"/>
          <xsd:enumeration value="s.27 International Relations. (Qualified)"/>
          <xsd:enumeration value="s.28 Relations within the UK. (Qualified)"/>
          <xsd:enumeration value="s.29 The economy. (Qualified)"/>
          <xsd:enumeration value="s.30 Investigations and proceedings conducted by public authorities. (Qualified)"/>
          <xsd:enumeration value="s.31 Law enforcement. (Qualified)"/>
          <xsd:enumeration value="s.32 Court records. (Absolute)"/>
          <xsd:enumeration value="s.33 Audit functions. (Qualified)"/>
          <xsd:enumeration value="s.34 Parliamentary privilege. (Absolute)"/>
          <xsd:enumeration value="s.35 Formulation of government policy, etc. (Qualified)"/>
          <xsd:enumeration value="s.36 Prejudice to effective conduct of public affairs. (Absolute)"/>
          <xsd:enumeration value="s.36 Prejudice to the effective conduct of public affairs. (Qualified)"/>
          <xsd:enumeration value="s.37 Communications with Her Majesty etc. and honours. (Qualified)"/>
          <xsd:enumeration value="s.38 Health and safety. (Qualified)"/>
          <xsd:enumeration value="s.39 Environmental information. (Qualified)"/>
          <xsd:enumeration value="s.40 Personal information. (Absolute)"/>
          <xsd:enumeration value="s.41 Information provided in confidence. (Absolute)"/>
          <xsd:enumeration value="s.42 Legal professional privilege. (Qualified)"/>
          <xsd:enumeration value="s.43 Commercial interests. (Qualified)"/>
          <xsd:enumeration value="s.44 Prohibitions on Disclosure. (Absolute)"/>
        </xsd:restriction>
      </xsd:simpleType>
    </xsd:element>
    <xsd:element name="FOIPublicationDate" ma:index="23" nillable="true" ma:displayName="FOI Publication Date" ma:description="The date the document was published or is due to be published via the Freedom of Information Act (FOIA) Publication Scheme." ma:format="DateTime" ma:internalName="FOIPublicationDate">
      <xsd:simpleType>
        <xsd:restriction base="dms:DateTime"/>
      </xsd:simpleType>
    </xsd:element>
    <xsd:element name="FOIReleasedOnRequest" ma:index="24" nillable="true" ma:displayName="FOI Released On Request" ma:default="" ma:description="For documents that have been released in response to a request from a member of the public.  Enter the date of release, who took the decision and whether the entire document was released or not. e.g. 2003-02-09, BCTAD, Entire" ma:internalName="FOIReleasedOnRequest">
      <xsd:simpleType>
        <xsd:restriction base="dms:Text">
          <xsd:maxLength value="255"/>
        </xsd:restriction>
      </xsd:simpleType>
    </xsd:element>
    <xsd:element name="PolicyIdentifier" ma:index="25" nillable="true" ma:displayName="Policy Identifier" ma:default="UK" ma:description="Policy Identifier necessary to identify the originating nation. For security labelling use only." ma:format="Dropdown" ma:internalName="PolicyIdentifier">
      <xsd:simpleType>
        <xsd:restriction base="dms:Choice">
          <xsd:enumeration value="None"/>
          <xsd:enumeration value="NATO"/>
          <xsd:enumeration value="WEU"/>
          <xsd:enumeration value="UK"/>
          <xsd:enumeration value="USA"/>
          <xsd:enumeration value="CAN"/>
          <xsd:enumeration value="AUS"/>
          <xsd:enumeration value="NZL"/>
        </xsd:restriction>
      </xsd:simpleType>
    </xsd:element>
    <xsd:element name="TaxCatchAll" ma:index="37" nillable="true" ma:displayName="Taxonomy Catch All Column" ma:description="" ma:hidden="true" ma:list="{f4785527-b84c-43a4-a8ce-9103a5f19163}" ma:internalName="TaxCatchAll" ma:showField="CatchAllData" ma:web="d2fa2b4d-8888-45cc-8650-f6225282c7d6">
      <xsd:complexType>
        <xsd:complexContent>
          <xsd:extension base="dms:MultiChoiceLookup">
            <xsd:sequence>
              <xsd:element name="Value" type="dms:Lookup" maxOccurs="unbounded" minOccurs="0" nillable="true"/>
            </xsd:sequence>
          </xsd:extension>
        </xsd:complexContent>
      </xsd:complexType>
    </xsd:element>
    <xsd:element name="TaxKeywordTaxHTField" ma:index="3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39" nillable="true" ma:displayName="Taxonomy Catch All Column1" ma:description="" ma:hidden="true" ma:list="{f4785527-b84c-43a4-a8ce-9103a5f19163}" ma:internalName="TaxCatchAllLabel" ma:readOnly="true" ma:showField="CatchAllDataLabel" ma:web="d2fa2b4d-8888-45cc-8650-f6225282c7d6">
      <xsd:complexType>
        <xsd:complexContent>
          <xsd:extension base="dms:MultiChoiceLookup">
            <xsd:sequence>
              <xsd:element name="Value" type="dms:Lookup" maxOccurs="unbounded" minOccurs="0" nillable="true"/>
            </xsd:sequence>
          </xsd:extension>
        </xsd:complexContent>
      </xsd:complexType>
    </xsd:element>
    <xsd:element name="d67af1ddf1dc47979d20c0eae491b81b" ma:index="41" ma:taxonomy="true" ma:internalName="d67af1ddf1dc47979d20c0eae491b81b" ma:taxonomyFieldName="fileplanid" ma:displayName="UK Defence File Plan" ma:readOnly="false" ma:default="3;#04_Deliver|954cf193-6423-4137-9b07-8b4f402d8d43"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42" ma:taxonomy="true" ma:internalName="m79e07ce3690491db9121a08429fad40" ma:taxonomyFieldName="Business_x0020_Owner" ma:displayName="Business Owner" ma:readOnly="false" ma:default=""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43" nillable="true" ma:taxonomy="true" ma:internalName="n1f450bd0d644ca798bdc94626fdef4f" ma:taxonomyFieldName="Subject_x0020_Keywords" ma:displayName="Subject Keywords" ma:readOnly="false" ma:default="73;#Military covenant|99da0e40-f188-4cd2-853f-af46c31236ed"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44" nillable="true" ma:taxonomy="true" ma:internalName="i71a74d1f9984201b479cc08077b6323" ma:taxonomyFieldName="Subject_x0020_Category" ma:displayName="Subject Category" ma:readOnly="false" ma:default="72;#Welfare and family support|d1b59d51-178c-4a45-bb17-9ddd2c30135d"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fa2b4d-8888-45cc-8650-f6225282c7d6" elementFormDefault="qualified">
    <xsd:import namespace="http://schemas.microsoft.com/office/2006/documentManagement/types"/>
    <xsd:import namespace="http://schemas.microsoft.com/office/infopath/2007/PartnerControls"/>
    <xsd:element name="Local_x0020_KeywordsOOB" ma:index="8" nillable="true" ma:displayName="Local Keywords:" ma:description="Add any locally used keywords that are not in the UK Defence Thesaurus to help you organise and browse documents on your site. Multiple local keywords must be separated by commas." ma:internalName="Local_x0020_KeywordsOOB" ma:readOnly="false">
      <xsd:complexType>
        <xsd:complexContent>
          <xsd:extension base="dms:MultiChoiceFillIn">
            <xsd:sequence>
              <xsd:element name="Value" maxOccurs="unbounded" minOccurs="0" nillable="true">
                <xsd:simpleType>
                  <xsd:union memberTypes="dms:Text">
                    <xsd:simpleType>
                      <xsd:restriction base="dms:Choice">
                        <xsd:enumeration value="02 Command"/>
                        <xsd:enumeration value="Andover; Comd FDT; Slide template"/>
                        <xsd:enumeration value="Annual Report"/>
                        <xsd:enumeration value="Armed Forces Covenant"/>
                        <xsd:enumeration value="Comd Gp; LF Sec; Templates"/>
                        <xsd:enumeration value="Community Covenant"/>
                        <xsd:enumeration value="Corporate Covenant"/>
                        <xsd:enumeration value="Covenant"/>
                        <xsd:enumeration value="Downing Street"/>
                        <xsd:enumeration value="LIBOR"/>
                        <xsd:enumeration value="Libor Fund"/>
                        <xsd:enumeration value="Newsletter"/>
                        <xsd:enumeration value="Top Level Lines"/>
                        <xsd:enumeration value="Top Level Messages"/>
                        <xsd:enumeration value="Tranche 3"/>
                        <xsd:enumeration value="Tranche 3 DIN"/>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2" nillable="true" ma:displayName="Copyright" ma:internalName="wic_System_Copyright">
      <xsd:simpleType>
        <xsd:restriction base="dms:Text"/>
      </xsd:simpleType>
    </xsd:element>
    <xsd:element name="_Status" ma:index="13" nillable="true" ma:displayName="Status" ma:default="Not Started" ma:description="The document lifecycle stage." ma:format="Dropdown" ma:internalName="_Status">
      <xsd:simpleType>
        <xsd:union memberTypes="dms:Text">
          <xsd:simpleType>
            <xsd:restriction base="dms:Choice">
              <xsd:enumeration value="Not Started"/>
              <xsd:enumeration value="Draft"/>
              <xsd:enumeration value="Under Review"/>
              <xsd:enumeration value="Reviewed"/>
              <xsd:enumeration value="Scheduled"/>
              <xsd:enumeration value="Published"/>
              <xsd:enumeration value="Final"/>
              <xsd:enumeration value="Superseded"/>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3912a64-76aa-4d86-98a2-7b114c3c85b3" elementFormDefault="qualified">
    <xsd:import namespace="http://schemas.microsoft.com/office/2006/documentManagement/types"/>
    <xsd:import namespace="http://schemas.microsoft.com/office/infopath/2007/PartnerControls"/>
    <xsd:element name="Declared" ma:index="30" nillable="true" ma:displayName="Declared" ma:default="FALSE" ma:hidden="true" ma:internalName="Declared" ma:readOnly="false">
      <xsd:simpleType>
        <xsd:restriction base="dms:Boolean"/>
      </xsd:simpleType>
    </xsd:element>
    <xsd:element name="DocId" ma:index="31" nillable="true" ma:displayName="DocId" ma:hidden="true" ma:internalName="DocId" ma:readOnly="false">
      <xsd:simpleType>
        <xsd:restriction base="dms:Text"/>
      </xsd:simpleType>
    </xsd:element>
    <xsd:element name="MeridioUrl" ma:index="32" nillable="true" ma:displayName="MeridioUrl" ma:hidden="true" ma:internalName="MeridioUrl" ma:readOnly="false">
      <xsd:simpleType>
        <xsd:restriction base="dms:Text"/>
      </xsd:simpleType>
    </xsd:element>
    <xsd:element name="MeridioEDCStatus" ma:index="33" nillable="true" ma:displayName="MeridioEDCStatus" ma:hidden="true" ma:internalName="MeridioEDCStatus" ma:readOnly="false">
      <xsd:simpleType>
        <xsd:restriction base="dms:Text"/>
      </xsd:simpleType>
    </xsd:element>
    <xsd:element name="MeridioEDCData" ma:index="34" nillable="true" ma:displayName="MeridioEDCData" ma:hidden="true" ma:internalName="MeridioEDCData" ma:readOnly="false">
      <xsd:simpleType>
        <xsd:restriction base="dms:Text"/>
      </xsd:simpleType>
    </xsd:element>
    <xsd:element name="Group" ma:index="35" ma:displayName="Group" ma:format="Dropdown" ma:internalName="Group" ma:readOnly="false">
      <xsd:simpleType>
        <xsd:restriction base="dms:Choice">
          <xsd:enumeration value="Articles"/>
          <xsd:enumeration value="Briefings"/>
          <xsd:enumeration value="Case Studies"/>
          <xsd:enumeration value="Comms Pack"/>
          <xsd:enumeration value="Comms Strategy"/>
          <xsd:enumeration value="Covenant Photographs"/>
          <xsd:enumeration value="Leaflets"/>
        </xsd:restriction>
      </xsd:simpleType>
    </xsd:element>
  </xsd:schema>
  <xsd:schema xmlns:xsd="http://www.w3.org/2001/XMLSchema" xmlns:xs="http://www.w3.org/2001/XMLSchema" xmlns:dms="http://schemas.microsoft.com/office/2006/documentManagement/types" xmlns:pc="http://schemas.microsoft.com/office/infopath/2007/PartnerControls" targetNamespace="f48bc886-8436-4461-9e50-613e99bad413" elementFormDefault="qualified">
    <xsd:import namespace="http://schemas.microsoft.com/office/2006/documentManagement/types"/>
    <xsd:import namespace="http://schemas.microsoft.com/office/infopath/2007/PartnerControls"/>
    <xsd:element name="MediaServiceMetadata" ma:index="46" nillable="true" ma:displayName="MediaServiceMetadata" ma:hidden="true" ma:internalName="MediaServiceMetadata" ma:readOnly="true">
      <xsd:simpleType>
        <xsd:restriction base="dms:Note"/>
      </xsd:simpleType>
    </xsd:element>
    <xsd:element name="MediaServiceFastMetadata" ma:index="47"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5" ma:displayName="Author"/>
        <xsd:element ref="dcterms:created" minOccurs="0" maxOccurs="1"/>
        <xsd:element ref="dc:identifier" minOccurs="0" maxOccurs="1"/>
        <xsd:element name="contentType" minOccurs="0" maxOccurs="1" type="xsd:string" ma:index="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PolicyDirtyBag xmlns="microsoft.office.server.policy.changes">
  <Microsoft.Office.RecordsManagement.PolicyFeatures.Expiration op="Change"/>
</PolicyDirtyBag>
</file>

<file path=customXml/item6.xml><?xml version="1.0" encoding="utf-8"?>
<p:properties xmlns:p="http://schemas.microsoft.com/office/2006/metadata/properties" xmlns:xsi="http://www.w3.org/2001/XMLSchema-instance">
  <documentManagement>
    <Declared xmlns="f3912a64-76aa-4d86-98a2-7b114c3c85b3">false</Declared>
    <DocId xmlns="f3912a64-76aa-4d86-98a2-7b114c3c85b3" xsi:nil="true"/>
    <MeridioUrl xmlns="f3912a64-76aa-4d86-98a2-7b114c3c85b3" xsi:nil="true"/>
    <SecurityDescriptors xmlns="http://schemas.microsoft.com/sharepoint/v3">None</SecurityDescriptors>
    <RetentionCategory xmlns="http://schemas.microsoft.com/sharepoint/v3">None</RetentionCategory>
    <MeridioEDCStatus xmlns="f3912a64-76aa-4d86-98a2-7b114c3c85b3" xsi:nil="true"/>
    <Group xmlns="f3912a64-76aa-4d86-98a2-7b114c3c85b3">Briefings</Group>
    <MeridioEDCData xmlns="f3912a64-76aa-4d86-98a2-7b114c3c85b3" xsi:nil="true"/>
    <UKProtectiveMarking xmlns="04738c6d-ecc8-46f1-821f-82e308eab3d9">OFFICIAL</UKProtectiveMarking>
    <PolicyIdentifier xmlns="04738c6d-ecc8-46f1-821f-82e308eab3d9">UK</PolicyIdentifier>
    <DPADisclosabilityIndicator xmlns="04738c6d-ecc8-46f1-821f-82e308eab3d9">Yes</DPADisclosabilityIndicator>
    <EIRException xmlns="04738c6d-ecc8-46f1-821f-82e308eab3d9" xsi:nil="true"/>
    <FOIReleasedOnRequest xmlns="04738c6d-ecc8-46f1-821f-82e308eab3d9" xsi:nil="true"/>
    <Local_x0020_KeywordsOOB xmlns="d2fa2b4d-8888-45cc-8650-f6225282c7d6">
      <Value>Armed Forces Covenant</Value>
    </Local_x0020_KeywordsOOB>
    <DPAExemption xmlns="04738c6d-ecc8-46f1-821f-82e308eab3d9" xsi:nil="true"/>
    <SecurityNonUKConstraints xmlns="04738c6d-ecc8-46f1-821f-82e308eab3d9">None</SecurityNonUKConstraints>
    <FOIPublicationDate xmlns="04738c6d-ecc8-46f1-821f-82e308eab3d9" xsi:nil="true"/>
    <DocumentVersion xmlns="04738c6d-ecc8-46f1-821f-82e308eab3d9" xsi:nil="true"/>
    <EIRDisclosabilityIndicator xmlns="04738c6d-ecc8-46f1-821f-82e308eab3d9">Yes</EIRDisclosabilityIndicator>
    <CreatedOriginated xmlns="04738c6d-ecc8-46f1-821f-82e308eab3d9">2016-04-24T23:00:00+00:00</CreatedOriginated>
    <FOIExemption xmlns="04738c6d-ecc8-46f1-821f-82e308eab3d9">No</FOIExemption>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04_deliver</TermName>
          <TermId xmlns="http://schemas.microsoft.com/office/infopath/2007/PartnerControls">954cf193-6423-4137-9b07-8b4f402d8d43</TermId>
        </TermInfo>
      </Terms>
    </d67af1ddf1dc47979d20c0eae491b81b>
    <TaxKeywordTaxHTField xmlns="04738c6d-ecc8-46f1-821f-82e308eab3d9">
      <Terms xmlns="http://schemas.microsoft.com/office/infopath/2007/PartnerControls"/>
    </TaxKeywordTaxHTField>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 armed forces covenant</TermName>
          <TermId xmlns="http://schemas.microsoft.com/office/infopath/2007/PartnerControls">99da0e40-f188-4cd2-853f-af46c31236ed</TermId>
        </TermInfo>
      </Terms>
    </n1f450bd0d644ca798bdc94626fdef4f>
    <m79e07ce3690491db9121a08429fad40 xmlns="04738c6d-ecc8-46f1-821f-82e308eab3d9">
      <Terms xmlns="http://schemas.microsoft.com/office/infopath/2007/PartnerControls"/>
    </m79e07ce3690491db9121a08429fad40>
    <TaxCatchAll xmlns="04738c6d-ecc8-46f1-821f-82e308eab3d9">
      <Value>501</Value>
      <Value>73</Value>
      <Value>3</Value>
      <Value>4</Value>
    </TaxCatchAll>
    <CategoryDescription xmlns="http://schemas.microsoft.com/sharepoint.v3" xsi:nil="true"/>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 briefings</TermName>
          <TermId xmlns="http://schemas.microsoft.com/office/infopath/2007/PartnerControls">84bd0fb1-7449-423d-9d72-0f0657fd0ed6</TermId>
        </TermInfo>
        <TermInfo xmlns="http://schemas.microsoft.com/office/infopath/2007/PartnerControls">
          <TermName xmlns="http://schemas.microsoft.com/office/infopath/2007/PartnerControls"> defence in the wider community</TermName>
          <TermId xmlns="http://schemas.microsoft.com/office/infopath/2007/PartnerControls">6a5b152c-67e3-4f0e-9b7e-74f260c9cf5c</TermId>
        </TermInfo>
      </Terms>
    </i71a74d1f9984201b479cc08077b6323>
    <wic_System_Copyright xmlns="http://schemas.microsoft.com/sharepoint/v3/fields" xsi:nil="true"/>
    <_dlc_Exempt xmlns="http://schemas.microsoft.com/sharepoint/v3" xsi:nil="true"/>
  </documentManagement>
</p:properties>
</file>

<file path=customXml/item7.xml><?xml version="1.0" encoding="utf-8"?>
<?mso-contentType ?>
<p:Policy xmlns:p="office.server.policy" id="" local="true">
  <p:Name>MOD Document</p:Name>
  <p:Description>WIP Information Management Policy. Draft versions retained for 1 year, previous versions retained 2 years, current version deleted 7 years after last modification.</p:Description>
  <p:Statement>This content is subject to MODs Work In Progress Information Management Policy.</p:Statement>
  <p:PolicyItems>
    <p:PolicyItem featureId="Microsoft.Office.RecordsManagement.PolicyFeatures.PolicyAudit" staticId="0x010100D9D675D6CDED02438DC7CFF78D2F29E401|1757814118" UniqueId="dc6ba186-9934-4820-84ba-14368f378971">
      <p:Name>Auditing</p:Name>
      <p:Description>Audits user actions on documents and list items to the Audit Log.</p:Description>
      <p:CustomData>
        <Audit>
          <Update/>
          <CheckInOut/>
          <MoveCopy/>
          <DeleteRestore/>
        </Audit>
      </p:CustomData>
    </p:PolicyItem>
  </p:PolicyItems>
</p:Policy>
</file>

<file path=customXml/itemProps1.xml><?xml version="1.0" encoding="utf-8"?>
<ds:datastoreItem xmlns:ds="http://schemas.openxmlformats.org/officeDocument/2006/customXml" ds:itemID="{8FDC68D4-C8B6-40B2-9173-836B79776238}">
  <ds:schemaRefs>
    <ds:schemaRef ds:uri="http://schemas.microsoft.com/sharepoint/v3/contenttype/forms"/>
  </ds:schemaRefs>
</ds:datastoreItem>
</file>

<file path=customXml/itemProps2.xml><?xml version="1.0" encoding="utf-8"?>
<ds:datastoreItem xmlns:ds="http://schemas.openxmlformats.org/officeDocument/2006/customXml" ds:itemID="{55DDDA50-E702-47B4-95D3-3A170F9E3A08}">
  <ds:schemaRefs>
    <ds:schemaRef ds:uri="Microsoft.SharePoint.Taxonomy.ContentTypeSync"/>
  </ds:schemaRefs>
</ds:datastoreItem>
</file>

<file path=customXml/itemProps3.xml><?xml version="1.0" encoding="utf-8"?>
<ds:datastoreItem xmlns:ds="http://schemas.openxmlformats.org/officeDocument/2006/customXml" ds:itemID="{27FAB972-493A-4083-97B9-00D08BFF32F8}">
  <ds:schemaRefs>
    <ds:schemaRef ds:uri="http://schemas.microsoft.com/sharepoint/events"/>
  </ds:schemaRefs>
</ds:datastoreItem>
</file>

<file path=customXml/itemProps4.xml><?xml version="1.0" encoding="utf-8"?>
<ds:datastoreItem xmlns:ds="http://schemas.openxmlformats.org/officeDocument/2006/customXml" ds:itemID="{FF07C823-A14C-4149-A072-96883C7C3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04738c6d-ecc8-46f1-821f-82e308eab3d9"/>
    <ds:schemaRef ds:uri="d2fa2b4d-8888-45cc-8650-f6225282c7d6"/>
    <ds:schemaRef ds:uri="http://schemas.microsoft.com/sharepoint/v3/fields"/>
    <ds:schemaRef ds:uri="f3912a64-76aa-4d86-98a2-7b114c3c85b3"/>
    <ds:schemaRef ds:uri="f48bc886-8436-4461-9e50-613e99bad4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5FF2EAD-3BE8-4BF6-9C5E-2324A12C8684}">
  <ds:schemaRefs>
    <ds:schemaRef ds:uri="microsoft.office.server.policy.changes"/>
  </ds:schemaRefs>
</ds:datastoreItem>
</file>

<file path=customXml/itemProps6.xml><?xml version="1.0" encoding="utf-8"?>
<ds:datastoreItem xmlns:ds="http://schemas.openxmlformats.org/officeDocument/2006/customXml" ds:itemID="{D0CA6BAF-1321-4B9E-B567-998983969804}">
  <ds:schemaRefs>
    <ds:schemaRef ds:uri="f3912a64-76aa-4d86-98a2-7b114c3c85b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2fa2b4d-8888-45cc-8650-f6225282c7d6"/>
    <ds:schemaRef ds:uri="f48bc886-8436-4461-9e50-613e99bad413"/>
    <ds:schemaRef ds:uri="http://purl.org/dc/elements/1.1/"/>
    <ds:schemaRef ds:uri="http://schemas.microsoft.com/office/2006/metadata/properties"/>
    <ds:schemaRef ds:uri="04738c6d-ecc8-46f1-821f-82e308eab3d9"/>
    <ds:schemaRef ds:uri="http://schemas.microsoft.com/sharepoint/v3/fields"/>
    <ds:schemaRef ds:uri="http://schemas.microsoft.com/sharepoint/v3"/>
    <ds:schemaRef ds:uri="http://schemas.microsoft.com/sharepoint.v3"/>
    <ds:schemaRef ds:uri="http://www.w3.org/XML/1998/namespace"/>
    <ds:schemaRef ds:uri="http://purl.org/dc/dcmitype/"/>
  </ds:schemaRefs>
</ds:datastoreItem>
</file>

<file path=customXml/itemProps7.xml><?xml version="1.0" encoding="utf-8"?>
<ds:datastoreItem xmlns:ds="http://schemas.openxmlformats.org/officeDocument/2006/customXml" ds:itemID="{08EE3D12-02F7-4664-B3C0-78B7AB4F1D1A}">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8204</TotalTime>
  <Words>1125</Words>
  <Application>Microsoft Office PowerPoint</Application>
  <PresentationFormat>Widescreen</PresentationFormat>
  <Paragraphs>160</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Helvetica Neue</vt:lpstr>
      <vt:lpstr>Helvetica Neue Condensed</vt:lpstr>
      <vt:lpstr>Office Theme</vt:lpstr>
      <vt:lpstr>3_Office Theme</vt:lpstr>
      <vt:lpstr>What is the Covenant?    </vt:lpstr>
      <vt:lpstr>Who is it for?    </vt:lpstr>
      <vt:lpstr>Why do we need it?    </vt:lpstr>
      <vt:lpstr>Background    </vt:lpstr>
      <vt:lpstr>What has it achieved?   </vt:lpstr>
      <vt:lpstr>What has it achieved?   </vt:lpstr>
      <vt:lpstr>What has it achieved?   </vt:lpstr>
      <vt:lpstr>What has it achieved?   </vt:lpstr>
      <vt:lpstr>More information from:  </vt:lpstr>
      <vt:lpstr>What’s coming up?</vt:lpstr>
      <vt:lpstr>Contact the Covenant team</vt:lpstr>
    </vt:vector>
  </TitlesOfParts>
  <Company>Rufus Leonard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Armed Forces Covenant_Champions event_Wyton</dc:title>
  <dc:creator>LAUSTE, BILL Lt Cdr (People-AFPSp-Cov Engagement)</dc:creator>
  <cp:lastModifiedBy>LAUSTE, BILL Lt Cdr (People-AFPSp-Cov Engagement)</cp:lastModifiedBy>
  <cp:revision>238</cp:revision>
  <cp:lastPrinted>2017-06-28T08:16:09Z</cp:lastPrinted>
  <dcterms:created xsi:type="dcterms:W3CDTF">2016-02-29T11:49:10Z</dcterms:created>
  <dcterms:modified xsi:type="dcterms:W3CDTF">2021-05-05T09:27:57Z</dcterms:modified>
  <cp:contentStatus>Under Review</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0x010100D9D675D6CDED02438DC7CFF78D2F29E4010036F1081F9573DF42A77249B559E855F5</vt:lpwstr>
  </property>
  <property fmtid="{D5CDD505-2E9C-101B-9397-08002B2CF9AE}" pid="3" name="_dlc_policyId">
    <vt:lpwstr/>
  </property>
  <property fmtid="{D5CDD505-2E9C-101B-9397-08002B2CF9AE}" pid="4" name="ItemRetentionFormula">
    <vt:lpwstr/>
  </property>
  <property fmtid="{D5CDD505-2E9C-101B-9397-08002B2CF9AE}" pid="5" name="Subject Category">
    <vt:lpwstr>4;# briefings|84bd0fb1-7449-423d-9d72-0f0657fd0ed6;#501;# defence in the wider community|6a5b152c-67e3-4f0e-9b7e-74f260c9cf5c</vt:lpwstr>
  </property>
  <property fmtid="{D5CDD505-2E9C-101B-9397-08002B2CF9AE}" pid="6" name="TaxKeyword">
    <vt:lpwstr/>
  </property>
  <property fmtid="{D5CDD505-2E9C-101B-9397-08002B2CF9AE}" pid="7" name="cc">
    <vt:lpwstr/>
  </property>
  <property fmtid="{D5CDD505-2E9C-101B-9397-08002B2CF9AE}" pid="8" name="Order">
    <vt:r8>57400</vt:r8>
  </property>
  <property fmtid="{D5CDD505-2E9C-101B-9397-08002B2CF9AE}" pid="9" name="xd_ProgID">
    <vt:lpwstr/>
  </property>
  <property fmtid="{D5CDD505-2E9C-101B-9397-08002B2CF9AE}" pid="10" name="TemplateUrl">
    <vt:lpwstr/>
  </property>
  <property fmtid="{D5CDD505-2E9C-101B-9397-08002B2CF9AE}" pid="11" name="ComplianceAssetId">
    <vt:lpwstr/>
  </property>
  <property fmtid="{D5CDD505-2E9C-101B-9397-08002B2CF9AE}" pid="12" name="to">
    <vt:lpwstr/>
  </property>
  <property fmtid="{D5CDD505-2E9C-101B-9397-08002B2CF9AE}" pid="13" name="Business Owner">
    <vt:lpwstr/>
  </property>
  <property fmtid="{D5CDD505-2E9C-101B-9397-08002B2CF9AE}" pid="14" name="fileplanid">
    <vt:lpwstr>3;#04_deliver|954cf193-6423-4137-9b07-8b4f402d8d43</vt:lpwstr>
  </property>
  <property fmtid="{D5CDD505-2E9C-101B-9397-08002B2CF9AE}" pid="15" name="MODImageCleaning">
    <vt:lpwstr/>
  </property>
  <property fmtid="{D5CDD505-2E9C-101B-9397-08002B2CF9AE}" pid="16" name="MODScanStandard">
    <vt:lpwstr/>
  </property>
  <property fmtid="{D5CDD505-2E9C-101B-9397-08002B2CF9AE}" pid="17" name="MODScanVerified">
    <vt:lpwstr/>
  </property>
  <property fmtid="{D5CDD505-2E9C-101B-9397-08002B2CF9AE}" pid="18" name="ScannerOperator">
    <vt:lpwstr/>
  </property>
  <property fmtid="{D5CDD505-2E9C-101B-9397-08002B2CF9AE}" pid="19" name="from">
    <vt:lpwstr/>
  </property>
  <property fmtid="{D5CDD505-2E9C-101B-9397-08002B2CF9AE}" pid="20" name="Subject Keywords">
    <vt:lpwstr>73;# armed forces covenant|99da0e40-f188-4cd2-853f-af46c31236ed</vt:lpwstr>
  </property>
  <property fmtid="{D5CDD505-2E9C-101B-9397-08002B2CF9AE}" pid="21" name="Email_x0020z_Subject">
    <vt:lpwstr/>
  </property>
  <property fmtid="{D5CDD505-2E9C-101B-9397-08002B2CF9AE}" pid="22" name="MODNumberOfPagesScanned">
    <vt:lpwstr/>
  </property>
  <property fmtid="{D5CDD505-2E9C-101B-9397-08002B2CF9AE}" pid="23" name="SharedWithUsers">
    <vt:lpwstr/>
  </property>
</Properties>
</file>