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7"/>
    <p:sldMasterId id="2147483696" r:id="rId8"/>
  </p:sldMasterIdLst>
  <p:notesMasterIdLst>
    <p:notesMasterId r:id="rId17"/>
  </p:notesMasterIdLst>
  <p:sldIdLst>
    <p:sldId id="306" r:id="rId9"/>
    <p:sldId id="378" r:id="rId10"/>
    <p:sldId id="385" r:id="rId11"/>
    <p:sldId id="391" r:id="rId12"/>
    <p:sldId id="382" r:id="rId13"/>
    <p:sldId id="389" r:id="rId14"/>
    <p:sldId id="393" r:id="rId15"/>
    <p:sldId id="384" r:id="rId16"/>
  </p:sldIdLst>
  <p:sldSz cx="9144000" cy="6858000" type="screen4x3"/>
  <p:notesSz cx="67183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FIC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9024-5857-E949-AF34-AF5BCD0ED26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E1016-0701-2F4C-AFE7-04A8914E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1231900"/>
            <a:ext cx="4435475" cy="3325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23C8-F88C-4D8B-99F9-311913AA749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6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E1016-0701-2F4C-AFE7-04A8914EB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2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E1016-0701-2F4C-AFE7-04A8914EBB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E1016-0701-2F4C-AFE7-04A8914EB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78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E1016-0701-2F4C-AFE7-04A8914EBB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E1016-0701-2F4C-AFE7-04A8914EBB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E1016-0701-2F4C-AFE7-04A8914EB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6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E1016-0701-2F4C-AFE7-04A8914EBB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4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A6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269" y="1855876"/>
            <a:ext cx="6858000" cy="3073312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800" b="1" i="0" spc="-50" baseline="0">
                <a:solidFill>
                  <a:srgbClr val="6A6A69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269" y="506571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GB">
                <a:solidFill>
                  <a:prstClr val="black"/>
                </a:solidFill>
              </a:rPr>
              <a:t>www.armedforcescovenant.gov.uk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3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GB">
                <a:solidFill>
                  <a:prstClr val="black"/>
                </a:solidFill>
              </a:rPr>
              <a:t>www.armedforcescovenant.gov.uk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A6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269" y="1855876"/>
            <a:ext cx="6858000" cy="3073312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2850" b="1" i="0" spc="-38" baseline="0">
                <a:solidFill>
                  <a:srgbClr val="6A6A69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269" y="506571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0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defRPr/>
            </a:lvl2pPr>
            <a:lvl3pPr>
              <a:lnSpc>
                <a:spcPts val="1800"/>
              </a:lnSpc>
              <a:spcBef>
                <a:spcPts val="0"/>
              </a:spcBef>
              <a:defRPr/>
            </a:lvl3pPr>
            <a:lvl4pPr>
              <a:lnSpc>
                <a:spcPts val="1800"/>
              </a:lnSpc>
              <a:spcBef>
                <a:spcPts val="0"/>
              </a:spcBef>
              <a:defRPr/>
            </a:lvl4pPr>
            <a:lvl5pPr>
              <a:lnSpc>
                <a:spcPts val="1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5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9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4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8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5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6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97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/>
            </a:lvl1pPr>
            <a:lvl2pPr>
              <a:lnSpc>
                <a:spcPts val="2400"/>
              </a:lnSpc>
              <a:spcBef>
                <a:spcPts val="0"/>
              </a:spcBef>
              <a:defRPr/>
            </a:lvl2pPr>
            <a:lvl3pPr>
              <a:lnSpc>
                <a:spcPts val="2400"/>
              </a:lnSpc>
              <a:spcBef>
                <a:spcPts val="0"/>
              </a:spcBef>
              <a:defRPr/>
            </a:lvl3pPr>
            <a:lvl4pPr>
              <a:lnSpc>
                <a:spcPts val="2400"/>
              </a:lnSpc>
              <a:spcBef>
                <a:spcPts val="0"/>
              </a:spcBef>
              <a:defRPr/>
            </a:lvl4pPr>
            <a:lvl5pPr>
              <a:lnSpc>
                <a:spcPts val="24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/>
              <a:t>www.armedforcescovenant.gov.uk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57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1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6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5BA33631-5B5F-4AAC-A807-7D8802C15A57}" type="datetimeFigureOut">
              <a:rPr lang="en-GB" smtClean="0">
                <a:solidFill>
                  <a:prstClr val="black"/>
                </a:solidFill>
              </a:rPr>
              <a:pPr/>
              <a:t>04/05/2021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D343EF06-1124-4E42-84AB-DCADD5C3E16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6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9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/>
              <a:t>www.armedforcescovenant.gov.uk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1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/>
              <a:t>www.armedforcescovenant.gov.uk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/>
              <a:t>www.armedforcescovenant.gov.uk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/>
              <a:t>www.armedforcescovenant.gov.uk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0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/>
              <a:t>www.armedforcescovenant.gov.uk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06" y="98744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GB">
                <a:solidFill>
                  <a:prstClr val="black"/>
                </a:solidFill>
              </a:rPr>
              <a:t>www.armedforcescovenant.gov.uk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8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406" y="98744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635638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GB">
                <a:solidFill>
                  <a:prstClr val="black"/>
                </a:solidFill>
              </a:rPr>
              <a:t>www.armedforcescovenant.gov.uk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343EF06-1124-4E42-84AB-DCADD5C3E16A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6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285" y="572014"/>
            <a:ext cx="7128871" cy="861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285" y="1912128"/>
            <a:ext cx="7128871" cy="3636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823285" y="413151"/>
            <a:ext cx="7497463" cy="0"/>
          </a:xfrm>
          <a:prstGeom prst="line">
            <a:avLst/>
          </a:prstGeom>
          <a:ln w="63500">
            <a:solidFill>
              <a:srgbClr val="C6B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3285" y="1634678"/>
            <a:ext cx="7497463" cy="0"/>
          </a:xfrm>
          <a:prstGeom prst="line">
            <a:avLst/>
          </a:prstGeom>
          <a:ln w="12700">
            <a:solidFill>
              <a:srgbClr val="C6B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5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spc="-50" baseline="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269" y="572014"/>
            <a:ext cx="7128870" cy="861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269" y="1912128"/>
            <a:ext cx="7128870" cy="3636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823269" y="413151"/>
            <a:ext cx="7497462" cy="0"/>
          </a:xfrm>
          <a:prstGeom prst="line">
            <a:avLst/>
          </a:prstGeom>
          <a:ln w="63500">
            <a:solidFill>
              <a:srgbClr val="C6B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3269" y="1634678"/>
            <a:ext cx="7497462" cy="0"/>
          </a:xfrm>
          <a:prstGeom prst="line">
            <a:avLst/>
          </a:prstGeom>
          <a:ln w="12700">
            <a:solidFill>
              <a:srgbClr val="C6B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1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200" b="1" i="0" kern="1200" spc="-38" baseline="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35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b="1" i="0" kern="1200">
          <a:solidFill>
            <a:srgbClr val="C6B9AD"/>
          </a:solidFill>
          <a:latin typeface="Helvetica Neue Condensed" charset="0"/>
          <a:ea typeface="Helvetica Neue Condensed" charset="0"/>
          <a:cs typeface="Helvetica Neue Condense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30534"/>
            <a:ext cx="9384670" cy="2946266"/>
          </a:xfrm>
        </p:spPr>
        <p:txBody>
          <a:bodyPr>
            <a:normAutofit/>
          </a:bodyPr>
          <a:lstStyle/>
          <a:p>
            <a:pPr algn="ctr"/>
            <a:br>
              <a:rPr lang="en-GB" sz="4400"/>
            </a:br>
            <a:endParaRPr lang="en-GB" sz="3600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8364" y="1732190"/>
            <a:ext cx="9074492" cy="3359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i="0" kern="1200" spc="-50" baseline="0">
                <a:solidFill>
                  <a:srgbClr val="6A6A69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400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320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200">
                <a:solidFill>
                  <a:schemeClr val="bg1"/>
                </a:solidFill>
              </a:rPr>
              <a:t>ARMED FORCES COVENANT LEGISLATION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364" y="5125808"/>
            <a:ext cx="8925636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May 2021 update</a:t>
            </a:r>
          </a:p>
        </p:txBody>
      </p:sp>
    </p:spTree>
    <p:extLst>
      <p:ext uri="{BB962C8B-B14F-4D97-AF65-F5344CB8AC3E}">
        <p14:creationId xmlns:p14="http://schemas.microsoft.com/office/powerpoint/2010/main" val="339021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3F47-0CE9-421D-AA64-85556408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1" y="621490"/>
            <a:ext cx="7128871" cy="861371"/>
          </a:xfrm>
        </p:spPr>
        <p:txBody>
          <a:bodyPr/>
          <a:lstStyle/>
          <a:p>
            <a:pPr algn="ctr"/>
            <a:br>
              <a:rPr lang="en-GB" sz="2000">
                <a:latin typeface="Helvetica Neue Condensed"/>
              </a:rPr>
            </a:br>
            <a:r>
              <a:rPr lang="en-GB" sz="2000">
                <a:latin typeface="Helvetica Neue Condensed"/>
              </a:rPr>
              <a:t>BACKGROUND RECAP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665E-8DBF-4F10-A8BC-5379CA96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121" y="1919333"/>
            <a:ext cx="5941698" cy="451863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Armed Forces Covenant launched in current form in 2011 – good initiatives and procedures across the UK put in place over last ten years.</a:t>
            </a:r>
            <a:endParaRPr lang="en-GB" b="0" dirty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GB" b="0" dirty="0">
              <a:solidFill>
                <a:srgbClr val="000000"/>
              </a:solidFill>
              <a:latin typeface="Helvetica Neue Condensed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But some members of AF Community may still suffer disadvantage – challenge faced was of maintaining a balance in an devolved environment.</a:t>
            </a:r>
          </a:p>
          <a:p>
            <a:pPr algn="just"/>
            <a:endParaRPr lang="en-GB" b="0" dirty="0">
              <a:solidFill>
                <a:srgbClr val="000000"/>
              </a:solidFill>
              <a:latin typeface="Helvetica Neue Condensed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New legislation seeks to address those issues by introducing a duty to have due regard to the principles of the Covenant on </a:t>
            </a:r>
            <a:r>
              <a:rPr lang="en-GB" dirty="0">
                <a:solidFill>
                  <a:srgbClr val="000000"/>
                </a:solidFill>
                <a:latin typeface="Helvetica Neue Condensed"/>
              </a:rPr>
              <a:t>local</a:t>
            </a: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 public bodies in </a:t>
            </a:r>
            <a:r>
              <a:rPr lang="en-GB" dirty="0">
                <a:solidFill>
                  <a:srgbClr val="000000"/>
                </a:solidFill>
                <a:latin typeface="Helvetica Neue Condensed"/>
              </a:rPr>
              <a:t>healthcare</a:t>
            </a: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, </a:t>
            </a:r>
            <a:r>
              <a:rPr lang="en-GB" dirty="0">
                <a:solidFill>
                  <a:srgbClr val="000000"/>
                </a:solidFill>
                <a:latin typeface="Helvetica Neue Condensed"/>
              </a:rPr>
              <a:t>housing </a:t>
            </a: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and </a:t>
            </a:r>
            <a:r>
              <a:rPr lang="en-GB" dirty="0">
                <a:solidFill>
                  <a:srgbClr val="000000"/>
                </a:solidFill>
                <a:latin typeface="Helvetica Neue Condensed"/>
              </a:rPr>
              <a:t>education.</a:t>
            </a: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  </a:t>
            </a:r>
          </a:p>
          <a:p>
            <a:pPr algn="just"/>
            <a:endParaRPr lang="en-GB" b="0" dirty="0">
              <a:solidFill>
                <a:srgbClr val="000000"/>
              </a:solidFill>
              <a:latin typeface="Helvetica Neue Condensed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Helvetica Neue Condensed"/>
              </a:rPr>
              <a:t>Legislation introduced as part of Armed Forces Bill 2021.</a:t>
            </a:r>
            <a:endParaRPr lang="en-GB" b="0" dirty="0">
              <a:solidFill>
                <a:srgbClr val="000000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84E9E49-E8C0-45B9-AF6E-79D19AFE0E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" y="1880774"/>
            <a:ext cx="2887375" cy="4334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2461D-9A81-445B-BBCC-784D8BC9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40" y="572014"/>
            <a:ext cx="53039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8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3F47-0CE9-421D-AA64-85556408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1" y="621490"/>
            <a:ext cx="7128871" cy="861371"/>
          </a:xfrm>
        </p:spPr>
        <p:txBody>
          <a:bodyPr/>
          <a:lstStyle/>
          <a:p>
            <a:pPr algn="ctr"/>
            <a:br>
              <a:rPr lang="en-GB" sz="2000">
                <a:latin typeface="Helvetica Neue Condensed"/>
              </a:rPr>
            </a:br>
            <a:r>
              <a:rPr lang="en-GB" sz="2000">
                <a:latin typeface="Helvetica Neue Condensed"/>
              </a:rPr>
              <a:t>ARMED FORCES COVENANT PRINCIPLES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665E-8DBF-4F10-A8BC-5379CA96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493" y="2259575"/>
            <a:ext cx="5941698" cy="451863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2000" b="0">
                <a:solidFill>
                  <a:srgbClr val="000000"/>
                </a:solidFill>
              </a:rPr>
              <a:t>Recognising the </a:t>
            </a:r>
            <a:r>
              <a:rPr lang="en-GB" sz="2000">
                <a:solidFill>
                  <a:srgbClr val="000000"/>
                </a:solidFill>
              </a:rPr>
              <a:t>unique obligations </a:t>
            </a:r>
            <a:r>
              <a:rPr lang="en-GB" sz="2000" b="0">
                <a:solidFill>
                  <a:srgbClr val="000000"/>
                </a:solidFill>
              </a:rPr>
              <a:t>of, and </a:t>
            </a:r>
            <a:r>
              <a:rPr lang="en-GB" sz="2000">
                <a:solidFill>
                  <a:srgbClr val="000000"/>
                </a:solidFill>
              </a:rPr>
              <a:t>sacrifices </a:t>
            </a:r>
            <a:r>
              <a:rPr lang="en-GB" sz="2000" b="0">
                <a:solidFill>
                  <a:srgbClr val="000000"/>
                </a:solidFill>
              </a:rPr>
              <a:t>made by, the Armed Forces.</a:t>
            </a:r>
          </a:p>
          <a:p>
            <a:pPr marL="342900" indent="-342900" algn="just">
              <a:buFont typeface="+mj-lt"/>
              <a:buAutoNum type="arabicPeriod"/>
            </a:pPr>
            <a:endParaRPr lang="en-GB" sz="2000" b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2000" b="0">
                <a:solidFill>
                  <a:srgbClr val="000000"/>
                </a:solidFill>
              </a:rPr>
              <a:t>That it is desirable to </a:t>
            </a:r>
            <a:r>
              <a:rPr lang="en-GB" sz="2000">
                <a:solidFill>
                  <a:srgbClr val="000000"/>
                </a:solidFill>
              </a:rPr>
              <a:t>remove disadvantages </a:t>
            </a:r>
            <a:r>
              <a:rPr lang="en-GB" sz="2000" b="0">
                <a:solidFill>
                  <a:srgbClr val="000000"/>
                </a:solidFill>
              </a:rPr>
              <a:t>arising for service people from membership, or former membership, of the Armed Forces.</a:t>
            </a:r>
          </a:p>
          <a:p>
            <a:pPr marL="342900" indent="-342900" algn="just">
              <a:buFont typeface="+mj-lt"/>
              <a:buAutoNum type="arabicPeriod"/>
            </a:pPr>
            <a:endParaRPr lang="en-GB" sz="2000" b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2000" b="0">
                <a:solidFill>
                  <a:srgbClr val="000000"/>
                </a:solidFill>
              </a:rPr>
              <a:t>That </a:t>
            </a:r>
            <a:r>
              <a:rPr lang="en-GB" sz="2000">
                <a:solidFill>
                  <a:srgbClr val="000000"/>
                </a:solidFill>
              </a:rPr>
              <a:t>special provision </a:t>
            </a:r>
            <a:r>
              <a:rPr lang="en-GB" sz="2000" b="0">
                <a:solidFill>
                  <a:srgbClr val="000000"/>
                </a:solidFill>
              </a:rPr>
              <a:t>for service people may be justified by the effect on such people of membership, or former membership, of the Armed Forces.</a:t>
            </a:r>
          </a:p>
          <a:p>
            <a:pPr marL="342900" indent="-342900">
              <a:buFont typeface="+mj-lt"/>
              <a:buAutoNum type="arabicPeriod"/>
            </a:pPr>
            <a:endParaRPr lang="en-GB" b="0">
              <a:solidFill>
                <a:srgbClr val="000000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84E9E49-E8C0-45B9-AF6E-79D19AFE0E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" y="1880774"/>
            <a:ext cx="2887375" cy="4334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2461D-9A81-445B-BBCC-784D8BC9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40" y="572014"/>
            <a:ext cx="53039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2243-081A-46EA-BFB7-DADB6594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16" y="2231105"/>
            <a:ext cx="8442537" cy="462689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Introduces a new statutory duty to have </a:t>
            </a:r>
            <a:r>
              <a:rPr lang="en-GB" sz="2000" dirty="0">
                <a:solidFill>
                  <a:srgbClr val="000000"/>
                </a:solidFill>
                <a:latin typeface="Helvetica Neue Condensed"/>
              </a:rPr>
              <a:t>due regard </a:t>
            </a: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to the principles of the Armed Forces Covenant.</a:t>
            </a:r>
          </a:p>
          <a:p>
            <a:pPr algn="just"/>
            <a:endParaRPr lang="en-GB" sz="2000" b="0" dirty="0">
              <a:solidFill>
                <a:srgbClr val="000000"/>
              </a:solidFill>
              <a:latin typeface="Helvetica Neue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Applies to a </a:t>
            </a:r>
            <a:r>
              <a:rPr lang="en-GB" sz="2000" dirty="0">
                <a:solidFill>
                  <a:srgbClr val="000000"/>
                </a:solidFill>
                <a:latin typeface="Helvetica Neue Condensed"/>
              </a:rPr>
              <a:t>specified public bodies </a:t>
            </a: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when carrying out </a:t>
            </a:r>
            <a:r>
              <a:rPr lang="en-GB" sz="2000" dirty="0">
                <a:solidFill>
                  <a:srgbClr val="000000"/>
                </a:solidFill>
                <a:latin typeface="Helvetica Neue Condensed"/>
              </a:rPr>
              <a:t>specific public functions </a:t>
            </a: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in the areas of </a:t>
            </a:r>
            <a:r>
              <a:rPr lang="en-GB" sz="2000" b="0" u="sng" dirty="0">
                <a:solidFill>
                  <a:srgbClr val="000000"/>
                </a:solidFill>
                <a:latin typeface="Helvetica Neue Condensed"/>
              </a:rPr>
              <a:t>housing</a:t>
            </a: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, </a:t>
            </a:r>
            <a:r>
              <a:rPr lang="en-GB" sz="2000" b="0" u="sng" dirty="0">
                <a:solidFill>
                  <a:srgbClr val="000000"/>
                </a:solidFill>
                <a:latin typeface="Helvetica Neue Condensed"/>
              </a:rPr>
              <a:t>healthcare</a:t>
            </a: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 and </a:t>
            </a:r>
            <a:r>
              <a:rPr lang="en-GB" sz="2000" b="0" u="sng" dirty="0">
                <a:solidFill>
                  <a:srgbClr val="000000"/>
                </a:solidFill>
                <a:latin typeface="Helvetica Neue Condensed"/>
              </a:rPr>
              <a:t>education</a:t>
            </a: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. </a:t>
            </a:r>
          </a:p>
          <a:p>
            <a:pPr algn="just"/>
            <a:endParaRPr lang="en-GB" sz="2000" b="0" dirty="0">
              <a:solidFill>
                <a:srgbClr val="000000"/>
              </a:solidFill>
              <a:latin typeface="Helvetica Neue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Requires those who are subject to it to </a:t>
            </a:r>
            <a:r>
              <a:rPr lang="en-GB" sz="2000" dirty="0">
                <a:solidFill>
                  <a:srgbClr val="000000"/>
                </a:solidFill>
                <a:latin typeface="Helvetica Neue Condensed"/>
              </a:rPr>
              <a:t>consciously consider </a:t>
            </a: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the Armed Forces Community, and the principles of the Covenant, when developing policy and making decisions.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0000"/>
              </a:solidFill>
              <a:latin typeface="Helvetica Neue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Includes a power for SofS to add bodies and functions in future.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Issue statutory guidance.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988A6-3E68-4E46-A9C6-4A8E2C73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40" y="572014"/>
            <a:ext cx="530398" cy="8047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B5DC6A7-D768-49DF-98B0-3C45F098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latin typeface="Helvetica Neue"/>
              </a:rPr>
            </a:br>
            <a:r>
              <a:rPr lang="en-US" sz="2000">
                <a:latin typeface="Helvetica Neue"/>
              </a:rPr>
              <a:t>WHAT DOES THE LEGISLATION DO?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4795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0518-A970-43BD-BAA7-F6B0B8D5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1" y="646660"/>
            <a:ext cx="7128871" cy="861371"/>
          </a:xfrm>
        </p:spPr>
        <p:txBody>
          <a:bodyPr/>
          <a:lstStyle/>
          <a:p>
            <a:pPr algn="ctr"/>
            <a:br>
              <a:rPr lang="en-GB" sz="2000">
                <a:latin typeface="Helvetica Neue Condensed"/>
              </a:rPr>
            </a:br>
            <a:r>
              <a:rPr lang="en-GB" sz="2000">
                <a:latin typeface="Helvetica Neue Condensed"/>
              </a:rPr>
              <a:t>AIMS OF LEGISLATION</a:t>
            </a:r>
            <a:endParaRPr lang="en-US" sz="2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C9E09F-F208-49DD-AF3F-0EC52897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41" y="2040344"/>
            <a:ext cx="3969348" cy="377566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latin typeface="Helvetica Neue Condensed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latin typeface="Helvetica Neue Condensed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latin typeface="Helvetica Neue Condensed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latin typeface="Helvetica Neue Condensed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Helvetica Neue Condensed"/>
              </a:rPr>
              <a:t>Increase awareness</a:t>
            </a:r>
          </a:p>
          <a:p>
            <a:pPr algn="just" fontAlgn="base"/>
            <a:endParaRPr lang="en-GB" sz="2000" b="0" dirty="0">
              <a:solidFill>
                <a:schemeClr val="tx1"/>
              </a:solidFill>
              <a:latin typeface="Helvetica Neue Condensed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Helvetica Neue Condensed"/>
              </a:rPr>
              <a:t>Build understanding</a:t>
            </a:r>
          </a:p>
          <a:p>
            <a:pPr algn="just" fontAlgn="base"/>
            <a:endParaRPr lang="en-GB" sz="2000" b="0" dirty="0">
              <a:solidFill>
                <a:schemeClr val="tx1"/>
              </a:solidFill>
              <a:latin typeface="Helvetica Neue Condensed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Helvetica Neue Condensed"/>
              </a:rPr>
              <a:t>Improve overall delivery</a:t>
            </a:r>
          </a:p>
          <a:p>
            <a:pPr algn="just" fontAlgn="base"/>
            <a:endParaRPr lang="en-GB" sz="2000" b="0" dirty="0">
              <a:solidFill>
                <a:schemeClr val="tx1"/>
              </a:solidFill>
              <a:latin typeface="Helvetica Neue Condensed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  <a:latin typeface="Helvetica Neue Condensed"/>
              </a:rPr>
              <a:t>Maintain public goodwill</a:t>
            </a:r>
          </a:p>
          <a:p>
            <a:pPr algn="just" fontAlgn="base"/>
            <a:endParaRPr lang="en-GB" sz="1600" b="0" dirty="0">
              <a:solidFill>
                <a:schemeClr val="tx1"/>
              </a:solidFill>
              <a:latin typeface="Helvetica Neue Condensed"/>
            </a:endParaRPr>
          </a:p>
          <a:p>
            <a:pPr algn="just" fontAlgn="base"/>
            <a:endParaRPr lang="en-GB" sz="1400" b="0" dirty="0">
              <a:latin typeface="Helvetica Neue Condensed"/>
            </a:endParaRPr>
          </a:p>
        </p:txBody>
      </p:sp>
      <p:pic>
        <p:nvPicPr>
          <p:cNvPr id="13" name="Picture 12" descr="A picture containing person, person, young, boy&#10;&#10;Description automatically generated">
            <a:extLst>
              <a:ext uri="{FF2B5EF4-FFF2-40B4-BE49-F238E27FC236}">
                <a16:creationId xmlns:a16="http://schemas.microsoft.com/office/drawing/2014/main" id="{97B82018-8BF8-48C5-B118-D474C64C9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9091" r="30086"/>
          <a:stretch/>
        </p:blipFill>
        <p:spPr>
          <a:xfrm>
            <a:off x="4572000" y="2040344"/>
            <a:ext cx="4398319" cy="3775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9856C5-DAB5-4847-8006-51285F2FE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40" y="572014"/>
            <a:ext cx="53039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3F47-0CE9-421D-AA64-85556408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1" y="621490"/>
            <a:ext cx="7128871" cy="861371"/>
          </a:xfrm>
        </p:spPr>
        <p:txBody>
          <a:bodyPr/>
          <a:lstStyle/>
          <a:p>
            <a:pPr algn="ctr"/>
            <a:br>
              <a:rPr lang="en-GB" sz="2000">
                <a:latin typeface="Helvetica Neue Condensed"/>
              </a:rPr>
            </a:br>
            <a:r>
              <a:rPr lang="en-GB" sz="2000">
                <a:latin typeface="Helvetica Neue Condensed"/>
              </a:rPr>
              <a:t>SUPPORT AND GUIDANCE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665E-8DBF-4F10-A8BC-5379CA96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493" y="1961624"/>
            <a:ext cx="5941698" cy="451863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Legislation will be supported by statutory guidance, which will help bodies in scope understand and comply with the new Duty.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Team working on first draft of guidance now – will be engaging with stakeholders to develop the draft over the rest of the year.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Regional Focus Groups will be held over the summer with bodies in scope of the Duty, e.g. LAs, to discuss the draft.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Will also be wider support for LAs and others, including through our day-to-day work with them via Regional Points of Command. </a:t>
            </a:r>
          </a:p>
          <a:p>
            <a:pPr algn="just"/>
            <a:endParaRPr lang="en-GB" b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84E9E49-E8C0-45B9-AF6E-79D19AFE0E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" y="1880774"/>
            <a:ext cx="2887375" cy="4334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2461D-9A81-445B-BBCC-784D8BC9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40" y="572014"/>
            <a:ext cx="53039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3F47-0CE9-421D-AA64-85556408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1" y="621490"/>
            <a:ext cx="7128871" cy="861371"/>
          </a:xfrm>
        </p:spPr>
        <p:txBody>
          <a:bodyPr/>
          <a:lstStyle/>
          <a:p>
            <a:pPr algn="ctr"/>
            <a:br>
              <a:rPr lang="en-GB" sz="2000">
                <a:latin typeface="Helvetica Neue Condensed"/>
              </a:rPr>
            </a:br>
            <a:r>
              <a:rPr lang="en-GB" sz="2000">
                <a:latin typeface="Helvetica Neue Condensed"/>
              </a:rPr>
              <a:t>INDICATIVE TIMELINE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665E-8DBF-4F10-A8BC-5379CA96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493" y="2259575"/>
            <a:ext cx="5941698" cy="4518637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</a:rPr>
              <a:t>February 2021 – </a:t>
            </a:r>
            <a:r>
              <a:rPr lang="en-GB" b="0" dirty="0">
                <a:solidFill>
                  <a:srgbClr val="000000"/>
                </a:solidFill>
              </a:rPr>
              <a:t>Armed Forces Bill Second Reading in the House of Commons</a:t>
            </a:r>
          </a:p>
          <a:p>
            <a:pPr algn="just"/>
            <a:endParaRPr lang="en-GB" b="0" dirty="0">
              <a:solidFill>
                <a:srgbClr val="000000"/>
              </a:solidFill>
            </a:endParaRPr>
          </a:p>
          <a:p>
            <a:pPr algn="just"/>
            <a:r>
              <a:rPr lang="en-GB" dirty="0">
                <a:solidFill>
                  <a:srgbClr val="000000"/>
                </a:solidFill>
              </a:rPr>
              <a:t>March 2021 </a:t>
            </a:r>
            <a:r>
              <a:rPr lang="en-GB" b="0" dirty="0">
                <a:solidFill>
                  <a:srgbClr val="000000"/>
                </a:solidFill>
              </a:rPr>
              <a:t>– Armed Forces Bill Committee stage in the Commons.  </a:t>
            </a:r>
          </a:p>
          <a:p>
            <a:pPr algn="just"/>
            <a:endParaRPr lang="en-GB" b="0" dirty="0">
              <a:solidFill>
                <a:srgbClr val="000000"/>
              </a:solidFill>
            </a:endParaRPr>
          </a:p>
          <a:p>
            <a:pPr algn="just"/>
            <a:r>
              <a:rPr lang="en-GB" dirty="0">
                <a:solidFill>
                  <a:srgbClr val="000000"/>
                </a:solidFill>
              </a:rPr>
              <a:t>April 2021 </a:t>
            </a:r>
            <a:r>
              <a:rPr lang="en-GB" b="0" dirty="0">
                <a:solidFill>
                  <a:srgbClr val="000000"/>
                </a:solidFill>
              </a:rPr>
              <a:t>– Select Committee Report published 22 April.</a:t>
            </a:r>
          </a:p>
          <a:p>
            <a:pPr algn="just"/>
            <a:endParaRPr lang="en-GB" b="0" dirty="0">
              <a:solidFill>
                <a:srgbClr val="000000"/>
              </a:solidFill>
            </a:endParaRPr>
          </a:p>
          <a:p>
            <a:pPr algn="just"/>
            <a:r>
              <a:rPr lang="en-GB" dirty="0">
                <a:solidFill>
                  <a:srgbClr val="000000"/>
                </a:solidFill>
              </a:rPr>
              <a:t>Autumn 2021 </a:t>
            </a:r>
            <a:r>
              <a:rPr lang="en-GB" b="0" dirty="0">
                <a:solidFill>
                  <a:srgbClr val="000000"/>
                </a:solidFill>
              </a:rPr>
              <a:t>– Expectation that Armed Forces Bill will pass both Houses and receive Royal Assent</a:t>
            </a:r>
          </a:p>
          <a:p>
            <a:pPr algn="just"/>
            <a:endParaRPr lang="en-GB" b="0" dirty="0">
              <a:solidFill>
                <a:srgbClr val="000000"/>
              </a:solidFill>
            </a:endParaRPr>
          </a:p>
          <a:p>
            <a:pPr algn="just"/>
            <a:r>
              <a:rPr lang="en-GB" dirty="0">
                <a:solidFill>
                  <a:srgbClr val="000000"/>
                </a:solidFill>
              </a:rPr>
              <a:t>Mid/late 2022 </a:t>
            </a:r>
            <a:r>
              <a:rPr lang="en-GB" b="0" dirty="0">
                <a:solidFill>
                  <a:srgbClr val="000000"/>
                </a:solidFill>
              </a:rPr>
              <a:t>– Following an implementation period, expectation that Covenant statutory duty will enter into force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84E9E49-E8C0-45B9-AF6E-79D19AFE0E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" y="1880774"/>
            <a:ext cx="2887375" cy="4334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2461D-9A81-445B-BBCC-784D8BC9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40" y="572014"/>
            <a:ext cx="53039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0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C30D-0EA9-4636-92D8-B83696AF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65" y="2998314"/>
            <a:ext cx="7128870" cy="861371"/>
          </a:xfrm>
        </p:spPr>
        <p:txBody>
          <a:bodyPr/>
          <a:lstStyle/>
          <a:p>
            <a:pPr algn="ctr"/>
            <a:br>
              <a:rPr lang="en-US" sz="2000" dirty="0">
                <a:latin typeface="Helvetica Neue"/>
              </a:rPr>
            </a:br>
            <a:r>
              <a:rPr lang="en-US" sz="2000" dirty="0">
                <a:latin typeface="Helvetica Neue"/>
              </a:rPr>
              <a:t>If you have any questions, please contact the Covenant Team </a:t>
            </a:r>
            <a:br>
              <a:rPr lang="en-US" sz="2000" dirty="0">
                <a:latin typeface="Helvetica Neue"/>
              </a:rPr>
            </a:br>
            <a:br>
              <a:rPr lang="en-US" sz="2000" dirty="0">
                <a:latin typeface="Helvetica Neue"/>
              </a:rPr>
            </a:br>
            <a:r>
              <a:rPr lang="en-US" sz="3600" dirty="0">
                <a:latin typeface="Helvetica Neue"/>
              </a:rPr>
              <a:t>Covenant-Mailbox@mod.gov.uk</a:t>
            </a:r>
            <a:endParaRPr lang="en-US" sz="36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6221437-2E8E-485B-A0A9-29E5B40A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40" y="572014"/>
            <a:ext cx="53039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362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Version xmlns="04738c6d-ecc8-46f1-821f-82e308eab3d9" xsi:nil="true"/>
    <d67af1ddf1dc47979d20c0eae491b81b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04_deliver</TermName>
          <TermId xmlns="http://schemas.microsoft.com/office/infopath/2007/PartnerControls">954cf193-6423-4137-9b07-8b4f402d8d43</TermId>
        </TermInfo>
      </Terms>
    </d67af1ddf1dc47979d20c0eae491b81b>
    <TaxKeywordTaxHTField xmlns="04738c6d-ecc8-46f1-821f-82e308eab3d9">
      <Terms xmlns="http://schemas.microsoft.com/office/infopath/2007/PartnerControls"/>
    </TaxKeywordTaxHTField>
    <_Status xmlns="http://schemas.microsoft.com/sharepoint/v3/fields">Not Started</_Status>
    <n1f450bd0d644ca798bdc94626fdef4f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 armed forces covenant</TermName>
          <TermId xmlns="http://schemas.microsoft.com/office/infopath/2007/PartnerControls">99da0e40-f188-4cd2-853f-af46c31236ed</TermId>
        </TermInfo>
      </Terms>
    </n1f450bd0d644ca798bdc94626fdef4f>
    <m79e07ce3690491db9121a08429fad40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HOCS</TermName>
          <TermId xmlns="http://schemas.microsoft.com/office/infopath/2007/PartnerControls">fc9fa5f3-1c71-4146-a1c6-6d0d893a085f</TermId>
        </TermInfo>
      </Terms>
    </m79e07ce3690491db9121a08429fad40>
    <TaxCatchAll xmlns="04738c6d-ecc8-46f1-821f-82e308eab3d9">
      <Value>26</Value>
      <Value>3</Value>
      <Value>8</Value>
      <Value>5</Value>
    </TaxCatchAll>
    <UKProtectiveMarking xmlns="04738c6d-ecc8-46f1-821f-82e308eab3d9">OFFICIAL</UKProtectiveMarking>
    <CategoryDescription xmlns="http://schemas.microsoft.com/sharepoint.v3" xsi:nil="true"/>
    <CreatedOriginated xmlns="04738c6d-ecc8-46f1-821f-82e308eab3d9">2021-05-04T11:06:07+00:00</CreatedOriginated>
    <i71a74d1f9984201b479cc08077b6323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 corporate communications and image</TermName>
          <TermId xmlns="http://schemas.microsoft.com/office/infopath/2007/PartnerControls">262d3ee4-b47c-48f2-b8e9-6234db52cc4a</TermId>
        </TermInfo>
      </Terms>
    </i71a74d1f9984201b479cc08077b6323>
    <wic_System_Copyright xmlns="http://schemas.microsoft.com/sharepoint/v3/fields" xsi:nil="true"/>
  </documentManagement>
</p:properties>
</file>

<file path=customXml/item3.xml><?xml version="1.0" encoding="utf-8"?>
<?mso-contentType ?>
<SharedContentType xmlns="Microsoft.SharePoint.Taxonomy.ContentTypeSync" SourceId="a9ff0b8c-5d72-4038-b2cd-f57bf310c636" ContentTypeId="0x010100D9D675D6CDED02438DC7CFF78D2F29E401" PreviousValue="false"/>
</file>

<file path=customXml/item4.xml><?xml version="1.0" encoding="utf-8"?>
<?mso-contentType ?>
<p:Policy xmlns:p="office.server.policy" id="" local="true">
  <p:Name>MOD Document</p:Name>
  <p:Description>WIP Information Management Policy. Draft versions retained for 1 year, previous versions retained 2 years, current version deleted 7 years after last modification.</p:Description>
  <p:Statement>This content is subject to MODs Work In Progress Information Management Policy.</p:Statement>
  <p:PolicyItems>
    <p:PolicyItem featureId="Microsoft.Office.RecordsManagement.PolicyFeatures.PolicyAudit" staticId="0x010100D9D675D6CDED02438DC7CFF78D2F29E401|1757814118" UniqueId="dc6ba186-9934-4820-84ba-14368f378971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MOD Document" ma:contentTypeID="0x010100D9D675D6CDED02438DC7CFF78D2F29E40100AD17565DD7323248854C4C0A752516B9" ma:contentTypeVersion="3" ma:contentTypeDescription="Designed to facilitate the storage of MOD Documents with a '.doc' or '.docx' extension" ma:contentTypeScope="" ma:versionID="d544f5dce5d8e9d3492dcd4162918339">
  <xsd:schema xmlns:xsd="http://www.w3.org/2001/XMLSchema" xmlns:xs="http://www.w3.org/2001/XMLSchema" xmlns:p="http://schemas.microsoft.com/office/2006/metadata/properties" xmlns:ns1="http://schemas.microsoft.com/sharepoint/v3" xmlns:ns2="04738c6d-ecc8-46f1-821f-82e308eab3d9" xmlns:ns3="http://schemas.microsoft.com/sharepoint.v3" xmlns:ns4="http://schemas.microsoft.com/sharepoint/v3/fields" targetNamespace="http://schemas.microsoft.com/office/2006/metadata/properties" ma:root="true" ma:fieldsID="78cd215693bce6cd17f40bcfd1d0be3f" ns1:_="" ns2:_="" ns3:_="" ns4:_="">
    <xsd:import namespace="http://schemas.microsoft.com/sharepoint/v3"/>
    <xsd:import namespace="04738c6d-ecc8-46f1-821f-82e308eab3d9"/>
    <xsd:import namespace="http://schemas.microsoft.com/sharepoint.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UKProtectiveMarking"/>
                <xsd:element ref="ns3:CategoryDescription" minOccurs="0"/>
                <xsd:element ref="ns4:_Status" minOccurs="0"/>
                <xsd:element ref="ns2:DocumentVersion" minOccurs="0"/>
                <xsd:element ref="ns2:CreatedOriginated" minOccurs="0"/>
                <xsd:element ref="ns4:wic_System_Copyright" minOccurs="0"/>
                <xsd:element ref="ns2:TaxCatchAll" minOccurs="0"/>
                <xsd:element ref="ns2:TaxKeywordTaxHTField" minOccurs="0"/>
                <xsd:element ref="ns2:TaxCatchAllLabel" minOccurs="0"/>
                <xsd:element ref="ns1:_dlc_Exempt" minOccurs="0"/>
                <xsd:element ref="ns2:d67af1ddf1dc47979d20c0eae491b81b" minOccurs="0"/>
                <xsd:element ref="ns2:m79e07ce3690491db9121a08429fad40" minOccurs="0"/>
                <xsd:element ref="ns2:n1f450bd0d644ca798bdc94626fdef4f" minOccurs="0"/>
                <xsd:element ref="ns2:i71a74d1f9984201b479cc08077b632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38c6d-ecc8-46f1-821f-82e308eab3d9" elementFormDefault="qualified">
    <xsd:import namespace="http://schemas.microsoft.com/office/2006/documentManagement/types"/>
    <xsd:import namespace="http://schemas.microsoft.com/office/infopath/2007/PartnerControls"/>
    <xsd:element name="UKProtectiveMarking" ma:index="7" ma:displayName="Security Marking" ma:default="OFFICIAL" ma:description="The OFFICIAL-SENSITIVE marking should be used if it is clear that consequence of compromise would cause significant harm; Over 80% of MOD material is expected to be marked OFFICIAL." ma:format="Dropdown" ma:internalName="UKProtectiveMarking" ma:readOnly="false">
      <xsd:simpleType>
        <xsd:restriction base="dms:Choice">
          <xsd:enumeration value="OFFICIAL"/>
          <xsd:enumeration value="OFFICIAL-SENSITIVE"/>
          <xsd:enumeration value="OFFICIAL-SENSITIVE COMMERCIAL"/>
          <xsd:enumeration value="OFFICIAL-SENSITIVE PERSONAL"/>
          <xsd:enumeration value="OFFICIAL-SENSITIVE LOCSEN"/>
        </xsd:restriction>
      </xsd:simpleType>
    </xsd:element>
    <xsd:element name="DocumentVersion" ma:index="10" nillable="true" ma:displayName="Document Version" ma:description="Version number in the format X_X_X e.g. 1_2_1.You do not need a set number of digits, 1_1 is valid for example." ma:internalName="DocumentVersion">
      <xsd:simpleType>
        <xsd:restriction base="dms:Text">
          <xsd:maxLength value="255"/>
        </xsd:restriction>
      </xsd:simpleType>
    </xsd:element>
    <xsd:element name="CreatedOriginated" ma:index="11" nillable="true" ma:displayName="Created (Originated)" ma:default="[today]" ma:description="The date the document was originally created." ma:format="DateOnly" ma:internalName="CreatedOriginated">
      <xsd:simpleType>
        <xsd:restriction base="dms:DateTime"/>
      </xsd:simpleType>
    </xsd:element>
    <xsd:element name="TaxCatchAll" ma:index="15" nillable="true" ma:displayName="Taxonomy Catch All Column" ma:hidden="true" ma:list="{90258028-ea62-4c36-844c-90752af8bdb2}" ma:internalName="TaxCatchAll" ma:showField="CatchAllData" ma:web="206b1ca4-0de5-4435-a2c8-ff00703e5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90258028-ea62-4c36-844c-90752af8bdb2}" ma:internalName="TaxCatchAllLabel" ma:readOnly="true" ma:showField="CatchAllDataLabel" ma:web="206b1ca4-0de5-4435-a2c8-ff00703e5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67af1ddf1dc47979d20c0eae491b81b" ma:index="22" ma:taxonomy="true" ma:internalName="d67af1ddf1dc47979d20c0eae491b81b" ma:taxonomyFieldName="fileplanid" ma:displayName="UK Defence File Plan" ma:default="3;#04 Deliver the Unit's objectives|954cf193-6423-4137-9b07-8b4f402d8d43" ma:fieldId="{d67af1dd-f1dc-4797-9d20-c0eae491b81b}" ma:sspId="a9ff0b8c-5d72-4038-b2cd-f57bf310c636" ma:termSetId="4c6cc6f3-ba61-4d44-9233-db11931dac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9e07ce3690491db9121a08429fad40" ma:index="23" ma:taxonomy="true" ma:internalName="m79e07ce3690491db9121a08429fad40" ma:taxonomyFieldName="Business_x0020_Owner" ma:displayName="Business Owner" ma:default="7;#People|ef594f16-c7ce-4671-9479-c3c43e8ec25b" ma:fieldId="{679e07ce-3690-491d-b912-1a08429fad40}" ma:sspId="a9ff0b8c-5d72-4038-b2cd-f57bf310c636" ma:termSetId="38806ae3-bd96-4c11-838c-3f296b63bb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f450bd0d644ca798bdc94626fdef4f" ma:index="25" ma:taxonomy="true" ma:internalName="n1f450bd0d644ca798bdc94626fdef4f" ma:taxonomyFieldName="Subject_x0020_Keywords" ma:displayName="Subject Keywords" ma:default="70;#Discrimination legislation|3ba07081-0ad8-4dd2-905a-7daf57871121" ma:fieldId="{71f450bd-0d64-4ca7-98bd-c94626fdef4f}" ma:taxonomyMulti="true" ma:sspId="a9ff0b8c-5d72-4038-b2cd-f57bf310c636" ma:termSetId="7b8c463c-3f4b-49b4-909b-bbb5fe2586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a74d1f9984201b479cc08077b6323" ma:index="26" ma:taxonomy="true" ma:internalName="i71a74d1f9984201b479cc08077b6323" ma:taxonomyFieldName="Subject_x0020_Category" ma:displayName="Subject Category" ma:default="69;#Discrimination legislation|fa60928e-cadf-40ef-8843-a66e9c70439d" ma:fieldId="{271a74d1-f998-4201-b479-cc08077b6323}" ma:taxonomyMulti="true" ma:sspId="a9ff0b8c-5d72-4038-b2cd-f57bf310c636" ma:termSetId="ff656f65-90c7-4f70-90bd-c22025b6cf0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description="A description of the document." ma:internalName="Category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9" nillable="true" ma:displayName="Status" ma:default="Not Started" ma:description="The document lifecycle stage.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Under Review"/>
              <xsd:enumeration value="Reviewed"/>
              <xsd:enumeration value="Scheduled"/>
              <xsd:enumeration value="Published"/>
              <xsd:enumeration value="Final"/>
              <xsd:enumeration value="Superseded"/>
              <xsd:enumeration value="Expired"/>
            </xsd:restriction>
          </xsd:simpleType>
        </xsd:union>
      </xsd:simpleType>
    </xsd:element>
    <xsd:element name="wic_System_Copyright" ma:index="12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</spe:Receivers>
</file>

<file path=customXml/itemProps1.xml><?xml version="1.0" encoding="utf-8"?>
<ds:datastoreItem xmlns:ds="http://schemas.openxmlformats.org/officeDocument/2006/customXml" ds:itemID="{C4AB8D3B-617B-4679-97A9-423B5B734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75B0D1-60E9-4F13-B800-005C150173E3}">
  <ds:schemaRefs>
    <ds:schemaRef ds:uri="http://purl.org/dc/terms/"/>
    <ds:schemaRef ds:uri="http://schemas.microsoft.com/office/2006/documentManagement/types"/>
    <ds:schemaRef ds:uri="http://schemas.microsoft.com/sharepoint.v3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04738c6d-ecc8-46f1-821f-82e308eab3d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99D89B-1647-4728-A85C-76BDA05DB7C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0F0898A-BD6E-4722-8340-2EB7C1353A34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9B138AE1-73E7-4BD0-8351-B65E9D9BD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738c6d-ecc8-46f1-821f-82e308eab3d9"/>
    <ds:schemaRef ds:uri="http://schemas.microsoft.com/sharepoint.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3B5A3C2E-B253-4D77-B796-AE0960368CD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482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 Neue</vt:lpstr>
      <vt:lpstr>Helvetica Neue Condensed</vt:lpstr>
      <vt:lpstr>3_Office Theme</vt:lpstr>
      <vt:lpstr>4_Office Theme</vt:lpstr>
      <vt:lpstr> </vt:lpstr>
      <vt:lpstr> BACKGROUND RECAP</vt:lpstr>
      <vt:lpstr> ARMED FORCES COVENANT PRINCIPLES</vt:lpstr>
      <vt:lpstr> WHAT DOES THE LEGISLATION DO?</vt:lpstr>
      <vt:lpstr> AIMS OF LEGISLATION</vt:lpstr>
      <vt:lpstr> SUPPORT AND GUIDANCE</vt:lpstr>
      <vt:lpstr> INDICATIVE TIMELINE</vt:lpstr>
      <vt:lpstr> If you have any questions, please contact the Covenant Team   Covenant-Mailbox@mod.gov.uk</vt:lpstr>
    </vt:vector>
  </TitlesOfParts>
  <Company>DDC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Shivas</dc:creator>
  <cp:lastModifiedBy>LAUSTE, BILL Lt Cdr (People-AFPSp-Cov Engagement)</cp:lastModifiedBy>
  <cp:revision>4</cp:revision>
  <cp:lastPrinted>2018-10-30T12:39:03Z</cp:lastPrinted>
  <dcterms:created xsi:type="dcterms:W3CDTF">2015-11-19T15:27:21Z</dcterms:created>
  <dcterms:modified xsi:type="dcterms:W3CDTF">2021-05-04T16:31:22Z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0x010100D9D675D6CDED02438DC7CFF78D2F29E40100AD17565DD7323248854C4C0A752516B9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Subject Category">
    <vt:lpwstr>26;# corporate communications and image|262d3ee4-b47c-48f2-b8e9-6234db52cc4a</vt:lpwstr>
  </property>
  <property fmtid="{D5CDD505-2E9C-101B-9397-08002B2CF9AE}" pid="6" name="TaxKeyword">
    <vt:lpwstr/>
  </property>
  <property fmtid="{D5CDD505-2E9C-101B-9397-08002B2CF9AE}" pid="7" name="cc">
    <vt:lpwstr/>
  </property>
  <property fmtid="{D5CDD505-2E9C-101B-9397-08002B2CF9AE}" pid="8" name="Order">
    <vt:r8>38300</vt:r8>
  </property>
  <property fmtid="{D5CDD505-2E9C-101B-9397-08002B2CF9AE}" pid="9" name="xd_ProgID">
    <vt:lpwstr/>
  </property>
  <property fmtid="{D5CDD505-2E9C-101B-9397-08002B2CF9AE}" pid="10" name="TemplateUrl">
    <vt:lpwstr/>
  </property>
  <property fmtid="{D5CDD505-2E9C-101B-9397-08002B2CF9AE}" pid="11" name="ComplianceAssetId">
    <vt:lpwstr/>
  </property>
  <property fmtid="{D5CDD505-2E9C-101B-9397-08002B2CF9AE}" pid="12" name="to">
    <vt:lpwstr/>
  </property>
  <property fmtid="{D5CDD505-2E9C-101B-9397-08002B2CF9AE}" pid="13" name="Business Owner">
    <vt:lpwstr>8;#HOCS|fc9fa5f3-1c71-4146-a1c6-6d0d893a085f</vt:lpwstr>
  </property>
  <property fmtid="{D5CDD505-2E9C-101B-9397-08002B2CF9AE}" pid="14" name="fileplanid">
    <vt:lpwstr>3;#04_deliver|954cf193-6423-4137-9b07-8b4f402d8d43</vt:lpwstr>
  </property>
  <property fmtid="{D5CDD505-2E9C-101B-9397-08002B2CF9AE}" pid="15" name="MODImageCleaning">
    <vt:lpwstr/>
  </property>
  <property fmtid="{D5CDD505-2E9C-101B-9397-08002B2CF9AE}" pid="16" name="MODScanStandard">
    <vt:lpwstr/>
  </property>
  <property fmtid="{D5CDD505-2E9C-101B-9397-08002B2CF9AE}" pid="17" name="MODScanVerified">
    <vt:lpwstr/>
  </property>
  <property fmtid="{D5CDD505-2E9C-101B-9397-08002B2CF9AE}" pid="18" name="ScannerOperator">
    <vt:lpwstr/>
  </property>
  <property fmtid="{D5CDD505-2E9C-101B-9397-08002B2CF9AE}" pid="19" name="URL">
    <vt:lpwstr/>
  </property>
  <property fmtid="{D5CDD505-2E9C-101B-9397-08002B2CF9AE}" pid="20" name="from">
    <vt:lpwstr/>
  </property>
  <property fmtid="{D5CDD505-2E9C-101B-9397-08002B2CF9AE}" pid="21" name="Subject Keywords">
    <vt:lpwstr>5;# armed forces covenant|99da0e40-f188-4cd2-853f-af46c31236ed</vt:lpwstr>
  </property>
  <property fmtid="{D5CDD505-2E9C-101B-9397-08002B2CF9AE}" pid="22" name="Email_x0020z_Subject">
    <vt:lpwstr/>
  </property>
  <property fmtid="{D5CDD505-2E9C-101B-9397-08002B2CF9AE}" pid="23" name="MODNumberOfPagesScanned">
    <vt:lpwstr/>
  </property>
  <property fmtid="{D5CDD505-2E9C-101B-9397-08002B2CF9AE}" pid="24" name="SharedWithUsers">
    <vt:lpwstr/>
  </property>
</Properties>
</file>