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 id="2147483696" r:id="rId8"/>
    <p:sldMasterId id="2147483708" r:id="rId9"/>
    <p:sldMasterId id="2147483720" r:id="rId10"/>
    <p:sldMasterId id="2147483732" r:id="rId11"/>
  </p:sldMasterIdLst>
  <p:notesMasterIdLst>
    <p:notesMasterId r:id="rId48"/>
  </p:notesMasterIdLst>
  <p:sldIdLst>
    <p:sldId id="365" r:id="rId12"/>
    <p:sldId id="414" r:id="rId13"/>
    <p:sldId id="260" r:id="rId14"/>
    <p:sldId id="354" r:id="rId15"/>
    <p:sldId id="355" r:id="rId16"/>
    <p:sldId id="371" r:id="rId17"/>
    <p:sldId id="374" r:id="rId18"/>
    <p:sldId id="266" r:id="rId19"/>
    <p:sldId id="375" r:id="rId20"/>
    <p:sldId id="399" r:id="rId21"/>
    <p:sldId id="400" r:id="rId22"/>
    <p:sldId id="377" r:id="rId23"/>
    <p:sldId id="406" r:id="rId24"/>
    <p:sldId id="381" r:id="rId25"/>
    <p:sldId id="404" r:id="rId26"/>
    <p:sldId id="405" r:id="rId27"/>
    <p:sldId id="380" r:id="rId28"/>
    <p:sldId id="410" r:id="rId29"/>
    <p:sldId id="392" r:id="rId30"/>
    <p:sldId id="394" r:id="rId31"/>
    <p:sldId id="391" r:id="rId32"/>
    <p:sldId id="402" r:id="rId33"/>
    <p:sldId id="409" r:id="rId34"/>
    <p:sldId id="407" r:id="rId35"/>
    <p:sldId id="408" r:id="rId36"/>
    <p:sldId id="390" r:id="rId37"/>
    <p:sldId id="389" r:id="rId38"/>
    <p:sldId id="395" r:id="rId39"/>
    <p:sldId id="335" r:id="rId40"/>
    <p:sldId id="411" r:id="rId41"/>
    <p:sldId id="387" r:id="rId42"/>
    <p:sldId id="388" r:id="rId43"/>
    <p:sldId id="382" r:id="rId44"/>
    <p:sldId id="403" r:id="rId45"/>
    <p:sldId id="415" r:id="rId46"/>
    <p:sldId id="383" r:id="rId47"/>
  </p:sldIdLst>
  <p:sldSz cx="12192000" cy="6858000"/>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chell, Mark Dr (People-AFPSp-Covenant 3)" initials="MMD(AC3" lastIdx="2" clrIdx="0">
    <p:extLst>
      <p:ext uri="{19B8F6BF-5375-455C-9EA6-DF929625EA0E}">
        <p15:presenceInfo xmlns:p15="http://schemas.microsoft.com/office/powerpoint/2012/main" userId="S::Mark.Mitchell110@mod.gov.uk::22d77573-274f-4c8d-a95b-ea8e38e949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CC"/>
    <a:srgbClr val="CCFFCC"/>
    <a:srgbClr val="FF9933"/>
    <a:srgbClr val="C6B9AD"/>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4C15B9-0CB9-47FF-B3CF-0D71A96A7C00}" v="201" dt="2023-06-21T14:42:14.780"/>
    <p1510:client id="{DFACFF83-3D63-407C-9486-0E9706CEDE75}" vWet="2" dt="2023-06-21T14:32:32.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26" autoAdjust="0"/>
  </p:normalViewPr>
  <p:slideViewPr>
    <p:cSldViewPr snapToGrid="0">
      <p:cViewPr>
        <p:scale>
          <a:sx n="75" d="100"/>
          <a:sy n="75" d="100"/>
        </p:scale>
        <p:origin x="946"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commentAuthors" Target="commentAuthors.xml"/><Relationship Id="rId10" Type="http://schemas.openxmlformats.org/officeDocument/2006/relationships/slideMaster" Target="slideMasters/slideMaster4.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2.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11263" cy="494472"/>
          </a:xfrm>
          <a:prstGeom prst="rect">
            <a:avLst/>
          </a:prstGeom>
        </p:spPr>
        <p:txBody>
          <a:bodyPr vert="horz" lIns="91437" tIns="45718" rIns="91437" bIns="45718" rtlCol="0"/>
          <a:lstStyle>
            <a:lvl1pPr algn="l">
              <a:defRPr sz="1200"/>
            </a:lvl1pPr>
          </a:lstStyle>
          <a:p>
            <a:endParaRPr lang="en-GB"/>
          </a:p>
        </p:txBody>
      </p:sp>
      <p:sp>
        <p:nvSpPr>
          <p:cNvPr id="3" name="Date Placeholder 2"/>
          <p:cNvSpPr>
            <a:spLocks noGrp="1"/>
          </p:cNvSpPr>
          <p:nvPr>
            <p:ph type="dt" idx="1"/>
          </p:nvPr>
        </p:nvSpPr>
        <p:spPr>
          <a:xfrm>
            <a:off x="3805485" y="1"/>
            <a:ext cx="2911263" cy="494472"/>
          </a:xfrm>
          <a:prstGeom prst="rect">
            <a:avLst/>
          </a:prstGeom>
        </p:spPr>
        <p:txBody>
          <a:bodyPr vert="horz" lIns="91437" tIns="45718" rIns="91437" bIns="45718" rtlCol="0"/>
          <a:lstStyle>
            <a:lvl1pPr algn="r">
              <a:defRPr sz="1200"/>
            </a:lvl1pPr>
          </a:lstStyle>
          <a:p>
            <a:fld id="{7B49C389-8124-4615-9391-3DBC354BD7A0}" type="datetimeFigureOut">
              <a:rPr lang="en-GB" smtClean="0"/>
              <a:t>21/06/2023</a:t>
            </a:fld>
            <a:endParaRPr lang="en-GB"/>
          </a:p>
        </p:txBody>
      </p:sp>
      <p:sp>
        <p:nvSpPr>
          <p:cNvPr id="4" name="Slide Image Placeholder 3"/>
          <p:cNvSpPr>
            <a:spLocks noGrp="1" noRot="1" noChangeAspect="1"/>
          </p:cNvSpPr>
          <p:nvPr>
            <p:ph type="sldImg" idx="2"/>
          </p:nvPr>
        </p:nvSpPr>
        <p:spPr>
          <a:xfrm>
            <a:off x="403225" y="1231900"/>
            <a:ext cx="5911850" cy="3325813"/>
          </a:xfrm>
          <a:prstGeom prst="rect">
            <a:avLst/>
          </a:prstGeom>
          <a:noFill/>
          <a:ln w="12700">
            <a:solidFill>
              <a:prstClr val="black"/>
            </a:solidFill>
          </a:ln>
        </p:spPr>
        <p:txBody>
          <a:bodyPr vert="horz" lIns="91437" tIns="45718" rIns="91437" bIns="45718" rtlCol="0" anchor="ctr"/>
          <a:lstStyle/>
          <a:p>
            <a:endParaRPr lang="en-GB"/>
          </a:p>
        </p:txBody>
      </p:sp>
      <p:sp>
        <p:nvSpPr>
          <p:cNvPr id="5" name="Notes Placeholder 4"/>
          <p:cNvSpPr>
            <a:spLocks noGrp="1"/>
          </p:cNvSpPr>
          <p:nvPr>
            <p:ph type="body" sz="quarter" idx="3"/>
          </p:nvPr>
        </p:nvSpPr>
        <p:spPr>
          <a:xfrm>
            <a:off x="671830" y="4742817"/>
            <a:ext cx="5374640" cy="3880486"/>
          </a:xfrm>
          <a:prstGeom prst="rect">
            <a:avLst/>
          </a:prstGeom>
        </p:spPr>
        <p:txBody>
          <a:bodyPr vert="horz" lIns="91437" tIns="45718" rIns="91437"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360732"/>
            <a:ext cx="2911263" cy="494470"/>
          </a:xfrm>
          <a:prstGeom prst="rect">
            <a:avLst/>
          </a:prstGeom>
        </p:spPr>
        <p:txBody>
          <a:bodyPr vert="horz" lIns="91437" tIns="45718" rIns="91437" bIns="45718" rtlCol="0" anchor="b"/>
          <a:lstStyle>
            <a:lvl1pPr algn="l">
              <a:defRPr sz="1200"/>
            </a:lvl1pPr>
          </a:lstStyle>
          <a:p>
            <a:endParaRPr lang="en-GB"/>
          </a:p>
        </p:txBody>
      </p:sp>
      <p:sp>
        <p:nvSpPr>
          <p:cNvPr id="7" name="Slide Number Placeholder 6"/>
          <p:cNvSpPr>
            <a:spLocks noGrp="1"/>
          </p:cNvSpPr>
          <p:nvPr>
            <p:ph type="sldNum" sz="quarter" idx="5"/>
          </p:nvPr>
        </p:nvSpPr>
        <p:spPr>
          <a:xfrm>
            <a:off x="3805485" y="9360732"/>
            <a:ext cx="2911263" cy="494470"/>
          </a:xfrm>
          <a:prstGeom prst="rect">
            <a:avLst/>
          </a:prstGeom>
        </p:spPr>
        <p:txBody>
          <a:bodyPr vert="horz" lIns="91437" tIns="45718" rIns="91437" bIns="45718" rtlCol="0" anchor="b"/>
          <a:lstStyle>
            <a:lvl1pPr algn="r">
              <a:defRPr sz="1200"/>
            </a:lvl1pPr>
          </a:lstStyle>
          <a:p>
            <a:fld id="{2254A494-77A5-4F10-8C30-09007CB354D1}" type="slidenum">
              <a:rPr lang="en-GB" smtClean="0"/>
              <a:t>‹#›</a:t>
            </a:fld>
            <a:endParaRPr lang="en-GB"/>
          </a:p>
        </p:txBody>
      </p:sp>
    </p:spTree>
    <p:extLst>
      <p:ext uri="{BB962C8B-B14F-4D97-AF65-F5344CB8AC3E}">
        <p14:creationId xmlns:p14="http://schemas.microsoft.com/office/powerpoint/2010/main" val="411041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gov.uk/government/publications/improving-access-to-social-housing-for-members-of-the-armed-forc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legislation.gov.uk/uksi/2012/1869/contents/made"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gov.scot/publications/ministerial-statement-modifying-local-connection-referrals-scotland/pages/3/" TargetMode="External"/><Relationship Id="rId5" Type="http://schemas.openxmlformats.org/officeDocument/2006/relationships/hyperlink" Target="https://www.gov.scot/publications/social-housing-allocations-scotland-practice-guide" TargetMode="External"/><Relationship Id="rId4" Type="http://schemas.openxmlformats.org/officeDocument/2006/relationships/hyperlink" Target="https://www.gov.uk/guidance/allocation-of-accommodation-guidance-for-local-authoritie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armedforcescovenant.gov.uk/contact-u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venantfund.org.u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54A494-77A5-4F10-8C30-09007CB354D1}" type="slidenum">
              <a:rPr lang="en-GB" smtClean="0"/>
              <a:t>1</a:t>
            </a:fld>
            <a:endParaRPr lang="en-GB"/>
          </a:p>
        </p:txBody>
      </p:sp>
    </p:spTree>
    <p:extLst>
      <p:ext uri="{BB962C8B-B14F-4D97-AF65-F5344CB8AC3E}">
        <p14:creationId xmlns:p14="http://schemas.microsoft.com/office/powerpoint/2010/main" val="194211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Participants to read the bodies in scope for themselves. Read out the functions in scope and explain functions are relevant within certain settings/context/circumstances </a:t>
            </a:r>
            <a:r>
              <a:rPr lang="en-GB" err="1"/>
              <a:t>eg</a:t>
            </a:r>
            <a:r>
              <a:rPr lang="en-GB"/>
              <a:t> admissions in primary, secondary and (for England compulsory further education) so university admissions are not within scope of the Duty.</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6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Participants to read the bodies in scope. Read out the functions in scope.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305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2667" y="4742816"/>
            <a:ext cx="5488819" cy="495151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Let’s think about what this could look like in practice. We need to be able to decide: For given circumstances, are they in scope of the new Duty?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 general, there are criteria that need to be met for a scenario to be within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public body providing the service needs to be generally within scope,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service they’re providing, or we say: the function they’re carrying 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person affected, needs to be within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-They need to have suffered a disadvantage…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-and for this to be due to Service life.</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The 2</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nd</a:t>
            </a:r>
            <a:r>
              <a:rPr lang="en-GB" sz="1200" dirty="0">
                <a:effectLst/>
                <a:latin typeface="Calibri" panose="020F0502020204030204" pitchFamily="34" charset="0"/>
                <a:ea typeface="Calibri" panose="020F0502020204030204" pitchFamily="34" charset="0"/>
                <a:cs typeface="Calibri" panose="020F0502020204030204" pitchFamily="34" charset="0"/>
              </a:rPr>
              <a:t> aspect of the Covenant that needs to be considered is Special Provision.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Special Provision is doing something a bit extra, something that goes above &amp; beyond removing a disadvantage, and is something that isn’t normally available to the general public and the rest of the AF community. And special provision is particularly for those who’ve sacrificed the most, such as the injured and bereaved.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And then, once we’ve decided that given circumstances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are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in scope, we need to decide what we advise the organisation to do. The following are scenarios that local authorities could be faced with, to help us see what this could look like in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513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1830" y="4742816"/>
            <a:ext cx="5409656" cy="4822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Healthcare scenario 1: Amy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Allow for 30 seconds silence, to give attendees time to read through questions on the right hand side and think about what the answers would 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Is the body providing the service, the NHS body, within scope?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NHS trusts and foundation trusts are listed in the legislation.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Is allocation of waiting list places within scope?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provision of services in the context of Secondary Healthcare.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Is Amy within scope?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partners of serving personnel are within scope, she’s an example of a ‘relevant family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Has Amy experienced a disadvantage? (Opportunity here to open discussion with audience).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longer wait time for treatment than general population (12 months rather than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If so, has it arisen from Service life?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aspect of Service is geographic mobility.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We’ve met the criteria, so we would think that </a:t>
            </a: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rPr>
              <a:t>this example probably is within scope of the Duty</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Also: Don’t mix up the disadvantage and the cause of the disadvantage.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Disadvantages are about worse access to goods &amp; services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The aspects of Service life, such as having to regularly re-locate, are the cause of the disadvantage, not the disadvantage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Might special provision be appropriate here? We don’t have enough information to know for sure, but it seems like Amy doesn’t fall within this category of being someone who’s sacrificed the most, so Special Provision probably not required here.</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7000"/>
              </a:lnSpc>
              <a:spcBef>
                <a:spcPts val="0"/>
              </a:spcBef>
              <a:spcAft>
                <a:spcPts val="800"/>
              </a:spcAft>
              <a:buClrTx/>
              <a:buSzTx/>
              <a:tabLst/>
              <a:defRPr/>
            </a:pPr>
            <a:r>
              <a:rPr lang="en-GB" dirty="0">
                <a:latin typeface="Calibri" panose="020F0502020204030204" pitchFamily="34" charset="0"/>
                <a:ea typeface="Calibri" panose="020F0502020204030204" pitchFamily="34" charset="0"/>
                <a:cs typeface="Calibri" panose="020F0502020204030204" pitchFamily="34" charset="0"/>
              </a:rPr>
              <a:t>Has the </a:t>
            </a:r>
            <a:r>
              <a:rPr kumimoji="0" lang="en-GB"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NHS fulfilled its legal obligation under the Covenant Duty? </a:t>
            </a:r>
            <a:endParaRPr kumimoji="0" lang="en-GB"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We can’t be certain, but it seems like they haven’t considered the Covenant, they’ve just put her at the back of the waiting list, like everyone else, without giving it a second thought.</a:t>
            </a:r>
            <a:endParaRPr kumimoji="0" lang="en-GB"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What would you advise it to do?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The Duty is a Duty of due regard, so they legally must have due regard.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What that means in practice is: Acknowledging that there’s a disadvantage here arising from Service life, that it’s desirable to remove it, and consider if it can remove it, or reduce it.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07000"/>
              </a:lnSpc>
              <a:spcAft>
                <a:spcPts val="800"/>
              </a:spcAft>
              <a:buFontTx/>
              <a:buNone/>
            </a:pPr>
            <a:r>
              <a:rPr lang="en-GB" sz="1200" u="none" dirty="0">
                <a:effectLst/>
                <a:latin typeface="Calibri" panose="020F0502020204030204" pitchFamily="34" charset="0"/>
                <a:ea typeface="Calibri" panose="020F0502020204030204" pitchFamily="34" charset="0"/>
                <a:cs typeface="Calibri" panose="020F0502020204030204" pitchFamily="34" charset="0"/>
              </a:rPr>
              <a:t>- </a:t>
            </a:r>
            <a:r>
              <a:rPr lang="en-GB" sz="1200" u="sng" dirty="0">
                <a:effectLst/>
                <a:latin typeface="Calibri" panose="020F0502020204030204" pitchFamily="34" charset="0"/>
                <a:ea typeface="Calibri" panose="020F0502020204030204" pitchFamily="34" charset="0"/>
                <a:cs typeface="Calibri" panose="020F0502020204030204" pitchFamily="34" charset="0"/>
              </a:rPr>
              <a:t>Duty doesn’t define outcomes, so the same outcome could result, even after they’ve done this</a:t>
            </a:r>
            <a:r>
              <a:rPr lang="en-GB" sz="12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could the NHS consider doing to remove the disadvantage? </a:t>
            </a:r>
          </a:p>
          <a:p>
            <a:r>
              <a:rPr lang="en-GB" dirty="0"/>
              <a:t>- Consider moving </a:t>
            </a:r>
            <a:r>
              <a:rPr lang="en-GB" sz="1200" dirty="0">
                <a:effectLst/>
                <a:latin typeface="Calibri" panose="020F0502020204030204" pitchFamily="34" charset="0"/>
                <a:ea typeface="Calibri" panose="020F0502020204030204" pitchFamily="34" charset="0"/>
                <a:cs typeface="Calibri" panose="020F0502020204030204" pitchFamily="34" charset="0"/>
              </a:rPr>
              <a:t>Amy up the waiting list, allowing her to bring with her, her remaining waiting time from her previous location, to reflect time already waited.</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357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Healthcare scenario 2: Tom</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We’ve got the same questions as before on the right hand side.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Does this scenario fall within scope of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Is the NHS body within scope? Dentistry is a bit more complicated –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not the local dentist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but more broadly under NHS England, as the organisation commissioning NHS dental services. This was a real-life scenario, and it was NHS England that accepted it had a responsibility 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Is assessing treatment eligibility within scope? Yes – ‘provision of services’ again.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Is Tom within scope? Yes – children of currently serving personnel are another type of ‘relevant family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Has Tom experienced a disadvantage? Yes – What is the disadvantage? The NHS hasn’t been able to ascertain whether he would’ve met the NHS Index of Orthodontic Treatment Need criteria for treatment, which it would’ve done if he’d been a civilian in the general population.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Has it arisen from Service life?</a:t>
            </a:r>
            <a:r>
              <a:rPr kumimoji="0" lang="en-GB" sz="1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Yes, the aspect of Service is </a:t>
            </a:r>
            <a:r>
              <a:rPr kumimoji="0" lang="en-GB"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geographic</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mobility</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the Service requirement to be abroad.</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This example is within scope of the Duty</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Might special provision be appropriate here? Probably not, this doesn’t seem to be someone who’s sacrificed the most (FOR EXAMPLE the injured or bereaved).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Has the NHS fulfilled its legal obligation under the Covenant Duty? - We can’t be certain, but it seems like they haven’t yet considered the Covenant.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What would you advise it to do?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As before, legally it must have due regard.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 acknowledging that there’s a disadvantage here arising from Service life, that it’s desirable to remove it, and consider if it can remove it, or reduce it.</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real-life outcome is that NHS England agreed the treatment could continue under NHS funding.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938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Healthcare scenario 3: Deena</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got the same questions as before on the right hand side.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Does this scenario fall within scope of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NHS body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NHS trusts are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NHS orthodontic treatment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Deena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No</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she’s a cadet, she’s not serving in the Armed Forces, as a Regular or Reserve,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So we can already stop, as we know this scenario is </a:t>
            </a:r>
            <a:r>
              <a:rPr kumimoji="0" lang="en-GB" sz="1200" b="0" i="0" u="sng" strike="noStrike" kern="1200" cap="none" spc="0" normalizeH="0" baseline="0" noProof="0">
                <a:ln>
                  <a:noFill/>
                </a:ln>
                <a:solidFill>
                  <a:prstClr val="black"/>
                </a:solidFill>
                <a:effectLst/>
                <a:uLnTx/>
                <a:uFillTx/>
                <a:latin typeface="Calibri" panose="020F0502020204030204"/>
                <a:ea typeface="+mn-ea"/>
                <a:cs typeface="+mn-cs"/>
              </a:rPr>
              <a:t>not</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covered by the Duty, but let’s carry on, to see what our answers would have been to the rest.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Deena experienced a disadvantage, arising from Service life? </a:t>
            </a:r>
            <a:r>
              <a:rPr lang="en-GB" sz="1200"/>
              <a:t>While she has to stop receiving treatment, this hasn’t been caused by Service life, 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o even if Deena was in scope, this wouldn’t be a disadvantage under the Covenant that needs removing. </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Might special provision be appropriate here? </a:t>
            </a: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Probably not, this doesn’t seem to be someone who’s sacrificed the most.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 Has the NHS fulfilled its legal obligation under the Covenant Duty? - We can’t be certain, but it seems likely that it hasn’t. </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What would you advise it to do? -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 legal obligation on the NHS here. Wouldn’t advise it to do anything.</a:t>
            </a:r>
            <a:endParaRPr lang="en-GB" sz="1200"/>
          </a:p>
          <a:p>
            <a:r>
              <a:rPr lang="en-GB" sz="1200"/>
              <a:t>Can you think of any changes to this scenario that could lead to this being in scope? </a:t>
            </a:r>
          </a:p>
          <a:p>
            <a:r>
              <a:rPr lang="en-GB" sz="1200"/>
              <a:t>If this was the child of someone serving, and the re-location was due to Service reasons.</a:t>
            </a:r>
          </a:p>
          <a:p>
            <a:endParaRPr lang="en-GB"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631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Healthcare scenario 4: Farah</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got the same questions as before on the right hand side.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Does this scenario fall within scope of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NHS body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there is an NHS body in scope. If this is happening in the hospital, it’s the Trust or Integrated Care Board the hospital is part of. If it’s in a GP surgery, it’s a bit more complicated, NHS England or the Trust that commissions the GP services would be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taking blood samples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Farah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he’s a veteran, a former member of the Armed Forces, and they are within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Farah experienced a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delay receiving treatment compared to local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so, has it arisen from Service life?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from the loss of his arms! (The </a:t>
            </a:r>
            <a:r>
              <a:rPr kumimoji="0" lang="en-GB" sz="1200" b="0" i="0" u="none" strike="noStrike" kern="1200" cap="none" spc="0" normalizeH="0" baseline="0" noProof="0">
                <a:ln>
                  <a:noFill/>
                </a:ln>
                <a:solidFill>
                  <a:srgbClr val="FF0000"/>
                </a:solidFill>
                <a:effectLst/>
                <a:uLnTx/>
                <a:uFillTx/>
                <a:latin typeface="Calibri" panose="020F0502020204030204"/>
                <a:ea typeface="+mn-ea"/>
                <a:cs typeface="+mn-cs"/>
              </a:rPr>
              <a:t>UO&amp;S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of danger)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got 5 ‘Yes’s, so this is within scope of the Duty, in terms of disadvantage.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Could it also be within scope in terms of special provision?: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Might special provision be appropriate here?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quite possibly, as he’s someone who’s sacrificed the most.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the NHS fulfilled its legal obligation under the Covenant Duty? - We can’t be certain, but it seems likely they haven’t considered the Covenant.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This is a real-life case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would you advise it to do? - Acknowledge that there’s a disadvantage here arising from Service life, that it’s desirable to remove it, and consider if it can remove/reduce it.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For example, by finding another way to take the blood sample.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Broader NHS schemes specially for veterans, including the Veteran Trauma Network, Op COURAGE, Veterans’ Health Innovation Fund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192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Healthcare scenario 5: Megan</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Does this scenario fall within scope of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NHS body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NHS trusts are in scope. It’s complicated for GPs, in that they can be independent to some degree, but given they take their direction from the NHS, there is a requirement on the Trusts to ensure their GPs are paying due regard to the Covenant.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diagnosis of medical problems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‘provision of services’ in the context of Primary Healthcare on last slide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Megan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she’s a veteran.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Megan experienced a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What is the disadvantage? She’s less likely than the general population to be directed to the services that are most appropriate for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The point about this one is that Megan is displaying symptoms of PTSD, and the GP hasn’t identified that, or directed her to PTSD services. Potentially 3 issues here:</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Healthcare professionals might not fully understand the healthcare conditions that can arise from Service, or they might not have experience of treating them. It’s a definite source of disadvantage for the Armed Forces community.</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Secondly, this GP might not have known about services available to the Armed Forces community, so hasn’t directed Megan to the services most appropriate for her. In this case, the NHS in England runs a service called Op COURAGE which provides bespoke mental health treatments for veterans.</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And thirdly, there’s a chance the GP doesn’t know she’s a veteran, which itself makes it less likely that she will be provided with the right kind of care.</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 If so, has it arisen from Service life? </a:t>
            </a:r>
            <a:r>
              <a:rPr lang="en-GB" sz="1200" b="1">
                <a:effectLst/>
                <a:latin typeface="Calibri" panose="020F0502020204030204" pitchFamily="34" charset="0"/>
                <a:ea typeface="Calibri" panose="020F0502020204030204" pitchFamily="34" charset="0"/>
                <a:cs typeface="Calibri" panose="020F0502020204030204" pitchFamily="34" charset="0"/>
              </a:rPr>
              <a:t>Yes</a:t>
            </a:r>
            <a:r>
              <a:rPr lang="en-GB" sz="1200">
                <a:effectLst/>
                <a:latin typeface="Calibri" panose="020F0502020204030204" pitchFamily="34" charset="0"/>
                <a:ea typeface="Calibri" panose="020F0502020204030204" pitchFamily="34" charset="0"/>
                <a:cs typeface="Calibri" panose="020F0502020204030204" pitchFamily="34" charset="0"/>
              </a:rPr>
              <a:t>, the potential PTSD has arisen from Service life </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This example is within scope of the Duty. </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Might special provision be appropriate here? Very </a:t>
            </a:r>
            <a:r>
              <a:rPr lang="en-GB" sz="1200" b="1">
                <a:effectLst/>
                <a:latin typeface="Calibri" panose="020F0502020204030204" pitchFamily="34" charset="0"/>
                <a:ea typeface="Calibri" panose="020F0502020204030204" pitchFamily="34" charset="0"/>
                <a:cs typeface="Calibri" panose="020F0502020204030204" pitchFamily="34" charset="0"/>
              </a:rPr>
              <a:t>possibly</a:t>
            </a:r>
            <a:r>
              <a:rPr lang="en-GB" sz="1200">
                <a:effectLst/>
                <a:latin typeface="Calibri" panose="020F0502020204030204" pitchFamily="34" charset="0"/>
                <a:ea typeface="Calibri" panose="020F0502020204030204" pitchFamily="34" charset="0"/>
                <a:cs typeface="Calibri" panose="020F0502020204030204" pitchFamily="34" charset="0"/>
              </a:rPr>
              <a:t>, if this is PTSD, then she’s someone who has sacrificed the most – Op COURAGE could be the special provision.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 Has the NHS fulfilled its legal obligation under the Covenant Duty? - We can’t be certain, but it seems likely that it hasn’t. </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What would you advise it to do? </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Megan probably wouldn’t have complained in this situation, so it’s a wider point about NHS bodies generally working to improve healthcare professionals’ knowledge of healthcare conditions arising from Service, what healthcare services are available for veterans, and working to improve their identification of which of their patients are from the Armed Forces Community. </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For example, there’s a veteran-friendly accreditation programme for GP surgeries run by the Royal College of General Practitioners.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685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Healthcare scenario 6: RAF Base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got the same questions as before on the right hand side.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body providing the service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local authorities are in scope in relation to the healthcare services they deliver.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a:t>
            </a:r>
            <a:r>
              <a:rPr lang="en-GB"/>
              <a:t>information on local health services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providing information about local healthcare services is a service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this Armed Forces community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it’s currently serving personnel and their families, who are also in scope as ‘relevant family members’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Have they experienced a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What is the disadvantage? They have less knowledge of local services, and less likely to access them, or it’s harder for them to access them, than the local civilian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so, has it arisen from Service life?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from the requirement on them to be mobile.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met the required criteria, so this example probably is within scope of the Duty.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Calibri" panose="020F0502020204030204" pitchFamily="34" charset="0"/>
              </a:rPr>
              <a:t>Might special provision be appropriate here?</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sz="1200">
                <a:effectLst/>
                <a:latin typeface="Calibri" panose="020F0502020204030204" pitchFamily="34" charset="0"/>
                <a:ea typeface="Calibri" panose="020F0502020204030204" pitchFamily="34" charset="0"/>
                <a:cs typeface="Calibri" panose="020F0502020204030204" pitchFamily="34" charset="0"/>
              </a:rPr>
              <a:t>It seems likely they are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 members of the AF community who’ve sacrificed the most</a:t>
            </a:r>
            <a:r>
              <a:rPr lang="en-GB" sz="1200">
                <a:effectLst/>
                <a:latin typeface="Calibri" panose="020F0502020204030204" pitchFamily="34" charset="0"/>
                <a:ea typeface="Calibri" panose="020F0502020204030204" pitchFamily="34" charset="0"/>
                <a:cs typeface="Calibri" panose="020F0502020204030204" pitchFamily="34" charset="0"/>
              </a:rPr>
              <a:t>, so Special Provision probably not required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the local authority fulfilled its legal obligation under the Covenant Duty? What would you advise it to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could they consider doing to remove 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Ensure they have a good understanding of the healthcare needs of their local Armed Forces community, and what services are available, not just NHS but also provided by the third sector, for example, as well.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Look at how they provide information and signposting to the local AF community.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Contact the base to talk to them about what the needs are and have a discussion about how they could start to meet some of those needs.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r>
              <a:rPr lang="en-GB"/>
              <a:t>Again, this is a real-life scenario, it’s what led to the creation of Forces Connect South East, which is a cross-border partnership of several local authorities. One of the things they produced was an app aimed at the Armed Forces, which is an easy-to-use and comprehensive directory of contacts and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397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Education scenario 1: Service family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Go through the questions on the right hand side and think about what your answers would 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school or local council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schools and local authorities are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a:t>
            </a:r>
            <a:r>
              <a:rPr lang="en-GB" sz="1200"/>
              <a:t>home-to-school transport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transport to school is one of the functions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sz="1200"/>
              <a:t>Are the children &amp; non-serving parent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children and partners of currently serving personnel are covered by the Duty, they’re examples of ‘relevant family members’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Times New Roman" panose="02020603050405020304" pitchFamily="18" charset="0"/>
                <a:cs typeface="Times New Roman" panose="02020603050405020304" pitchFamily="18" charset="0"/>
              </a:rPr>
              <a:t>• </a:t>
            </a:r>
            <a:r>
              <a:rPr lang="en-GB" sz="1200"/>
              <a:t>Have they experienced a disadvantage? </a:t>
            </a:r>
            <a:r>
              <a:rPr lang="en-GB" sz="1200" b="1"/>
              <a:t>Yes</a:t>
            </a:r>
            <a:r>
              <a:rPr lang="en-GB" sz="1200" b="0"/>
              <a:t>, t</a:t>
            </a:r>
            <a:r>
              <a:rPr lang="en-GB" sz="1200" b="0">
                <a:effectLst/>
                <a:ea typeface="Calibri" panose="020F0502020204030204" pitchFamily="34" charset="0"/>
              </a:rPr>
              <a:t>wo</a:t>
            </a:r>
            <a:r>
              <a:rPr lang="en-GB" sz="1200">
                <a:effectLst/>
                <a:ea typeface="Calibri" panose="020F0502020204030204" pitchFamily="34" charset="0"/>
              </a:rPr>
              <a:t> potential disadvantages here: </a:t>
            </a:r>
          </a:p>
          <a:p>
            <a:r>
              <a:rPr lang="en-GB" sz="1200">
                <a:effectLst/>
                <a:ea typeface="Calibri" panose="020F0502020204030204" pitchFamily="34" charset="0"/>
              </a:rPr>
              <a:t>-Further to travel to school compared to the non-Service children, and a much longer school day compared to most other local children.</a:t>
            </a:r>
          </a:p>
          <a:p>
            <a:r>
              <a:rPr lang="en-GB" sz="1200">
                <a:effectLst/>
                <a:ea typeface="Calibri" panose="020F0502020204030204" pitchFamily="34" charset="0"/>
              </a:rPr>
              <a:t>-The parent finding it harder to maintain their own employment as a result.</a:t>
            </a:r>
          </a:p>
          <a:p>
            <a:r>
              <a:rPr lang="en-GB" sz="1200">
                <a:effectLst/>
                <a:ea typeface="Calibri" panose="020F0502020204030204" pitchFamily="34" charset="0"/>
              </a:rPr>
              <a:t>- Is there also a disadvantage around child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Times New Roman" panose="02020603050405020304" pitchFamily="18" charset="0"/>
                <a:cs typeface="Times New Roman" panose="02020603050405020304" pitchFamily="18" charset="0"/>
              </a:rPr>
              <a:t>• </a:t>
            </a:r>
            <a:r>
              <a:rPr lang="en-GB" sz="1200"/>
              <a:t>If so, has it arisen from Service life?</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from the requirement to re-locate for Service reasons.</a:t>
            </a: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 would think that this example probably is within scope of the Duty.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Calibri" panose="020F0502020204030204" pitchFamily="34" charset="0"/>
              </a:rPr>
              <a:t>So might special provision be appropriate here?</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sz="1200">
                <a:effectLst/>
                <a:latin typeface="Calibri" panose="020F0502020204030204" pitchFamily="34" charset="0"/>
                <a:ea typeface="Calibri" panose="020F0502020204030204" pitchFamily="34" charset="0"/>
                <a:cs typeface="Calibri" panose="020F0502020204030204" pitchFamily="34" charset="0"/>
              </a:rPr>
              <a:t>We don’t have enough information to know for sure, but it seems likely these are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 members of the AF community who’ve sacrificed the most</a:t>
            </a:r>
            <a:r>
              <a:rPr lang="en-GB" sz="1200">
                <a:effectLst/>
                <a:latin typeface="Calibri" panose="020F0502020204030204" pitchFamily="34" charset="0"/>
                <a:ea typeface="Calibri" panose="020F0502020204030204" pitchFamily="34" charset="0"/>
                <a:cs typeface="Calibri" panose="020F0502020204030204" pitchFamily="34" charset="0"/>
              </a:rPr>
              <a:t>, so Special Provision probably not required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the school or council fulfilled its legal obligation under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We can’t be certain, we haven’t heard any positive evidence that they have.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would you advise it to do?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The Duty is a Duty of due regard, so legally they must have due regard.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What that means in practice is: Acknowledging that there’s potentially a disadvantage here arising from Service life, that it’s desirable to remove it, and consider if it can remove it, or reduce it.</a:t>
            </a:r>
            <a:endParaRPr lang="en-GB" sz="1200" u="none">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u="sng">
                <a:effectLst/>
                <a:latin typeface="Calibri" panose="020F0502020204030204" pitchFamily="34" charset="0"/>
                <a:ea typeface="Calibri" panose="020F0502020204030204" pitchFamily="34" charset="0"/>
                <a:cs typeface="Calibri" panose="020F0502020204030204" pitchFamily="34" charset="0"/>
              </a:rPr>
              <a:t>Duty doesn’t define outcomes, so the same outcome could result, even after they’ve had this consideration</a:t>
            </a:r>
            <a:r>
              <a:rPr lang="en-GB" sz="120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could the school or council consider doing to remove 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This might be mitigated through the normal application of the free school transport policy – one or both of the Service children might meet the eligibility criteria.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Bodies responsible for provide home to school transport might be able to use their discretionary powers to provide free or subsidised transport to Service children who do not meet the eligibility criteria.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Could one of the children have been allocated to a different school, so at least the 2 children are both travelling in the same direction each morning.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Apply the exemptions to class size limits that exist for Service children, to enable them to go to different schools nearer-by.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Could some sort of car share arrangement be set up, with another pupil coming from the same direction?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In England, the Service Pupil Premium is available to remove disadvantage, so could that funding be used to help mitigate this. Not a huge amount per child, but this could be a legitimate use for 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Could one of the schools let their Service pupil stay behind later in the evening, so the parent can work later and they can be picked up later.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All sorts of things that could be considered, depending on the individual circumstances, such as the age of the children will make a big difference.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96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1829" y="4742816"/>
            <a:ext cx="5249999" cy="49382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Why do we need the Covenant Duty?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It is to build on the good foundation already there and to better support our Armed Forces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But there is still more work to do as some still do face disadvantages when accessing public services. Often caused by a lack of awareness among service deliverers and policy makers of the unique obligations and circumstances facing the Armed Forces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There remains a disparity, both in terms of awareness of the Covenant, and issues that the Armed Forces community face as they move around the country.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By increasing awareness, thought can be given to how they can be resolved and this will improve the lived experience of the Armed Forces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It is important to note that when we talk about disadvantage, we mean in comparison with the local population and their experience of accessing local services.   In addition, any disadvantage must relate to an aspect of service life for it to be relevant to the Duty.  For example, [Service families may be unable to take holidays, or spend time together, during normal school holiday periods and Service children might find they have limited time to spend with their serving parent(s) if the parent can only return home during term-time. The Service family might therefore ask the school for permission to take a holiday during term-time]. By embedding an understanding of these disadvantages in public sector decision-making, through the statutory duty to have due regard to the Covenant, this legislation will help improve overall delivery of public services in relation to the Armed Forces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fld id="{2254A494-77A5-4F10-8C30-09007CB354D1}" type="slidenum">
              <a:rPr lang="en-GB" smtClean="0"/>
              <a:t>2</a:t>
            </a:fld>
            <a:endParaRPr lang="en-GB"/>
          </a:p>
        </p:txBody>
      </p:sp>
    </p:spTree>
    <p:extLst>
      <p:ext uri="{BB962C8B-B14F-4D97-AF65-F5344CB8AC3E}">
        <p14:creationId xmlns:p14="http://schemas.microsoft.com/office/powerpoint/2010/main" val="3657713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Education scenario 2: Vishal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endParaRPr lang="en-GB" sz="1200"/>
          </a:p>
          <a:p>
            <a:pPr>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Go through the same questions as before on the right hand side. </a:t>
            </a:r>
          </a:p>
          <a:p>
            <a:pPr>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school within scope?</a:t>
            </a:r>
            <a:r>
              <a:rPr lang="en-GB">
                <a:solidFill>
                  <a:prstClr val="black"/>
                </a:solidFill>
                <a:latin typeface="Calibri" panose="020F0502020204030204"/>
              </a:rPr>
              <a:t>  </a:t>
            </a:r>
            <a:r>
              <a:rPr lang="en-GB" b="1">
                <a:solidFill>
                  <a:prstClr val="black"/>
                </a:solidFill>
                <a:latin typeface="Calibri" panose="020F0502020204030204"/>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schools and academies are in scope.</a:t>
            </a:r>
            <a:endParaRPr lang="en-GB">
              <a:ea typeface="+mn-ea"/>
              <a:cs typeface="+mn-cs"/>
            </a:endParaRPr>
          </a:p>
          <a:p>
            <a:pPr>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term-time </a:t>
            </a:r>
            <a:r>
              <a:rPr lang="en-GB" sz="1200"/>
              <a:t>attendance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as child wellbeing, transport to school, and educational attainment are all in scope, could argue it’s any of those.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Vishal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he’s a member of the Reserves.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Vishal experienced a disadvantage, and has it arisen from Service life? </a:t>
            </a:r>
            <a:endParaRPr lang="en-GB" sz="120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While Vishal is less able than his peers to take holiday with his family, but this has not been caused by Service life, 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o this is not a disadvantage under the Covenant that needs removing. </a:t>
            </a:r>
          </a:p>
          <a:p>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Calibri" panose="020F0502020204030204" pitchFamily="34" charset="0"/>
              </a:rPr>
              <a:t>So might special provision be appropriate here?</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sz="1200">
                <a:effectLst/>
                <a:latin typeface="Calibri" panose="020F0502020204030204" pitchFamily="34" charset="0"/>
                <a:ea typeface="Calibri" panose="020F0502020204030204" pitchFamily="34" charset="0"/>
                <a:cs typeface="Calibri" panose="020F0502020204030204" pitchFamily="34" charset="0"/>
              </a:rPr>
              <a:t>It doesn’t seem that he’s a</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member of the AF community who’s sacrificed the most</a:t>
            </a:r>
            <a:r>
              <a:rPr lang="en-GB" sz="1200">
                <a:effectLst/>
                <a:latin typeface="Calibri" panose="020F0502020204030204" pitchFamily="34" charset="0"/>
                <a:ea typeface="Calibri" panose="020F0502020204030204" pitchFamily="34" charset="0"/>
                <a:cs typeface="Calibri" panose="020F0502020204030204" pitchFamily="34" charset="0"/>
              </a:rPr>
              <a:t>, so Special Provision probably not required here.</a:t>
            </a:r>
          </a:p>
          <a:p>
            <a:endParaRPr lang="en-GB" sz="1200"/>
          </a:p>
          <a:p>
            <a:r>
              <a:rPr lang="en-GB" sz="1200"/>
              <a:t>So there’s no case for removing disadvantage, and no case for special provision, so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scenario is </a:t>
            </a:r>
            <a:r>
              <a:rPr kumimoji="0" lang="en-GB" sz="1200" b="0" i="0" u="sng" strike="noStrike" kern="1200" cap="none" spc="0" normalizeH="0" baseline="0" noProof="0">
                <a:ln>
                  <a:noFill/>
                </a:ln>
                <a:solidFill>
                  <a:prstClr val="black"/>
                </a:solidFill>
                <a:effectLst/>
                <a:uLnTx/>
                <a:uFillTx/>
                <a:latin typeface="Calibri" panose="020F0502020204030204"/>
                <a:ea typeface="+mn-ea"/>
                <a:cs typeface="+mn-cs"/>
              </a:rPr>
              <a:t>not</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covered by the Duty.</a:t>
            </a:r>
            <a:endParaRPr lang="en-GB" sz="1200"/>
          </a:p>
          <a:p>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the school fulfilled its legal obligation under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 legal obligation on the school here. Wouldn’t advise it to do anything.</a:t>
            </a:r>
          </a:p>
          <a:p>
            <a:endParaRPr lang="en-GB" sz="1200"/>
          </a:p>
          <a:p>
            <a:r>
              <a:rPr lang="en-GB" sz="1200"/>
              <a:t>Think about what changes to this scenario could lead to this being in scope? If the father was in the Armed Forces, and spending months away on deployment, the family might not be able to take holiday during term time, but only when the father’s back from deployment, which could fall during term time.</a:t>
            </a:r>
          </a:p>
          <a:p>
            <a:endParaRPr lang="en-GB"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784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Education scenario 3: After-school clubs.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By ‘Service children’ it means the children of people currently serving in the Armed Forces.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Go through the same questions as before on the right hand side.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school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maintained schools and academies are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a:t>
            </a:r>
            <a:r>
              <a:rPr lang="en-GB" sz="1200"/>
              <a:t>attending after-school clubs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as child wellbeing, transport to school, and educational attainment are all in scope, could argue it’s any of those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Are the children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children of currently serving personnel are covered by the Duty, they’re 1 type of what’s called ‘relevant family members’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Have the children experienced a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They’re less able to access the after-school clubs than their peers.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so, has it arisen from Service life?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from the requirement to live on the military base.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 would think that this example probably is within scope of the Duty.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Calibri" panose="020F0502020204030204" pitchFamily="34" charset="0"/>
              </a:rPr>
              <a:t>So might special provision be appropriate here?</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sz="1200">
                <a:effectLst/>
                <a:latin typeface="Calibri" panose="020F0502020204030204" pitchFamily="34" charset="0"/>
                <a:ea typeface="Calibri" panose="020F0502020204030204" pitchFamily="34" charset="0"/>
                <a:cs typeface="Calibri" panose="020F0502020204030204" pitchFamily="34" charset="0"/>
              </a:rPr>
              <a:t>We don’t have enough information to know for sure, but it seems likely these are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 members of the AF community who’ve sacrificed the most</a:t>
            </a:r>
            <a:r>
              <a:rPr lang="en-GB" sz="1200">
                <a:effectLst/>
                <a:latin typeface="Calibri" panose="020F0502020204030204" pitchFamily="34" charset="0"/>
                <a:ea typeface="Calibri" panose="020F0502020204030204" pitchFamily="34" charset="0"/>
                <a:cs typeface="Calibri" panose="020F0502020204030204" pitchFamily="34" charset="0"/>
              </a:rPr>
              <a:t>, so Special Provision probably not required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the school fulfilled its legal obligation under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We can’t be certain, we haven’t heard any positive evidence that they have.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would you advise it to do?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The Duty is a Duty of due regard, so legally they must have due regard.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What that means in practice is: Acknowledging that there’s potentially a disadvantage here arising from Service life, that it’s desirable to remove it, and consider if it can remove it, or reduce it.</a:t>
            </a:r>
            <a:endParaRPr lang="en-GB" sz="1200" u="none">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u="sng">
                <a:effectLst/>
                <a:latin typeface="Calibri" panose="020F0502020204030204" pitchFamily="34" charset="0"/>
                <a:ea typeface="Calibri" panose="020F0502020204030204" pitchFamily="34" charset="0"/>
                <a:cs typeface="Calibri" panose="020F0502020204030204" pitchFamily="34" charset="0"/>
              </a:rPr>
              <a:t>Duty doesn’t define outcomes, so the same outcome could result, even after they’ve had this consideration</a:t>
            </a:r>
            <a:r>
              <a:rPr lang="en-GB" sz="1200">
                <a:effectLst/>
                <a:latin typeface="Calibri" panose="020F0502020204030204" pitchFamily="34" charset="0"/>
                <a:ea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Would be beneficial to keep a written record of how a decision was made, as evidence of having had due regard.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could they consider doing to remove it? Could be resolved by various means, the Covenant has done its job and highlighted the issue.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Could they look at whether they could run the club at other times, such as lunch times, or before school.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Could talk to the military base about the military providing an extra, later bus after school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Could they talk to the local authority or the bus company to explain the situation and see if they can adjust their bus timetables. The bus company and the local authority won’t know about the issue unless the school tells them. The local authority is in scope of the Duty, and they have a role in setting bus services, so could there be a responsibility on them to see if they can make adjustments to the bus timetables.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Real-life case, the school liaised with a third party to set up an additional after-school club, joint with some other schools, on the military base, and also included non-Service children.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In England, the Service Pupil Premium is available to remove disadvantage, so could that funding be used to help mitigate this. Not a huge amount per child, but if there’s a lot of children, the amount could quickly multiply up, and this could be a legitimate use for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211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1830" y="4742814"/>
            <a:ext cx="5374640" cy="388048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Education scenario 4: Elisha</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Think about the same questions as before on the right hand side.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Does this scenario fall within scope of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local council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home-to-school transport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Elisha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Elisha experienced a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unexpected loss of free transport to school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so, has it arisen from Service life?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from the </a:t>
            </a:r>
            <a:r>
              <a:rPr kumimoji="0" lang="en-GB" sz="1200" i="0" u="none" strike="noStrike" kern="1200" cap="none" spc="0" normalizeH="0" baseline="0" noProof="0">
                <a:ln>
                  <a:noFill/>
                </a:ln>
                <a:effectLst/>
                <a:uLnTx/>
                <a:uFillTx/>
                <a:latin typeface="Calibri" panose="020F0502020204030204"/>
                <a:ea typeface="+mn-ea"/>
                <a:cs typeface="+mn-cs"/>
              </a:rPr>
              <a:t>unique obligations &amp; sacrifices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of mobility.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got 5 ‘Yes’s, so this is within scope of the Duty.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Might special provision be appropriate here? As above, not enough info.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the council fulfilled its legal obligation under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It seems like the council hasn’t considered the Covenant here, so 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This is a real-life case. The ombudsmen ruled it hadn’t taken into account the Covenant (this was before the Duty had come into effect).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If it has, what kind of evidence could it rely on to demonstrate this?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 written record of how a decision was made.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Written policies on transport than include references to the AF.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Evidence of having trained staff on the Covenant, or an AF Champion involved in the decision.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See Appendix 2 of the Statutory Guidance for more ideas.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would you advise it to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Acknowledge that there’s a disadvantage here arising from Service life, that it’s desirable to remove it, and consider if it can remove/reduce it (probably by continuing the free transport)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Duty doesn’t define outcomes, so the same outcome could result, even after they’ve done this.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428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Education scenario 5: Suzy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got the same questions as before on the right hand side.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body providing the service within scope?</a:t>
            </a:r>
            <a:r>
              <a:rPr lang="en-GB" sz="1200">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the admissions authority is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a:t>
            </a:r>
            <a:r>
              <a:rPr lang="en-GB" sz="1200"/>
              <a:t>educational attainment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educational attainment &amp; curriculum is definitely one of the functions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Suzy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children of currently serving personnel are covered by the Duty, they’re 1 type of what’s called ‘relevant family members’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Suzy experienced a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–What is the disadvantage? She hasn’t been taught all the topics she’s potentially going to be faced with in her exams, unlike her civilian classmates.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so, has it arisen from Service life?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from the requirement on her and her parents to be mobile and serve abroad.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met the required criteria, so we would think that this example probably is within scope of the Duty.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Calibri" panose="020F0502020204030204" pitchFamily="34" charset="0"/>
              </a:rPr>
              <a:t>Might special provision be appropriate here?</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sz="1200">
                <a:effectLst/>
                <a:latin typeface="Calibri" panose="020F0502020204030204" pitchFamily="34" charset="0"/>
                <a:ea typeface="Calibri" panose="020F0502020204030204" pitchFamily="34" charset="0"/>
                <a:cs typeface="Calibri" panose="020F0502020204030204" pitchFamily="34" charset="0"/>
              </a:rPr>
              <a:t>We don’t have enough information to know for sure, but it seems likely Suzy is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 a member of the AF Community who’s sacrificed the most</a:t>
            </a:r>
            <a:r>
              <a:rPr lang="en-GB" sz="1200">
                <a:effectLst/>
                <a:latin typeface="Calibri" panose="020F0502020204030204" pitchFamily="34" charset="0"/>
                <a:ea typeface="Calibri" panose="020F0502020204030204" pitchFamily="34" charset="0"/>
                <a:cs typeface="Calibri" panose="020F0502020204030204" pitchFamily="34" charset="0"/>
              </a:rPr>
              <a:t>, so Special Provision probably not required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the local authority fulfilled its legal obligation under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Maybe they have? It seems like they’ve looked to place her in a school close to the family’s Service accommodation, so they’ve tried to prevent any disadvantage that 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would you advise it to do? As before,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The Duty is a Duty of due regard, so legally they must have due regard.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a:effectLst/>
                <a:latin typeface="Calibri" panose="020F0502020204030204" pitchFamily="34" charset="0"/>
                <a:ea typeface="Calibri" panose="020F0502020204030204" pitchFamily="34" charset="0"/>
                <a:cs typeface="Calibri" panose="020F0502020204030204" pitchFamily="34" charset="0"/>
              </a:rPr>
              <a:t>What that means in practice is: Acknowledging that there’s potentially a disadvantage here arising from Service life, that it’s desirable to remove it, and consider if it can remove it, or reduce it.</a:t>
            </a:r>
            <a:endParaRPr lang="en-GB" sz="1200" u="none">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u="sng">
                <a:effectLst/>
                <a:latin typeface="Calibri" panose="020F0502020204030204" pitchFamily="34" charset="0"/>
                <a:ea typeface="Calibri" panose="020F0502020204030204" pitchFamily="34" charset="0"/>
                <a:cs typeface="Calibri" panose="020F0502020204030204" pitchFamily="34" charset="0"/>
              </a:rPr>
              <a:t>Duty doesn’t define outcomes, so the same outcome could result, even after they’ve had this consideration</a:t>
            </a:r>
            <a:r>
              <a:rPr lang="en-GB" sz="120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could they consider doing to remove it?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Maybe all the schools in that area use the different exam boards to the MOD school in Cyprus, so that might be unavoidable.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Maybe the school or local authority could consider whether it can provide extra tuition to help her catch up on the topics she’s missed so far.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Might be a matter of weighing up sending her to a local school that has different exam boards, or a school further away with the same exam boards – maybe that would be a better option given she’s 15.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Depending on how far through the syllabus she is, maybe there’s also something around helping her to sit the exams for exam boards she’s been studying for.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264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Housing scenario 1: James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prstClr val="black"/>
                </a:solidFill>
                <a:effectLst/>
                <a:uLnTx/>
                <a:uFillTx/>
                <a:latin typeface="Calibri" panose="020F0502020204030204"/>
                <a:ea typeface="+mn-ea"/>
                <a:cs typeface="+mn-cs"/>
              </a:rPr>
              <a:t>Go through the same questions as before on the right hand side.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body providing the service within scope</a:t>
            </a:r>
            <a:r>
              <a:rPr lang="en-GB" sz="1200">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local authorities are listed in the legislation.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access to social housing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social housing is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James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he’s in scope both as someone currently serving, and he’ll also continue to be in scope as a veteran once he leaves.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James experienced a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 What is the disadvantage? It’s harder for him to progress his social housing application, or access the social housing, than civilians living in that local area in the 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so, has it arisen from Service life?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the aspect of Service is geographic mobility – the requirement to serve abroad.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met the required criteria, so we would think that this example probably is within scope of the Duty, in terms of disadvantage.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Also: Don’t mix up the disadvantage and the cause of the disadvantage. Disadvantages are about worse access to goods &amp; services. The aspects of Service life, such as having to serve abroad, are the cause of the disadvantage, not the disadvantage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Calibri" panose="020F0502020204030204" pitchFamily="34" charset="0"/>
              </a:rPr>
              <a:t>Might special provision be appropriate here? We don’t have enough information to know for sure, but it seems like James doesn’t fall within this category of being someone who’s sacrificed the most, so Special Provision probably not required here.</a:t>
            </a:r>
          </a:p>
          <a:p>
            <a:pPr>
              <a:lnSpc>
                <a:spcPct val="107000"/>
              </a:lnSpc>
              <a:spcAft>
                <a:spcPts val="800"/>
              </a:spcAft>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7000"/>
              </a:lnSpc>
              <a:spcBef>
                <a:spcPts val="0"/>
              </a:spcBef>
              <a:spcAft>
                <a:spcPts val="800"/>
              </a:spcAft>
              <a:buClrTx/>
              <a:buSzTx/>
              <a:tabLst/>
              <a:defRPr/>
            </a:pPr>
            <a:r>
              <a:rPr lang="en-GB">
                <a:latin typeface="Calibri" panose="020F0502020204030204" pitchFamily="34" charset="0"/>
                <a:ea typeface="Calibri" panose="020F0502020204030204" pitchFamily="34" charset="0"/>
                <a:cs typeface="Calibri" panose="020F0502020204030204" pitchFamily="34" charset="0"/>
              </a:rPr>
              <a:t>Has the </a:t>
            </a:r>
            <a:r>
              <a:rPr kumimoji="0" lang="en-GB" sz="12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local authority fulfilled its legal obligation under the Covenant Duty? </a:t>
            </a:r>
            <a:r>
              <a:rPr lang="en-GB" sz="1200">
                <a:effectLst/>
                <a:latin typeface="Calibri" panose="020F0502020204030204" pitchFamily="34" charset="0"/>
                <a:ea typeface="Calibri" panose="020F0502020204030204" pitchFamily="34" charset="0"/>
                <a:cs typeface="Calibri" panose="020F0502020204030204" pitchFamily="34" charset="0"/>
              </a:rPr>
              <a:t>What would you advise it to do?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 The Duty is a Duty of due regard, so they legally must have due regard.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 What that means in practice is: Acknowledging that there’s a disadvantage here arising from Service life, that it’s desirable to remove it, and consider if it can remove it, or reduce it.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07000"/>
              </a:lnSpc>
              <a:spcAft>
                <a:spcPts val="800"/>
              </a:spcAft>
              <a:buFontTx/>
              <a:buNone/>
            </a:pPr>
            <a:r>
              <a:rPr lang="en-GB" sz="1200" u="none">
                <a:effectLst/>
                <a:latin typeface="Calibri" panose="020F0502020204030204" pitchFamily="34" charset="0"/>
                <a:ea typeface="Calibri" panose="020F0502020204030204" pitchFamily="34" charset="0"/>
                <a:cs typeface="Calibri" panose="020F0502020204030204" pitchFamily="34" charset="0"/>
              </a:rPr>
              <a:t>- </a:t>
            </a:r>
            <a:r>
              <a:rPr lang="en-GB" sz="1200" u="sng">
                <a:effectLst/>
                <a:latin typeface="Calibri" panose="020F0502020204030204" pitchFamily="34" charset="0"/>
                <a:ea typeface="Calibri" panose="020F0502020204030204" pitchFamily="34" charset="0"/>
                <a:cs typeface="Calibri" panose="020F0502020204030204" pitchFamily="34" charset="0"/>
              </a:rPr>
              <a:t>Duty doesn’t define outcomes, so the same outcome could result, even after they’ve done this</a:t>
            </a:r>
            <a:r>
              <a:rPr lang="en-GB" sz="120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could they consider doing to remove the disadvantage?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is a real life case. What they did was: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Virtual viewing of the property online, and photos and a video were sent.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 family member viewed the property on his behalf.</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Property sign-up was done via email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Keys were in a lock box for him to collect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Council offices were used as a contact address – the person’s case worker was put down as the point of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So some really nice, fairly simple solutions, meant this disadvantage could be removed.</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effectLst/>
                <a:ea typeface="Arial" panose="020B0604020202020204" pitchFamily="34" charset="0"/>
              </a:rPr>
              <a:t>In 2019-20</a:t>
            </a:r>
            <a:r>
              <a:rPr lang="en-GB" sz="1200">
                <a:effectLst/>
                <a:ea typeface="Arial" panose="020B0604020202020204" pitchFamily="34" charset="0"/>
              </a:rPr>
              <a:t>, </a:t>
            </a:r>
            <a:r>
              <a:rPr lang="en-GB" sz="1200">
                <a:effectLst/>
                <a:ea typeface="Calibri" panose="020F0502020204030204" pitchFamily="34" charset="0"/>
              </a:rPr>
              <a:t>DLUHC </a:t>
            </a:r>
            <a:r>
              <a:rPr lang="en-GB" sz="1200">
                <a:effectLst/>
                <a:ea typeface="Arial" panose="020B0604020202020204" pitchFamily="34" charset="0"/>
              </a:rPr>
              <a:t>published </a:t>
            </a:r>
            <a:r>
              <a:rPr lang="en-GB" sz="1200">
                <a:solidFill>
                  <a:srgbClr val="0563C1"/>
                </a:solidFill>
                <a:effectLst/>
                <a:ea typeface="Arial" panose="020B0604020202020204" pitchFamily="34" charset="0"/>
                <a:hlinkClick r:id="rId3"/>
              </a:rPr>
              <a:t>statutory guidance</a:t>
            </a:r>
            <a:r>
              <a:rPr lang="en-GB" sz="1200">
                <a:effectLst/>
                <a:ea typeface="Arial" panose="020B0604020202020204" pitchFamily="34" charset="0"/>
              </a:rPr>
              <a:t> for local authorities in England, titled ‘Improving access to social housing for members of the Armed Forces’.</a:t>
            </a:r>
            <a:endParaRPr lang="en-GB" sz="1200">
              <a:effectLst/>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232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Housing</a:t>
            </a:r>
            <a:r>
              <a:rPr kumimoji="0" lang="en-GB" sz="1200" b="1" i="0" u="none" strike="noStrike" kern="1200" cap="none" spc="0" normalizeH="0" baseline="0" noProof="0">
                <a:ln>
                  <a:noFill/>
                </a:ln>
                <a:solidFill>
                  <a:prstClr val="black"/>
                </a:solidFill>
                <a:effectLst/>
                <a:uLnTx/>
                <a:uFillTx/>
                <a:latin typeface="+mn-lt"/>
                <a:ea typeface="+mn-ea"/>
                <a:cs typeface="+mn-cs"/>
              </a:rPr>
              <a:t> scenario 2: Adil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We have the same questions as before on the right hand side.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Does this scenario fall within scope of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Is the local authority within scope? </a:t>
            </a:r>
            <a:r>
              <a:rPr kumimoji="0" lang="en-GB" sz="1200" b="1" i="0" u="none" strike="noStrike" kern="1200" cap="none" spc="0" normalizeH="0" baseline="0" noProof="0">
                <a:ln>
                  <a:noFill/>
                </a:ln>
                <a:solidFill>
                  <a:prstClr val="black"/>
                </a:solidFill>
                <a:effectLst/>
                <a:uLnTx/>
                <a:uFillTx/>
                <a:latin typeface="+mn-lt"/>
                <a:ea typeface="+mn-ea"/>
                <a:cs typeface="+mn-cs"/>
              </a:rPr>
              <a:t>Yes</a:t>
            </a:r>
            <a:r>
              <a:rPr kumimoji="0" lang="en-GB" sz="1200" b="0" i="0" u="none" strike="noStrike" kern="1200" cap="none" spc="0" normalizeH="0" baseline="0" noProof="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Is </a:t>
            </a:r>
            <a:r>
              <a:rPr lang="en-GB" sz="1200">
                <a:latin typeface="+mn-lt"/>
              </a:rPr>
              <a:t>homelessness prevention </a:t>
            </a:r>
            <a:r>
              <a:rPr kumimoji="0" lang="en-GB" sz="1200" b="0" i="0" u="none" strike="noStrike" kern="1200" cap="none" spc="0" normalizeH="0" baseline="0" noProof="0">
                <a:ln>
                  <a:noFill/>
                </a:ln>
                <a:solidFill>
                  <a:prstClr val="black"/>
                </a:solidFill>
                <a:effectLst/>
                <a:uLnTx/>
                <a:uFillTx/>
                <a:latin typeface="+mn-lt"/>
                <a:ea typeface="+mn-ea"/>
                <a:cs typeface="+mn-cs"/>
              </a:rPr>
              <a:t>within scope? </a:t>
            </a:r>
            <a:r>
              <a:rPr kumimoji="0" lang="en-GB" sz="1200" b="1" i="0" u="none" strike="noStrike" kern="1200" cap="none" spc="0" normalizeH="0" baseline="0" noProof="0">
                <a:ln>
                  <a:noFill/>
                </a:ln>
                <a:solidFill>
                  <a:prstClr val="black"/>
                </a:solidFill>
                <a:effectLst/>
                <a:uLnTx/>
                <a:uFillTx/>
                <a:latin typeface="+mn-lt"/>
                <a:ea typeface="+mn-ea"/>
                <a:cs typeface="+mn-cs"/>
              </a:rPr>
              <a:t>Yes</a:t>
            </a:r>
            <a:r>
              <a:rPr kumimoji="0" lang="en-GB" sz="1200" b="0" i="0" u="none" strike="noStrike" kern="1200" cap="none" spc="0" normalizeH="0" baseline="0" noProof="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Is Adil within scope? </a:t>
            </a:r>
            <a:r>
              <a:rPr kumimoji="0" lang="en-GB" sz="1200" b="1" i="0" u="none" strike="noStrike" kern="1200" cap="none" spc="0" normalizeH="0" baseline="0" noProof="0">
                <a:ln>
                  <a:noFill/>
                </a:ln>
                <a:solidFill>
                  <a:prstClr val="black"/>
                </a:solidFill>
                <a:effectLst/>
                <a:uLnTx/>
                <a:uFillTx/>
                <a:latin typeface="+mn-lt"/>
                <a:ea typeface="+mn-ea"/>
                <a:cs typeface="+mn-cs"/>
              </a:rPr>
              <a:t>Yes</a:t>
            </a:r>
            <a:r>
              <a:rPr kumimoji="0" lang="en-GB" sz="1200" b="0" i="0" u="none" strike="noStrike" kern="1200" cap="none" spc="0" normalizeH="0" baseline="0" noProof="0">
                <a:ln>
                  <a:noFill/>
                </a:ln>
                <a:solidFill>
                  <a:prstClr val="black"/>
                </a:solidFill>
                <a:effectLst/>
                <a:uLnTx/>
                <a:uFillTx/>
                <a:latin typeface="+mn-lt"/>
                <a:ea typeface="+mn-ea"/>
                <a:cs typeface="+mn-cs"/>
              </a:rPr>
              <a:t>, he’s a veteran, and veterans are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Has Adil experienced a disadvantage arising from Service life? </a:t>
            </a:r>
            <a:r>
              <a:rPr kumimoji="0" lang="en-GB" sz="1200" b="1" i="0" u="none" strike="noStrike" kern="1200" cap="none" spc="0" normalizeH="0" baseline="0" noProof="0">
                <a:ln>
                  <a:noFill/>
                </a:ln>
                <a:solidFill>
                  <a:prstClr val="black"/>
                </a:solidFill>
                <a:effectLst/>
                <a:uLnTx/>
                <a:uFillTx/>
                <a:latin typeface="+mn-lt"/>
                <a:ea typeface="+mn-ea"/>
                <a:cs typeface="+mn-cs"/>
              </a:rPr>
              <a:t>Maybe</a:t>
            </a:r>
            <a:r>
              <a:rPr kumimoji="0" lang="en-GB" sz="1200" b="0" i="0" u="none" strike="noStrike" kern="1200" cap="none" spc="0" normalizeH="0" baseline="0" noProof="0">
                <a:ln>
                  <a:noFill/>
                </a:ln>
                <a:solidFill>
                  <a:prstClr val="black"/>
                </a:solidFill>
                <a:effectLst/>
                <a:uLnTx/>
                <a:uFillTx/>
                <a:latin typeface="+mn-lt"/>
                <a:ea typeface="+mn-ea"/>
                <a:cs typeface="+mn-cs"/>
              </a:rPr>
              <a:t>. Veterans can be more reluctant to seek early help to avoid homelessness for reasons such as a belief that civilian authorities won’t understand their experiences. Unfamiliarity with civilian life is also a definite cause of disadvantage, and seems to be a factor here in him not knowing where to turn. It’s not wholly clear how much of this has been caused by Service life - would a civilian know which authorities to turn to if they were threatened with homelessness? Maybe we can say that Service life is a contributing or </a:t>
            </a:r>
            <a:r>
              <a:rPr lang="en-GB" sz="1200" b="0" i="0">
                <a:solidFill>
                  <a:srgbClr val="111111"/>
                </a:solidFill>
                <a:effectLst/>
                <a:latin typeface="+mn-lt"/>
              </a:rPr>
              <a:t>aggravating </a:t>
            </a:r>
            <a:r>
              <a:rPr kumimoji="0" lang="en-GB" sz="1200" b="0" i="0" u="none" strike="noStrike" kern="1200" cap="none" spc="0" normalizeH="0" baseline="0" noProof="0">
                <a:ln>
                  <a:noFill/>
                </a:ln>
                <a:solidFill>
                  <a:prstClr val="black"/>
                </a:solidFill>
                <a:effectLst/>
                <a:uLnTx/>
                <a:uFillTx/>
                <a:latin typeface="+mn-lt"/>
                <a:ea typeface="+mn-ea"/>
                <a:cs typeface="+mn-cs"/>
              </a:rPr>
              <a:t>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Might special provision be appropriate here? </a:t>
            </a:r>
            <a:r>
              <a:rPr kumimoji="0" lang="en-GB" sz="1200" b="0" i="0" u="none" strike="noStrike" kern="1200" cap="none" spc="0" normalizeH="0" baseline="0" noProof="0">
                <a:ln>
                  <a:noFill/>
                </a:ln>
                <a:solidFill>
                  <a:srgbClr val="FF0000"/>
                </a:solidFill>
                <a:effectLst/>
                <a:uLnTx/>
                <a:uFillTx/>
                <a:latin typeface="+mn-lt"/>
                <a:ea typeface="+mn-ea"/>
                <a:cs typeface="+mn-cs"/>
              </a:rPr>
              <a:t>Unlikely, [</a:t>
            </a:r>
            <a:r>
              <a:rPr kumimoji="0" lang="en-GB" sz="1200" b="0" i="0" u="none" strike="noStrike" kern="1200" cap="none" spc="0" normalizeH="0" baseline="0" noProof="0">
                <a:ln>
                  <a:noFill/>
                </a:ln>
                <a:solidFill>
                  <a:prstClr val="black"/>
                </a:solidFill>
                <a:effectLst/>
                <a:uLnTx/>
                <a:uFillTx/>
                <a:latin typeface="+mn-lt"/>
                <a:ea typeface="+mn-ea"/>
                <a:cs typeface="+mn-cs"/>
              </a:rPr>
              <a:t>Probably</a:t>
            </a:r>
            <a:r>
              <a:rPr kumimoji="0" lang="en-GB" sz="1200" b="0" i="0" u="none" strike="noStrike" kern="1200" cap="none" spc="0" normalizeH="0" baseline="0" noProof="0">
                <a:ln>
                  <a:noFill/>
                </a:ln>
                <a:solidFill>
                  <a:srgbClr val="FF0000"/>
                </a:solidFill>
                <a:effectLst/>
                <a:uLnTx/>
                <a:uFillTx/>
                <a:latin typeface="+mn-lt"/>
                <a:ea typeface="+mn-ea"/>
                <a:cs typeface="+mn-cs"/>
              </a:rPr>
              <a:t>]</a:t>
            </a:r>
            <a:r>
              <a:rPr kumimoji="0" lang="en-GB" sz="1200" b="0" i="0" u="none" strike="noStrike" kern="1200" cap="none" spc="0" normalizeH="0" baseline="0" noProof="0">
                <a:ln>
                  <a:noFill/>
                </a:ln>
                <a:solidFill>
                  <a:prstClr val="black"/>
                </a:solidFill>
                <a:effectLst/>
                <a:uLnTx/>
                <a:uFillTx/>
                <a:latin typeface="+mn-lt"/>
                <a:ea typeface="+mn-ea"/>
                <a:cs typeface="+mn-cs"/>
              </a:rPr>
              <a:t> he’s not someone who’s sacrificed the most.</a:t>
            </a:r>
          </a:p>
          <a:p>
            <a:endParaRPr lang="en-GB"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 Has the local authority fulfilled its legal obligation under the Covenant Duty? What would you advise it to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He hasn’t had any contact with the local authority, so it would be unreasonable to expect the local authority to know about his case and do anything for him specifically at this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r>
              <a:rPr lang="en-GB" sz="1200">
                <a:latin typeface="+mn-lt"/>
              </a:rPr>
              <a:t>Can the local authority do anything bespoke to the Armed Forces to more generally help prevent their homelessness?</a:t>
            </a:r>
          </a:p>
          <a:p>
            <a:pPr marL="171450" indent="-171450">
              <a:buFontTx/>
              <a:buChar char="-"/>
            </a:pPr>
            <a:r>
              <a:rPr lang="en-GB" sz="1200">
                <a:latin typeface="+mn-lt"/>
              </a:rPr>
              <a:t>Some councils have dedicated webpages providing advice to veterans at risk of homelessness.</a:t>
            </a:r>
          </a:p>
          <a:p>
            <a:pPr marL="171450" indent="-171450">
              <a:buFontTx/>
              <a:buChar char="-"/>
            </a:pPr>
            <a:r>
              <a:rPr lang="en-GB" sz="1200">
                <a:effectLst/>
                <a:latin typeface="+mn-lt"/>
                <a:ea typeface="Arial" panose="020B0604020202020204" pitchFamily="34" charset="0"/>
                <a:cs typeface="Times New Roman" panose="02020603050405020304" pitchFamily="18" charset="0"/>
              </a:rPr>
              <a:t>We know about other councils that have used some additional funding from the Government to recruit a full-time staff member focussing on homeless veterans</a:t>
            </a:r>
          </a:p>
          <a:p>
            <a:pPr marL="171450" indent="-171450">
              <a:buFontTx/>
              <a:buChar char="-"/>
            </a:pPr>
            <a:r>
              <a:rPr lang="en-GB" sz="1200">
                <a:effectLst/>
                <a:latin typeface="+mn-lt"/>
                <a:ea typeface="Calibri" panose="020F0502020204030204" pitchFamily="34" charset="0"/>
                <a:cs typeface="Times New Roman" panose="02020603050405020304" pitchFamily="18" charset="0"/>
              </a:rPr>
              <a:t>There are commitments for veterans to maintain high priority for social housing</a:t>
            </a:r>
          </a:p>
          <a:p>
            <a:pPr marL="171450" indent="-171450">
              <a:buFontTx/>
              <a:buChar char="-"/>
            </a:pPr>
            <a:r>
              <a:rPr lang="en-GB" sz="1200">
                <a:effectLst/>
                <a:latin typeface="+mn-lt"/>
                <a:cs typeface="Times New Roman" panose="02020603050405020304" pitchFamily="18" charset="0"/>
              </a:rPr>
              <a:t>More widely maybe they can make contact with housing charities and other groups such as veterans breakfast clubs who are likely to have a finger on the pulse and know who’s struggling</a:t>
            </a:r>
          </a:p>
          <a:p>
            <a:pPr marL="171450" indent="-171450">
              <a:buFontTx/>
              <a:buChar char="-"/>
            </a:pPr>
            <a:r>
              <a:rPr lang="en-GB" sz="1200">
                <a:effectLst/>
                <a:latin typeface="+mn-lt"/>
                <a:cs typeface="Times New Roman" panose="02020603050405020304" pitchFamily="18" charset="0"/>
              </a:rPr>
              <a:t>The different national governments have published various homelessness strategies and guidance that can be tapped into to help prevent homelessness in each local area</a:t>
            </a:r>
            <a:endParaRPr lang="en-GB" sz="1200">
              <a:latin typeface="+mn-lt"/>
            </a:endParaRPr>
          </a:p>
          <a:p>
            <a:endParaRPr lang="en-GB"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We deliberately put this example in as one that’s less clear cut, and more grey zone than the others. You can argue it different ways.</a:t>
            </a:r>
          </a:p>
          <a:p>
            <a:endParaRPr lang="en-GB" sz="120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206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Housing scenario 3: Chris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We’ve got the same questions as before on the right hand side.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Does this scenario fall within scope of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the local authority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Housing Benefit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No</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Housing Benefit is not within scope of Duty.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 everything housing is within scope of the Duty, it’s only specific housing functions. For example, planning permission is another housing topic that is not in scope.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also applies to healthcare &amp; education – only the specific healthcare &amp; education functions are in scope.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So we can already stop, as we know this scenario is </a:t>
            </a:r>
            <a:r>
              <a:rPr kumimoji="0" lang="en-GB" sz="1200" b="0" i="0" u="sng" strike="noStrike" kern="1200" cap="none" spc="0" normalizeH="0" baseline="0" noProof="0">
                <a:ln>
                  <a:noFill/>
                </a:ln>
                <a:solidFill>
                  <a:prstClr val="black"/>
                </a:solidFill>
                <a:effectLst/>
                <a:uLnTx/>
                <a:uFillTx/>
                <a:latin typeface="Calibri" panose="020F0502020204030204"/>
                <a:ea typeface="+mn-ea"/>
                <a:cs typeface="+mn-cs"/>
              </a:rPr>
              <a:t>not</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covered by the Duty, but let’s carry on, to see what our answers would have been to the rest.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As, if something isn’t in scope of the Duty, it could be within scope of the wider Covenant pledge.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Is Chris within scope?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he’s a veteran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Chris experienced a disadvantage?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Maybe</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it’s harder for him to access benefits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so, has it arisen from Service life?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Yes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due to unfamiliarity with civilian life – the Armed Forces necessarily has to provide so much to its serving personnel, that it can definitely lead to a lack of practice and a lack of confidence when they have to deal with the civilian world, that’s at least a contributing factor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Might special provision be appropriate here? As above, not enough info, but probably not.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Has the council fulfilled its legal obligation under the Covenant Duty?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 legal obligation on the council in this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However, this is probably a disadvantage within scope of the wider Covenant pledge (which all local authorities have signed), so we can still expect the council to fulfil its promise to consider the Covenant, and try and remove this disadvantage.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What would you advise it to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As with the homelessness example, the person hasn’t had any contact with the local authority, so it would be unreasonable to expect the local authority to know about his case and do anything for him specifically at this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But for example, it could see if the information on its website is clear enough.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If there’s a lot of veterans in the local area in this position, it might consider some tailored comms or offer of help in applying.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746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Housing</a:t>
            </a:r>
            <a:r>
              <a:rPr kumimoji="0" lang="en-GB" sz="1200" b="1" i="0" u="none" strike="noStrike" kern="1200" cap="none" spc="0" normalizeH="0" baseline="0" noProof="0" dirty="0">
                <a:ln>
                  <a:noFill/>
                </a:ln>
                <a:solidFill>
                  <a:prstClr val="black"/>
                </a:solidFill>
                <a:effectLst/>
                <a:uLnTx/>
                <a:uFillTx/>
                <a:latin typeface="+mn-lt"/>
                <a:ea typeface="+mn-ea"/>
                <a:cs typeface="+mn-cs"/>
              </a:rPr>
              <a:t> scenario 4: Sandra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***Read through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We have the same questions as before on the right hand side.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Is the body providing the service within scope? </a:t>
            </a:r>
            <a:r>
              <a:rPr kumimoji="0" lang="en-GB" sz="1200" b="1" i="0" u="none" strike="noStrike" kern="1200" cap="none" spc="0" normalizeH="0" baseline="0" noProof="0" dirty="0">
                <a:ln>
                  <a:noFill/>
                </a:ln>
                <a:solidFill>
                  <a:prstClr val="black"/>
                </a:solidFill>
                <a:effectLst/>
                <a:uLnTx/>
                <a:uFillTx/>
                <a:latin typeface="+mn-lt"/>
                <a:ea typeface="+mn-ea"/>
                <a:cs typeface="+mn-cs"/>
              </a:rPr>
              <a:t>Yes</a:t>
            </a:r>
            <a:r>
              <a:rPr kumimoji="0" lang="en-GB" sz="1200" b="0" i="0" u="none" strike="noStrike" kern="1200" cap="none" spc="0" normalizeH="0" baseline="0" noProof="0" dirty="0">
                <a:ln>
                  <a:noFill/>
                </a:ln>
                <a:solidFill>
                  <a:prstClr val="black"/>
                </a:solidFill>
                <a:effectLst/>
                <a:uLnTx/>
                <a:uFillTx/>
                <a:latin typeface="+mn-lt"/>
                <a:ea typeface="+mn-ea"/>
                <a:cs typeface="+mn-cs"/>
              </a:rPr>
              <a:t> – local authorities are listed in the legislation.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lang="en-GB" sz="1200" dirty="0">
                <a:latin typeface="+mn-lt"/>
              </a:rPr>
              <a:t>Are social housing rules within scope? </a:t>
            </a:r>
            <a:r>
              <a:rPr lang="en-GB" sz="1200" b="1" dirty="0">
                <a:latin typeface="+mn-lt"/>
              </a:rPr>
              <a:t>Yes</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Is Sandra within scope? She’s the ex-partner of someone currently serving, so do we think she’s in scope? </a:t>
            </a:r>
            <a:r>
              <a:rPr kumimoji="0" lang="en-GB" sz="1200" b="1" i="0" u="none" strike="noStrike" kern="1200" cap="none" spc="0" normalizeH="0" baseline="0" noProof="0" dirty="0">
                <a:ln>
                  <a:noFill/>
                </a:ln>
                <a:solidFill>
                  <a:prstClr val="black"/>
                </a:solidFill>
                <a:effectLst/>
                <a:uLnTx/>
                <a:uFillTx/>
                <a:latin typeface="+mn-lt"/>
                <a:ea typeface="+mn-ea"/>
                <a:cs typeface="+mn-cs"/>
              </a:rPr>
              <a:t>Yes</a:t>
            </a:r>
            <a:r>
              <a:rPr kumimoji="0" lang="en-GB" sz="1200" b="0" i="0" u="none" strike="noStrike" kern="1200" cap="none" spc="0" normalizeH="0" baseline="0" noProof="0" dirty="0">
                <a:ln>
                  <a:noFill/>
                </a:ln>
                <a:solidFill>
                  <a:prstClr val="black"/>
                </a:solidFill>
                <a:effectLst/>
                <a:uLnTx/>
                <a:uFillTx/>
                <a:latin typeface="+mn-lt"/>
                <a:ea typeface="+mn-ea"/>
                <a:cs typeface="+mn-cs"/>
              </a:rPr>
              <a:t> – former partners are in scope as they can continue to be impacted by Service life following their break-up from a Service person, particularly if they have children together.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Has Sandra experienced a disadvantage?</a:t>
            </a:r>
            <a:r>
              <a:rPr lang="en-GB" sz="1200" dirty="0">
                <a:effectLst/>
                <a:latin typeface="+mn-lt"/>
                <a:ea typeface="Calibri" panose="020F0502020204030204" pitchFamily="34" charset="0"/>
                <a:cs typeface="Times New Roman" panose="02020603050405020304" pitchFamily="18" charset="0"/>
              </a:rPr>
              <a:t> </a:t>
            </a:r>
            <a:r>
              <a:rPr kumimoji="0" lang="en-GB" sz="1200" b="1" i="0" u="none" strike="noStrike" kern="1200" cap="none" spc="0" normalizeH="0" baseline="0" noProof="0" dirty="0">
                <a:ln>
                  <a:noFill/>
                </a:ln>
                <a:solidFill>
                  <a:prstClr val="black"/>
                </a:solidFill>
                <a:effectLst/>
                <a:uLnTx/>
                <a:uFillTx/>
                <a:latin typeface="+mn-lt"/>
                <a:ea typeface="+mn-ea"/>
                <a:cs typeface="+mn-cs"/>
              </a:rPr>
              <a:t>Yes</a:t>
            </a:r>
            <a:r>
              <a:rPr kumimoji="0" lang="en-GB" sz="1200" b="0" i="0" u="none" strike="noStrike" kern="1200" cap="none" spc="0" normalizeH="0" baseline="0" noProof="0" dirty="0">
                <a:ln>
                  <a:noFill/>
                </a:ln>
                <a:solidFill>
                  <a:prstClr val="black"/>
                </a:solidFill>
                <a:effectLst/>
                <a:uLnTx/>
                <a:uFillTx/>
                <a:latin typeface="+mn-lt"/>
                <a:ea typeface="+mn-ea"/>
                <a:cs typeface="+mn-cs"/>
              </a:rPr>
              <a:t> – she hasn’t been able to build up the required level of local connection in her home area, unlike the civilian local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If so, has it arisen from Service life? </a:t>
            </a:r>
            <a:r>
              <a:rPr kumimoji="0" lang="en-GB" sz="1200" b="1" i="0" u="none" strike="noStrike" kern="1200" cap="none" spc="0" normalizeH="0" baseline="0" noProof="0" dirty="0">
                <a:ln>
                  <a:noFill/>
                </a:ln>
                <a:solidFill>
                  <a:prstClr val="black"/>
                </a:solidFill>
                <a:effectLst/>
                <a:uLnTx/>
                <a:uFillTx/>
                <a:latin typeface="+mn-lt"/>
                <a:ea typeface="+mn-ea"/>
                <a:cs typeface="+mn-cs"/>
              </a:rPr>
              <a:t>Yes</a:t>
            </a:r>
            <a:r>
              <a:rPr kumimoji="0" lang="en-GB" sz="1200" b="0" i="0" u="none" strike="noStrike" kern="1200" cap="none" spc="0" normalizeH="0" baseline="0" noProof="0" dirty="0">
                <a:ln>
                  <a:noFill/>
                </a:ln>
                <a:solidFill>
                  <a:prstClr val="black"/>
                </a:solidFill>
                <a:effectLst/>
                <a:uLnTx/>
                <a:uFillTx/>
                <a:latin typeface="+mn-lt"/>
                <a:ea typeface="+mn-ea"/>
                <a:cs typeface="+mn-cs"/>
              </a:rPr>
              <a:t>, the aspect of Service is geographic mobility – the Service requirement to move across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We’ve met the required criteria, so we would think that this example probably is within scope of the Duty, in terms of disadvantage.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Calibri" panose="020F0502020204030204" pitchFamily="34" charset="0"/>
              </a:rPr>
              <a:t>Might special provision be appropriate here? It seems like she doesn’t fall within this category of being someone who’s sacrificed the most, so Special Provision probably not required here.</a:t>
            </a:r>
          </a:p>
          <a:p>
            <a:pPr>
              <a:lnSpc>
                <a:spcPct val="107000"/>
              </a:lnSpc>
              <a:spcAft>
                <a:spcPts val="800"/>
              </a:spcAft>
            </a:pPr>
            <a:endParaRPr lang="en-GB" sz="1200" dirty="0">
              <a:effectLst/>
              <a:latin typeface="+mn-lt"/>
              <a:ea typeface="Calibri" panose="020F0502020204030204" pitchFamily="34" charset="0"/>
              <a:cs typeface="Calibri" panose="020F0502020204030204" pitchFamily="34" charset="0"/>
            </a:endParaRPr>
          </a:p>
          <a:p>
            <a:pPr marR="0" lvl="0" algn="l" defTabSz="914400" rtl="0" eaLnBrk="1" fontAlgn="auto" latinLnBrk="0" hangingPunct="1">
              <a:lnSpc>
                <a:spcPct val="107000"/>
              </a:lnSpc>
              <a:spcBef>
                <a:spcPts val="0"/>
              </a:spcBef>
              <a:spcAft>
                <a:spcPts val="800"/>
              </a:spcAft>
              <a:buClrTx/>
              <a:buSzTx/>
              <a:tabLst/>
              <a:defRPr/>
            </a:pPr>
            <a:r>
              <a:rPr lang="en-GB" sz="1200" dirty="0">
                <a:latin typeface="+mn-lt"/>
                <a:ea typeface="Calibri" panose="020F0502020204030204" pitchFamily="34" charset="0"/>
                <a:cs typeface="Calibri" panose="020F0502020204030204" pitchFamily="34" charset="0"/>
              </a:rPr>
              <a:t>Has the </a:t>
            </a:r>
            <a:r>
              <a:rPr kumimoji="0" lang="en-GB" sz="1200" b="0" i="0" u="none" strike="noStrike" kern="1200" cap="none" spc="0" normalizeH="0" baseline="0" noProof="0" dirty="0">
                <a:ln>
                  <a:noFill/>
                </a:ln>
                <a:effectLst/>
                <a:uLnTx/>
                <a:uFillTx/>
                <a:latin typeface="+mn-lt"/>
                <a:ea typeface="Calibri" panose="020F0502020204030204" pitchFamily="34" charset="0"/>
                <a:cs typeface="Calibri" panose="020F0502020204030204" pitchFamily="34" charset="0"/>
              </a:rPr>
              <a:t>local authority fulfilled its legal obligation under the Covenant Duty? </a:t>
            </a:r>
            <a:r>
              <a:rPr lang="en-GB" sz="1200" dirty="0">
                <a:effectLst/>
                <a:latin typeface="+mn-lt"/>
                <a:ea typeface="Calibri" panose="020F0502020204030204" pitchFamily="34" charset="0"/>
                <a:cs typeface="Calibri" panose="020F0502020204030204" pitchFamily="34" charset="0"/>
              </a:rPr>
              <a:t>What would you advise it to do?</a:t>
            </a:r>
            <a:r>
              <a:rPr kumimoji="0" lang="en-GB" sz="1200" b="0" i="0" u="none" strike="noStrike" kern="1200" cap="none" spc="0" normalizeH="0" baseline="0" dirty="0">
                <a:ln>
                  <a:noFill/>
                </a:ln>
                <a:solidFill>
                  <a:schemeClr val="tx1"/>
                </a:solidFill>
                <a:effectLst/>
                <a:uLnTx/>
                <a:uFillTx/>
                <a:latin typeface="+mn-lt"/>
                <a:ea typeface="Calibri" panose="020F0502020204030204" pitchFamily="34" charset="0"/>
                <a:cs typeface="Times New Roman" panose="02020603050405020304" pitchFamily="18" charset="0"/>
              </a:rPr>
              <a:t> </a:t>
            </a:r>
            <a:r>
              <a:rPr kumimoji="0" lang="en-GB" sz="1200" b="0" i="0" u="none" strike="noStrike" kern="1200" cap="none" spc="0" normalizeH="0" baseline="0" noProof="0" dirty="0">
                <a:ln>
                  <a:noFill/>
                </a:ln>
                <a:solidFill>
                  <a:prstClr val="black"/>
                </a:solidFill>
                <a:effectLst/>
                <a:uLnTx/>
                <a:uFillTx/>
                <a:latin typeface="+mn-lt"/>
                <a:ea typeface="+mn-ea"/>
                <a:cs typeface="+mn-cs"/>
              </a:rPr>
              <a:t>What could they consider doing to remove the disadvantage? </a:t>
            </a:r>
          </a:p>
          <a:p>
            <a:pPr marL="0" indent="0">
              <a:buFontTx/>
              <a:buNone/>
            </a:pPr>
            <a:r>
              <a:rPr lang="en-GB" sz="1200" dirty="0">
                <a:effectLst/>
                <a:latin typeface="+mn-lt"/>
                <a:ea typeface="Arial" panose="020B0604020202020204" pitchFamily="34" charset="0"/>
              </a:rPr>
              <a:t>- There are national government rules on this:</a:t>
            </a:r>
            <a:r>
              <a:rPr lang="en-GB" sz="1200" b="0" dirty="0">
                <a:effectLst/>
                <a:latin typeface="+mn-lt"/>
                <a:ea typeface="Calibri" panose="020F0502020204030204" pitchFamily="34" charset="0"/>
              </a:rPr>
              <a:t> In 2012</a:t>
            </a:r>
            <a:r>
              <a:rPr lang="en-GB" sz="1200" dirty="0">
                <a:effectLst/>
                <a:latin typeface="+mn-lt"/>
                <a:ea typeface="Calibri" panose="020F0502020204030204" pitchFamily="34" charset="0"/>
              </a:rPr>
              <a:t>, the department (now called DLUHC) introduced a </a:t>
            </a:r>
            <a:r>
              <a:rPr lang="en-GB" sz="1200" dirty="0">
                <a:solidFill>
                  <a:srgbClr val="0563C1"/>
                </a:solidFill>
                <a:effectLst/>
                <a:latin typeface="+mn-lt"/>
                <a:ea typeface="Calibri" panose="020F0502020204030204" pitchFamily="34" charset="0"/>
                <a:hlinkClick r:id="rId3"/>
              </a:rPr>
              <a:t>regulations</a:t>
            </a:r>
            <a:r>
              <a:rPr lang="en-GB" sz="1200" dirty="0">
                <a:effectLst/>
                <a:latin typeface="+mn-lt"/>
                <a:ea typeface="Calibri" panose="020F0502020204030204" pitchFamily="34" charset="0"/>
              </a:rPr>
              <a:t> </a:t>
            </a:r>
            <a:r>
              <a:rPr lang="en-GB" sz="1200" dirty="0">
                <a:effectLst/>
                <a:latin typeface="+mn-lt"/>
                <a:ea typeface="Arial" panose="020B0604020202020204" pitchFamily="34" charset="0"/>
              </a:rPr>
              <a:t>setting out criteria under which the Armed Forces community cannot be disqualified from social housing because of a local connection requirement, and </a:t>
            </a:r>
            <a:r>
              <a:rPr lang="en-GB" sz="1200" dirty="0">
                <a:solidFill>
                  <a:srgbClr val="0563C1"/>
                </a:solidFill>
                <a:effectLst/>
                <a:latin typeface="+mn-lt"/>
                <a:ea typeface="Arial" panose="020B0604020202020204" pitchFamily="34" charset="0"/>
                <a:hlinkClick r:id="rId4"/>
              </a:rPr>
              <a:t>statutory guidance</a:t>
            </a:r>
            <a:r>
              <a:rPr lang="en-GB" sz="1200" dirty="0">
                <a:effectLst/>
                <a:latin typeface="+mn-lt"/>
                <a:ea typeface="Arial" panose="020B0604020202020204" pitchFamily="34" charset="0"/>
              </a:rPr>
              <a:t> ensuring that ‘additional preference’ (high priority) for social housing is given to certain groups in the Armed Forces community.</a:t>
            </a:r>
          </a:p>
          <a:p>
            <a:pPr marL="171450" indent="-171450">
              <a:buFontTx/>
              <a:buChar char="-"/>
            </a:pPr>
            <a:r>
              <a:rPr lang="en-GB" sz="1200" dirty="0">
                <a:latin typeface="+mn-lt"/>
              </a:rPr>
              <a:t>Local authorities can also have employment criteria, in their social housing allocations rules, which they might need to consider exempting the Armed Forces community from.</a:t>
            </a:r>
          </a:p>
          <a:p>
            <a:pPr marL="171450" indent="-171450">
              <a:buFontTx/>
              <a:buChar char="-"/>
            </a:pPr>
            <a:r>
              <a:rPr lang="en-GB" sz="1200" dirty="0">
                <a:latin typeface="+mn-lt"/>
              </a:rPr>
              <a:t>There is also a time limit on how long after leaving service veterans can make their application, but some local authorities have chosen to remove or extend that limit</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200" dirty="0">
              <a:effectLst/>
              <a:latin typeface="+mn-lt"/>
              <a:ea typeface="Calibri" panose="020F0502020204030204" pitchFamily="34" charset="0"/>
            </a:endParaRPr>
          </a:p>
          <a:p>
            <a:pPr marL="285750" indent="-285750">
              <a:buFontTx/>
              <a:buChar char="-"/>
            </a:pPr>
            <a:r>
              <a:rPr lang="en-GB" sz="1200" dirty="0">
                <a:effectLst/>
                <a:latin typeface="+mn-lt"/>
                <a:ea typeface="Arial" panose="020B0604020202020204" pitchFamily="34" charset="0"/>
              </a:rPr>
              <a:t>The Scottish Government has published a </a:t>
            </a:r>
            <a:r>
              <a:rPr lang="en-GB" sz="1200" u="sng" dirty="0">
                <a:solidFill>
                  <a:srgbClr val="0563C1"/>
                </a:solidFill>
                <a:effectLst/>
                <a:latin typeface="+mn-lt"/>
                <a:ea typeface="Arial" panose="020B0604020202020204" pitchFamily="34" charset="0"/>
                <a:hlinkClick r:id="rId5"/>
              </a:rPr>
              <a:t>Practice Guide</a:t>
            </a:r>
            <a:r>
              <a:rPr lang="en-GB" sz="1200" dirty="0">
                <a:effectLst/>
                <a:latin typeface="+mn-lt"/>
                <a:ea typeface="Arial" panose="020B0604020202020204" pitchFamily="34" charset="0"/>
              </a:rPr>
              <a:t> for social landlords on allocations for people leaving the Armed Forces. It includes guidance on giving priority to Service leavers and on ensuring that veterans are not at a disadvantage when applying for social housing due to Service time spent outside an area. </a:t>
            </a:r>
          </a:p>
          <a:p>
            <a:pPr marL="285750" indent="-285750">
              <a:buFontTx/>
              <a:buChar char="-"/>
            </a:pPr>
            <a:r>
              <a:rPr lang="en-GB" sz="1200" dirty="0">
                <a:effectLst/>
                <a:latin typeface="+mn-lt"/>
                <a:ea typeface="Arial" panose="020B0604020202020204" pitchFamily="34" charset="0"/>
              </a:rPr>
              <a:t>The Scottish Government has also published a </a:t>
            </a:r>
            <a:r>
              <a:rPr lang="en-GB" sz="1200" u="sng" dirty="0">
                <a:solidFill>
                  <a:srgbClr val="0563C1"/>
                </a:solidFill>
                <a:effectLst/>
                <a:latin typeface="+mn-lt"/>
                <a:ea typeface="Arial" panose="020B0604020202020204" pitchFamily="34" charset="0"/>
                <a:hlinkClick r:id="rId6"/>
              </a:rPr>
              <a:t>ministerial statement</a:t>
            </a:r>
            <a:r>
              <a:rPr lang="en-GB" sz="1200" dirty="0">
                <a:effectLst/>
                <a:latin typeface="+mn-lt"/>
                <a:ea typeface="Arial" panose="020B0604020202020204" pitchFamily="34" charset="0"/>
              </a:rPr>
              <a:t>, in March 2021, which sets out the circumstances and general criteria which would act as the reference for exercising the power to modify local connection.</a:t>
            </a:r>
            <a:endParaRPr lang="en-GB" sz="1200" dirty="0">
              <a:latin typeface="+mn-lt"/>
            </a:endParaRPr>
          </a:p>
          <a:p>
            <a:r>
              <a:rPr lang="en-GB" sz="1200" dirty="0">
                <a:latin typeface="+mn-lt"/>
              </a:rPr>
              <a:t>-    The Welsh Government has issued guidance to explain the exemptions to local connection criteria for the Armed Forces Community in Wales.</a:t>
            </a:r>
          </a:p>
          <a:p>
            <a:endParaRPr lang="en-GB" sz="1200" dirty="0">
              <a:latin typeface="+mn-lt"/>
            </a:endParaRPr>
          </a:p>
          <a:p>
            <a:pPr marL="171450" indent="-171450">
              <a:buFontTx/>
              <a:buChar char="-"/>
            </a:pPr>
            <a:endParaRPr lang="en-GB" sz="1200" dirty="0">
              <a:latin typeface="+mn-lt"/>
            </a:endParaRPr>
          </a:p>
          <a:p>
            <a:pPr marL="171450" indent="-171450">
              <a:buFontTx/>
              <a:buChar char="-"/>
            </a:pPr>
            <a:endParaRPr lang="en-GB"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825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1133" y="4742817"/>
            <a:ext cx="5445337" cy="4519716"/>
          </a:xfrm>
        </p:spPr>
        <p:txBody>
          <a:bodyPr/>
          <a:lstStyle/>
          <a:p>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Housing scenario 5: </a:t>
            </a:r>
            <a:r>
              <a:rPr lang="en-GB" b="1" dirty="0"/>
              <a:t>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***Read through the scenario***</a:t>
            </a:r>
          </a:p>
          <a:p>
            <a:endParaRPr lang="en-GB" dirty="0"/>
          </a:p>
          <a:p>
            <a:r>
              <a:rPr lang="en-GB" dirty="0"/>
              <a:t>● Does this scenario fall within scope of the Covenant Duty?  	</a:t>
            </a:r>
          </a:p>
          <a:p>
            <a:r>
              <a:rPr lang="en-GB" dirty="0"/>
              <a:t>• Is the local council within scope? </a:t>
            </a:r>
            <a:r>
              <a:rPr lang="en-GB" b="1" dirty="0"/>
              <a:t>Yes</a:t>
            </a:r>
          </a:p>
          <a:p>
            <a:r>
              <a:rPr lang="en-GB" dirty="0"/>
              <a:t>• Is allocation of social housing within scope? </a:t>
            </a:r>
            <a:r>
              <a:rPr lang="en-GB" b="1" dirty="0"/>
              <a:t>Yes</a:t>
            </a:r>
            <a:r>
              <a:rPr lang="en-GB" dirty="0"/>
              <a:t> 	</a:t>
            </a:r>
          </a:p>
          <a:p>
            <a:r>
              <a:rPr lang="en-GB" dirty="0"/>
              <a:t>• Is Ben within scope? </a:t>
            </a:r>
            <a:r>
              <a:rPr lang="en-GB" b="1" dirty="0"/>
              <a:t>Yes</a:t>
            </a:r>
            <a:r>
              <a:rPr lang="en-GB" dirty="0"/>
              <a:t> – he’s currently serving, about to be veteran (in scope both ways) </a:t>
            </a:r>
          </a:p>
          <a:p>
            <a:r>
              <a:rPr lang="en-GB" dirty="0"/>
              <a:t>• Has Ben experienced a disadvantage? </a:t>
            </a:r>
            <a:r>
              <a:rPr lang="en-GB" b="1" dirty="0"/>
              <a:t>No</a:t>
            </a:r>
            <a:r>
              <a:rPr lang="en-GB" dirty="0"/>
              <a:t>, he has the same experience as the rest of the local population. This is simple bad service + his impatience. </a:t>
            </a:r>
          </a:p>
          <a:p>
            <a:r>
              <a:rPr lang="en-GB" dirty="0"/>
              <a:t>• If so, has it arisen from Service life?  </a:t>
            </a:r>
            <a:r>
              <a:rPr lang="en-GB" b="1" dirty="0"/>
              <a:t>No</a:t>
            </a:r>
            <a:r>
              <a:rPr lang="en-GB" dirty="0"/>
              <a:t>.</a:t>
            </a:r>
          </a:p>
          <a:p>
            <a:r>
              <a:rPr lang="en-GB" dirty="0"/>
              <a:t>Scenario could be in scope if there was a Service reason why Ben couldn’t contact the council (Such as being deployed abroad).</a:t>
            </a:r>
          </a:p>
          <a:p>
            <a:r>
              <a:rPr lang="en-GB" dirty="0"/>
              <a:t>We have not got 5 ‘Yes’s, so this is not within scope of the Duty in terms of disadvantage. </a:t>
            </a:r>
          </a:p>
          <a:p>
            <a:r>
              <a:rPr lang="en-GB" dirty="0"/>
              <a:t>But could it be within scope in terms of special provision?:</a:t>
            </a:r>
          </a:p>
          <a:p>
            <a:r>
              <a:rPr lang="en-GB" dirty="0"/>
              <a:t>• Might special provision be appropriate here? As above – not enough information</a:t>
            </a:r>
          </a:p>
          <a:p>
            <a:endParaRPr lang="en-GB" dirty="0"/>
          </a:p>
          <a:p>
            <a:r>
              <a:rPr lang="en-GB" dirty="0"/>
              <a:t>● Has the council fulfilled its legal obligation under the Covenant Duty? What would you advise it to do?</a:t>
            </a:r>
          </a:p>
          <a:p>
            <a:r>
              <a:rPr lang="en-GB" dirty="0"/>
              <a:t>No legal obligation on the council here, and it’s also not within scope of wider Covenant. Wouldn’t advise it to do anything.</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052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of all: </a:t>
            </a:r>
            <a:r>
              <a:rPr lang="en-GB" u="sng" dirty="0"/>
              <a:t>Why</a:t>
            </a:r>
            <a:r>
              <a:rPr lang="en-GB" dirty="0"/>
              <a:t> a Statutory Guidance document?</a:t>
            </a:r>
          </a:p>
          <a:p>
            <a:endParaRPr lang="en-GB" dirty="0"/>
          </a:p>
          <a:p>
            <a:r>
              <a:rPr lang="en-GB" dirty="0"/>
              <a:t>The Armed Forces Act provides for a Statutory Guidance to be published, and it has an implied expectation that one will be published.</a:t>
            </a:r>
          </a:p>
          <a:p>
            <a:r>
              <a:rPr lang="en-GB" dirty="0"/>
              <a:t>In fact the organisations in scope of the Duty are legally required to pay regard to this Statutory Guidance document, when carrying out the relevant activities.</a:t>
            </a:r>
          </a:p>
          <a:p>
            <a:endParaRPr lang="en-GB" dirty="0"/>
          </a:p>
          <a:p>
            <a:r>
              <a:rPr lang="en-GB" dirty="0"/>
              <a:t>And we need a document, focussed on the Duty, that explains what the law requires, and how it can be implemented in practice. The Armed Forces Act itself has to be written in legalese that can be hard to understand, so the Statutory Guidance translates the legal requirement into plain English.</a:t>
            </a:r>
          </a:p>
          <a:p>
            <a:endParaRPr lang="en-GB" dirty="0"/>
          </a:p>
          <a:p>
            <a:r>
              <a:rPr lang="en-GB" dirty="0"/>
              <a:t>Therefore, by creating a document that clearly explains what the law requires, and that the affected bodies are legally required to pay attention to, we should increase understanding of the Duty, and compliance with it.</a:t>
            </a:r>
          </a:p>
          <a:p>
            <a:endParaRPr lang="en-GB" dirty="0"/>
          </a:p>
          <a:p>
            <a:r>
              <a:rPr lang="en-GB" dirty="0"/>
              <a:t>So, by increasing understanding of the Covenant, and how it can be applied in practice, and how disadvantages can be removed, we will hopefully achieve the ultimate aim, which is to improve the Armed Forces’ lived experience.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to show you what is in the Statutory Guidance…</a:t>
            </a:r>
          </a:p>
          <a:p>
            <a:endParaRPr lang="en-GB" dirty="0"/>
          </a:p>
          <a:p>
            <a:endParaRPr lang="en-GB" dirty="0"/>
          </a:p>
        </p:txBody>
      </p:sp>
      <p:sp>
        <p:nvSpPr>
          <p:cNvPr id="4" name="Slide Number Placeholder 3"/>
          <p:cNvSpPr>
            <a:spLocks noGrp="1"/>
          </p:cNvSpPr>
          <p:nvPr>
            <p:ph type="sldNum" sz="quarter" idx="5"/>
          </p:nvPr>
        </p:nvSpPr>
        <p:spPr/>
        <p:txBody>
          <a:bodyPr/>
          <a:lstStyle/>
          <a:p>
            <a:fld id="{2254A494-77A5-4F10-8C30-09007CB354D1}" type="slidenum">
              <a:rPr lang="en-GB" smtClean="0"/>
              <a:t>29</a:t>
            </a:fld>
            <a:endParaRPr lang="en-GB"/>
          </a:p>
        </p:txBody>
      </p:sp>
    </p:spTree>
    <p:extLst>
      <p:ext uri="{BB962C8B-B14F-4D97-AF65-F5344CB8AC3E}">
        <p14:creationId xmlns:p14="http://schemas.microsoft.com/office/powerpoint/2010/main" val="399406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Content outline of what will be discussed in today’s webinar.</a:t>
            </a:r>
          </a:p>
        </p:txBody>
      </p:sp>
      <p:sp>
        <p:nvSpPr>
          <p:cNvPr id="4" name="Slide Number Placeholder 3"/>
          <p:cNvSpPr>
            <a:spLocks noGrp="1"/>
          </p:cNvSpPr>
          <p:nvPr>
            <p:ph type="sldNum" sz="quarter" idx="5"/>
          </p:nvPr>
        </p:nvSpPr>
        <p:spPr/>
        <p:txBody>
          <a:bodyPr/>
          <a:lstStyle/>
          <a:p>
            <a:fld id="{2254A494-77A5-4F10-8C30-09007CB354D1}" type="slidenum">
              <a:rPr lang="en-GB" smtClean="0"/>
              <a:t>3</a:t>
            </a:fld>
            <a:endParaRPr lang="en-GB"/>
          </a:p>
        </p:txBody>
      </p:sp>
    </p:spTree>
    <p:extLst>
      <p:ext uri="{BB962C8B-B14F-4D97-AF65-F5344CB8AC3E}">
        <p14:creationId xmlns:p14="http://schemas.microsoft.com/office/powerpoint/2010/main" val="4244773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a:t>What is in</a:t>
            </a:r>
            <a:r>
              <a:rPr lang="en-GB"/>
              <a:t> the Statutory Guidance?</a:t>
            </a:r>
          </a:p>
          <a:p>
            <a:endParaRPr lang="en-GB"/>
          </a:p>
          <a:p>
            <a:r>
              <a:rPr lang="en-GB"/>
              <a:t>Here’s the Contents page.</a:t>
            </a:r>
          </a:p>
          <a:p>
            <a:endParaRPr lang="en-GB"/>
          </a:p>
          <a:p>
            <a:r>
              <a:rPr lang="en-GB"/>
              <a:t>The first thing to highlight is there’s a 2-page Executive Summary that summarises the Duty on a couple of sides.</a:t>
            </a:r>
          </a:p>
          <a:p>
            <a:endParaRPr lang="en-GB"/>
          </a:p>
          <a:p>
            <a:r>
              <a:rPr lang="en-GB"/>
              <a:t>Chapter 1 explains what the Duty is, when it applies, who’s in scope &amp; when, and explains the key terms, such as ‘unique obligations and sacrifices’, and who the Armed Forces community is, and so on.</a:t>
            </a:r>
          </a:p>
          <a:p>
            <a:endParaRPr lang="en-GB"/>
          </a:p>
          <a:p>
            <a:r>
              <a:rPr lang="en-GB"/>
              <a:t>Chapters 2, 3 and 4 then describe how it can be implemented in practice, in the three fields that are in scope – healthcare, education and housing.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All 3 chapters have the same layout, and I’d like to show you the first few pages of one of those chapters, so you can see what that looks like in practice.</a:t>
            </a:r>
          </a:p>
        </p:txBody>
      </p:sp>
      <p:sp>
        <p:nvSpPr>
          <p:cNvPr id="4" name="Slide Number Placeholder 3"/>
          <p:cNvSpPr>
            <a:spLocks noGrp="1"/>
          </p:cNvSpPr>
          <p:nvPr>
            <p:ph type="sldNum" sz="quarter" idx="5"/>
          </p:nvPr>
        </p:nvSpPr>
        <p:spPr/>
        <p:txBody>
          <a:bodyPr/>
          <a:lstStyle/>
          <a:p>
            <a:fld id="{2254A494-77A5-4F10-8C30-09007CB354D1}" type="slidenum">
              <a:rPr lang="en-GB" smtClean="0"/>
              <a:t>30</a:t>
            </a:fld>
            <a:endParaRPr lang="en-GB"/>
          </a:p>
        </p:txBody>
      </p:sp>
    </p:spTree>
    <p:extLst>
      <p:ext uri="{BB962C8B-B14F-4D97-AF65-F5344CB8AC3E}">
        <p14:creationId xmlns:p14="http://schemas.microsoft.com/office/powerpoint/2010/main" val="1460003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HEALTHCARE CHAPTER.</a:t>
            </a:r>
          </a:p>
          <a:p>
            <a:r>
              <a:rPr lang="en-GB"/>
              <a:t>This is a screenshot of the first 3 pages of the Healthcare chapter. </a:t>
            </a:r>
          </a:p>
          <a:p>
            <a:r>
              <a:rPr lang="en-GB"/>
              <a:t>First there’s a 1-page summary of the whole chapter.</a:t>
            </a:r>
          </a:p>
          <a:p>
            <a:endParaRPr lang="en-GB"/>
          </a:p>
          <a:p>
            <a:r>
              <a:rPr lang="en-GB"/>
              <a:t>Then the first section in the chapter provides background and context of how the Armed Forces Community interacts with this area of public service provision.</a:t>
            </a:r>
          </a:p>
          <a:p>
            <a:endParaRPr lang="en-GB"/>
          </a:p>
          <a:p>
            <a:r>
              <a:rPr lang="en-GB"/>
              <a:t>Then the rest of the chapter contains 3 elements: </a:t>
            </a:r>
          </a:p>
          <a:p>
            <a:r>
              <a:rPr lang="en-GB"/>
              <a:t>- descriptions of disadvantages for the AF Community, that arise from Service life, </a:t>
            </a:r>
          </a:p>
          <a:p>
            <a:r>
              <a:rPr lang="en-GB"/>
              <a:t>- descriptions of case studies to mitigate these or apply special provision, and </a:t>
            </a:r>
          </a:p>
          <a:p>
            <a:r>
              <a:rPr lang="en-GB"/>
              <a:t>- links to other relevant codes of practice, statutory guidance, and the like, if they refer to the Armed Forces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That brings us to the end of the Statutory Guidance slides.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615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EDUCATION CHAPTER.</a:t>
            </a:r>
          </a:p>
          <a:p>
            <a:r>
              <a:rPr lang="en-GB"/>
              <a:t>This is a screenshot of the first 3 pages of the Education chapter. </a:t>
            </a:r>
          </a:p>
          <a:p>
            <a:r>
              <a:rPr lang="en-GB"/>
              <a:t>First there’s a 1-page summary of the whole chapter.</a:t>
            </a:r>
          </a:p>
          <a:p>
            <a:endParaRPr lang="en-GB"/>
          </a:p>
          <a:p>
            <a:r>
              <a:rPr lang="en-GB"/>
              <a:t>Then the first section in the chapter provides background and context of how the Armed Forces Community interacts with this area of public service provision.</a:t>
            </a:r>
          </a:p>
          <a:p>
            <a:endParaRPr lang="en-GB"/>
          </a:p>
          <a:p>
            <a:r>
              <a:rPr lang="en-GB"/>
              <a:t>Then the rest of the chapter contains 3 elements: </a:t>
            </a:r>
          </a:p>
          <a:p>
            <a:r>
              <a:rPr lang="en-GB"/>
              <a:t>- descriptions of disadvantages for the AF Community, that arise from Service life, </a:t>
            </a:r>
          </a:p>
          <a:p>
            <a:r>
              <a:rPr lang="en-GB"/>
              <a:t>- descriptions of case studies to mitigate these or apply special provision, and </a:t>
            </a:r>
          </a:p>
          <a:p>
            <a:r>
              <a:rPr lang="en-GB"/>
              <a:t>- links to other relevant codes of practice, statutory guidance, and the like, if they refer to the Armed Forces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That brings us to the end of the Statutory Guidance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520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HOUSING CHAPTER.</a:t>
            </a:r>
          </a:p>
          <a:p>
            <a:r>
              <a:rPr lang="en-GB"/>
              <a:t>This is a screenshot of the first 3 pages of the Housing chapter. </a:t>
            </a:r>
          </a:p>
          <a:p>
            <a:r>
              <a:rPr lang="en-GB"/>
              <a:t>First there’s a 1-page summary of the whole chapter.</a:t>
            </a:r>
          </a:p>
          <a:p>
            <a:endParaRPr lang="en-GB"/>
          </a:p>
          <a:p>
            <a:r>
              <a:rPr lang="en-GB"/>
              <a:t>Then the first section in the chapter provides background and context of how the Armed Forces community interacts with this area of public service provision.</a:t>
            </a:r>
          </a:p>
          <a:p>
            <a:endParaRPr lang="en-GB"/>
          </a:p>
          <a:p>
            <a:r>
              <a:rPr lang="en-GB"/>
              <a:t>Then the rest of the chapter contains 3 elements: </a:t>
            </a:r>
          </a:p>
          <a:p>
            <a:r>
              <a:rPr lang="en-GB"/>
              <a:t>- descriptions of disadvantages for the AF Community, that arise from Service life, </a:t>
            </a:r>
          </a:p>
          <a:p>
            <a:r>
              <a:rPr lang="en-GB"/>
              <a:t>- descriptions of case studies to mitigate these or apply special provision, and </a:t>
            </a:r>
          </a:p>
          <a:p>
            <a:pPr marL="0" indent="0">
              <a:buFontTx/>
              <a:buNone/>
            </a:pPr>
            <a:r>
              <a:rPr lang="en-GB"/>
              <a:t>- links to other relevant codes of practice, statutory guidance, and the like, if they refer to the Armed Forces</a:t>
            </a:r>
          </a:p>
          <a:p>
            <a:pPr marL="0" indent="0">
              <a:buFontTx/>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That brings us to the end of the Statutory Guidance slides. </a:t>
            </a:r>
          </a:p>
          <a:p>
            <a:endParaRPr lang="en-GB"/>
          </a:p>
        </p:txBody>
      </p:sp>
      <p:sp>
        <p:nvSpPr>
          <p:cNvPr id="4" name="Slide Number Placeholder 3"/>
          <p:cNvSpPr>
            <a:spLocks noGrp="1"/>
          </p:cNvSpPr>
          <p:nvPr>
            <p:ph type="sldNum" sz="quarter" idx="5"/>
          </p:nvPr>
        </p:nvSpPr>
        <p:spPr/>
        <p:txBody>
          <a:bodyPr/>
          <a:lstStyle/>
          <a:p>
            <a:fld id="{2254A494-77A5-4F10-8C30-09007CB354D1}" type="slidenum">
              <a:rPr lang="en-GB" smtClean="0"/>
              <a:t>33</a:t>
            </a:fld>
            <a:endParaRPr lang="en-GB"/>
          </a:p>
        </p:txBody>
      </p:sp>
    </p:spTree>
    <p:extLst>
      <p:ext uri="{BB962C8B-B14F-4D97-AF65-F5344CB8AC3E}">
        <p14:creationId xmlns:p14="http://schemas.microsoft.com/office/powerpoint/2010/main" val="4060385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225" y="4557713"/>
            <a:ext cx="5911850" cy="5195887"/>
          </a:xfrm>
        </p:spPr>
        <p:txBody>
          <a:bodyPr/>
          <a:lstStyle/>
          <a:p>
            <a:r>
              <a:rPr lang="en-GB" dirty="0"/>
              <a:t>The Covenant team has published a Covenant Duty toolkit on the Armed Forces Covenant website, the link is included in this presentation pack.</a:t>
            </a:r>
          </a:p>
          <a:p>
            <a:r>
              <a:rPr lang="en-GB" dirty="0"/>
              <a:t>The toolkit is a very useful resource, aimed at helping those who have to consider the Covenant in their area of work. </a:t>
            </a:r>
          </a:p>
          <a:p>
            <a:endParaRPr lang="en-GB" dirty="0"/>
          </a:p>
          <a:p>
            <a:pPr algn="l"/>
            <a:r>
              <a:rPr lang="en-GB" b="0" i="0" dirty="0">
                <a:solidFill>
                  <a:srgbClr val="333333"/>
                </a:solidFill>
                <a:effectLst/>
                <a:latin typeface="Calibri" panose="020F0502020204030204" pitchFamily="34" charset="0"/>
                <a:cs typeface="Calibri" panose="020F0502020204030204" pitchFamily="34" charset="0"/>
              </a:rPr>
              <a:t>It contains a range of resources that provide information about the legal Duty aspect of the Armed Forces Covenant, including:</a:t>
            </a:r>
          </a:p>
          <a:p>
            <a:pPr algn="l">
              <a:buFont typeface="Arial" panose="020B0604020202020204" pitchFamily="34" charset="0"/>
              <a:buChar char="•"/>
            </a:pPr>
            <a:r>
              <a:rPr lang="en-GB" b="0" i="0" dirty="0">
                <a:solidFill>
                  <a:srgbClr val="333333"/>
                </a:solidFill>
                <a:effectLst/>
                <a:latin typeface="Calibri" panose="020F0502020204030204" pitchFamily="34" charset="0"/>
                <a:cs typeface="Calibri" panose="020F0502020204030204" pitchFamily="34" charset="0"/>
              </a:rPr>
              <a:t>links to reference documents such as the Statutory Guidance</a:t>
            </a:r>
          </a:p>
          <a:p>
            <a:pPr algn="l">
              <a:buFont typeface="Arial" panose="020B0604020202020204" pitchFamily="34" charset="0"/>
              <a:buChar char="•"/>
            </a:pPr>
            <a:r>
              <a:rPr lang="en-GB" b="0" i="0" dirty="0">
                <a:solidFill>
                  <a:srgbClr val="333333"/>
                </a:solidFill>
                <a:effectLst/>
                <a:latin typeface="Calibri" panose="020F0502020204030204" pitchFamily="34" charset="0"/>
                <a:cs typeface="Calibri" panose="020F0502020204030204" pitchFamily="34" charset="0"/>
              </a:rPr>
              <a:t>access to quick guides that explain the Duty more briefly</a:t>
            </a:r>
          </a:p>
          <a:p>
            <a:pPr algn="l">
              <a:buFont typeface="Arial" panose="020B0604020202020204" pitchFamily="34" charset="0"/>
              <a:buChar char="•"/>
            </a:pPr>
            <a:r>
              <a:rPr lang="en-GB" b="0" i="0" dirty="0">
                <a:solidFill>
                  <a:srgbClr val="333333"/>
                </a:solidFill>
                <a:effectLst/>
                <a:latin typeface="Calibri" panose="020F0502020204030204" pitchFamily="34" charset="0"/>
                <a:cs typeface="Calibri" panose="020F0502020204030204" pitchFamily="34" charset="0"/>
              </a:rPr>
              <a:t>links to relevant YouTube videos</a:t>
            </a:r>
          </a:p>
          <a:p>
            <a:pPr algn="l">
              <a:buFont typeface="Arial" panose="020B0604020202020204" pitchFamily="34" charset="0"/>
              <a:buChar char="•"/>
            </a:pPr>
            <a:r>
              <a:rPr lang="en-GB" b="0" i="0" dirty="0">
                <a:solidFill>
                  <a:srgbClr val="333333"/>
                </a:solidFill>
                <a:effectLst/>
                <a:latin typeface="Calibri" panose="020F0502020204030204" pitchFamily="34" charset="0"/>
                <a:cs typeface="Calibri" panose="020F0502020204030204" pitchFamily="34" charset="0"/>
              </a:rPr>
              <a:t>training resources that can be used to inform yourself or to engage with your wider networks</a:t>
            </a:r>
          </a:p>
          <a:p>
            <a:endParaRPr lang="en-GB" dirty="0"/>
          </a:p>
          <a:p>
            <a:r>
              <a:rPr lang="en-GB" b="0" i="0" dirty="0">
                <a:solidFill>
                  <a:srgbClr val="333333"/>
                </a:solidFill>
                <a:effectLst/>
              </a:rPr>
              <a:t>The Covenant team will be adding to this toolkit in the coming weeks as additional resources come on stream. Please </a:t>
            </a:r>
            <a:r>
              <a:rPr lang="en-GB" b="0" i="0" u="none" strike="noStrike" dirty="0">
                <a:solidFill>
                  <a:srgbClr val="337AB7"/>
                </a:solidFill>
                <a:effectLst/>
                <a:hlinkClick r:id="rId3"/>
              </a:rPr>
              <a:t>contact us</a:t>
            </a:r>
            <a:r>
              <a:rPr lang="en-GB" b="0" i="0" dirty="0">
                <a:solidFill>
                  <a:srgbClr val="333333"/>
                </a:solidFill>
                <a:effectLst/>
              </a:rPr>
              <a:t> if there’s anything else you would like us to include in the toolkit.</a:t>
            </a:r>
          </a:p>
          <a:p>
            <a:endParaRPr lang="en-GB" dirty="0">
              <a:solidFill>
                <a:srgbClr val="333333"/>
              </a:solidFill>
            </a:endParaRPr>
          </a:p>
          <a:p>
            <a:r>
              <a:rPr lang="en-GB" b="0" i="0" dirty="0">
                <a:solidFill>
                  <a:srgbClr val="333333"/>
                </a:solidFill>
                <a:effectLst/>
              </a:rPr>
              <a:t>It would be good practice to check the toolkit for any new material from time to time or as dipping in &amp; out of the resources on offer.</a:t>
            </a:r>
          </a:p>
          <a:p>
            <a:endParaRPr lang="en-GB" dirty="0">
              <a:solidFill>
                <a:srgbClr val="333333"/>
              </a:solidFill>
              <a:latin typeface="HelveticaNeueW01-55Roma"/>
            </a:endParaRPr>
          </a:p>
          <a:p>
            <a:endParaRPr lang="en-GB" dirty="0"/>
          </a:p>
        </p:txBody>
      </p:sp>
      <p:sp>
        <p:nvSpPr>
          <p:cNvPr id="4" name="Slide Number Placeholder 3"/>
          <p:cNvSpPr>
            <a:spLocks noGrp="1"/>
          </p:cNvSpPr>
          <p:nvPr>
            <p:ph type="sldNum" sz="quarter" idx="5"/>
          </p:nvPr>
        </p:nvSpPr>
        <p:spPr/>
        <p:txBody>
          <a:bodyPr/>
          <a:lstStyle/>
          <a:p>
            <a:fld id="{2254A494-77A5-4F10-8C30-09007CB354D1}" type="slidenum">
              <a:rPr lang="en-GB" smtClean="0"/>
              <a:t>34</a:t>
            </a:fld>
            <a:endParaRPr lang="en-GB"/>
          </a:p>
        </p:txBody>
      </p:sp>
    </p:spTree>
    <p:extLst>
      <p:ext uri="{BB962C8B-B14F-4D97-AF65-F5344CB8AC3E}">
        <p14:creationId xmlns:p14="http://schemas.microsoft.com/office/powerpoint/2010/main" val="376621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225" y="4557713"/>
            <a:ext cx="5911850" cy="5195887"/>
          </a:xfrm>
        </p:spPr>
        <p:txBody>
          <a:bodyPr/>
          <a:lstStyle/>
          <a:p>
            <a:r>
              <a:rPr lang="en-GB" dirty="0"/>
              <a:t>In addition to the Guidance, there is lots of other support available to help in-scope bodies implement this Duty. </a:t>
            </a:r>
          </a:p>
          <a:p>
            <a:endParaRPr lang="en-GB" dirty="0"/>
          </a:p>
          <a:p>
            <a:r>
              <a:rPr lang="en-GB" dirty="0"/>
              <a:t>The Covenant Annual Reports provide useful information on Covenant and examples of its implementation. It sets out major achievements and highlights remaining challenges and new commitments.</a:t>
            </a:r>
            <a:endParaRPr lang="en-GB" dirty="0">
              <a:ea typeface="Calibri"/>
              <a:cs typeface="Calibri"/>
            </a:endParaRPr>
          </a:p>
          <a:p>
            <a:endParaRPr lang="en-GB" dirty="0"/>
          </a:p>
          <a:p>
            <a:r>
              <a:rPr lang="en-GB" dirty="0"/>
              <a:t>The Covenant website contains useful resources and tools. The news brief can be found at the tab for latest news and includes useful links including one to the draft statutory guidance.</a:t>
            </a:r>
            <a:endParaRPr lang="en-GB" dirty="0">
              <a:ea typeface="Calibri"/>
              <a:cs typeface="Calibri"/>
            </a:endParaRPr>
          </a:p>
          <a:p>
            <a:endParaRPr lang="en-GB" dirty="0"/>
          </a:p>
          <a:p>
            <a:r>
              <a:rPr lang="en-GB" dirty="0"/>
              <a:t>The Armed Forces Covenant Fund Trust Knowledge network shares good practice and knowledge of those who have received grants from the Covenant Fund Trust.</a:t>
            </a:r>
            <a:endParaRPr lang="en-GB" dirty="0">
              <a:ea typeface="Calibri"/>
              <a:cs typeface="Calibri"/>
            </a:endParaRPr>
          </a:p>
          <a:p>
            <a:endParaRPr lang="en-GB" dirty="0"/>
          </a:p>
          <a:p>
            <a:r>
              <a:rPr lang="en-GB" dirty="0"/>
              <a:t>E-learning materials, Warwickshire County Council has created an e-learning programme which anyone can access via a link on the news brief and elsewhere on the Covenant webpages. </a:t>
            </a:r>
            <a:endParaRPr lang="en-GB" dirty="0">
              <a:ea typeface="Calibri"/>
              <a:cs typeface="Calibri"/>
            </a:endParaRPr>
          </a:p>
          <a:p>
            <a:endParaRPr lang="en-GB" dirty="0"/>
          </a:p>
          <a:p>
            <a:r>
              <a:rPr lang="en-GB" dirty="0"/>
              <a:t>[Ombudsman Guidance, for example the Local Government &amp; Social Care Ombudsman has information on their webpages, there are other Ombudsman across UK. </a:t>
            </a:r>
            <a:endParaRPr lang="en-GB" dirty="0">
              <a:ea typeface="Calibri"/>
              <a:cs typeface="Calibri"/>
            </a:endParaRPr>
          </a:p>
          <a:p>
            <a:endParaRPr lang="en-GB" dirty="0"/>
          </a:p>
          <a:p>
            <a:r>
              <a:rPr lang="en-GB" dirty="0"/>
              <a:t>Defence Relationship Management partners with organisations throughout the UK, helping them understand the value of signing the Covenant and building mutually beneficial partnerships with Defence. It provides support on employing members of the Armed Forces community.</a:t>
            </a:r>
            <a:endParaRPr lang="en-GB" dirty="0">
              <a:ea typeface="Calibri"/>
              <a:cs typeface="Calibri"/>
            </a:endParaRPr>
          </a:p>
          <a:p>
            <a:endParaRPr lang="en-GB" dirty="0"/>
          </a:p>
          <a:p>
            <a:r>
              <a:rPr lang="en-GB" dirty="0">
                <a:ea typeface="Calibri"/>
                <a:cs typeface="Calibri"/>
              </a:rPr>
              <a:t>A series of reports funded by the Forces in Mind Trust – Our Community Our Covenant Reports and A Decade of the Covenant – provide an independent overview of the Covenant in practice at the local level, identifying issues of concern to the AF Community, good practice, key local infrastructure –such as dedicated webpage and published action plan - and a self-assessment toolkit to allow those delivering the Covenant to consider their own performance. </a:t>
            </a:r>
          </a:p>
          <a:p>
            <a:endParaRPr lang="en-GB" dirty="0"/>
          </a:p>
        </p:txBody>
      </p:sp>
      <p:sp>
        <p:nvSpPr>
          <p:cNvPr id="4" name="Slide Number Placeholder 3"/>
          <p:cNvSpPr>
            <a:spLocks noGrp="1"/>
          </p:cNvSpPr>
          <p:nvPr>
            <p:ph type="sldNum" sz="quarter" idx="5"/>
          </p:nvPr>
        </p:nvSpPr>
        <p:spPr/>
        <p:txBody>
          <a:bodyPr/>
          <a:lstStyle/>
          <a:p>
            <a:fld id="{2254A494-77A5-4F10-8C30-09007CB354D1}" type="slidenum">
              <a:rPr lang="en-GB" smtClean="0"/>
              <a:t>35</a:t>
            </a:fld>
            <a:endParaRPr lang="en-GB"/>
          </a:p>
        </p:txBody>
      </p:sp>
    </p:spTree>
    <p:extLst>
      <p:ext uri="{BB962C8B-B14F-4D97-AF65-F5344CB8AC3E}">
        <p14:creationId xmlns:p14="http://schemas.microsoft.com/office/powerpoint/2010/main" val="951930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64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225" y="4557714"/>
            <a:ext cx="5643245" cy="5151436"/>
          </a:xfrm>
        </p:spPr>
        <p:txBody>
          <a:bodyPr/>
          <a:lstStyle/>
          <a:p>
            <a:pPr marL="227965" indent="-227965" defTabSz="914366">
              <a:buFont typeface="+mj-lt"/>
              <a:buAutoNum type="arabicPeriod"/>
              <a:defRPr/>
            </a:pPr>
            <a:r>
              <a:rPr lang="en-GB" dirty="0">
                <a:solidFill>
                  <a:srgbClr val="000000"/>
                </a:solidFill>
                <a:latin typeface="Calibri"/>
                <a:cs typeface="Calibri"/>
              </a:rPr>
              <a:t>The Armed Forces Covenant applies throughout the UK and is delivered across all sectors of society. As such, its implementation is shaped by local and regional factors and jurisdictions to optimise local support.    In central Government, the MOD is the lead Department for the Covenant. As many of the levers for supporting the Armed Forces community sit with other Government Departments, the Devolved Administrations and Local Authorities, MOD works closely with them and others in the public, charitable and private sectors to deliver the Covenant.   Local Government play a key role in delivering the Covenant on the ground. To date, every local authority in Great Britain has made a pledge to support the Armed Forces community. </a:t>
            </a:r>
            <a:endParaRPr lang="en-US" dirty="0"/>
          </a:p>
          <a:p>
            <a:pPr marL="228591" indent="-228591" defTabSz="914366">
              <a:buFont typeface="+mj-lt"/>
              <a:buAutoNum type="arabicPeriod"/>
              <a:defRPr/>
            </a:pPr>
            <a:endParaRPr lang="en-GB" dirty="0">
              <a:solidFill>
                <a:srgbClr val="000000"/>
              </a:solidFill>
              <a:latin typeface="Calibri" panose="020F0502020204030204" pitchFamily="34" charset="0"/>
            </a:endParaRPr>
          </a:p>
          <a:p>
            <a:pPr marL="227965" indent="-227965" defTabSz="914366">
              <a:buFont typeface="+mj-lt"/>
              <a:buAutoNum type="arabicPeriod"/>
              <a:defRPr/>
            </a:pPr>
            <a:r>
              <a:rPr lang="en-GB" dirty="0">
                <a:solidFill>
                  <a:srgbClr val="000000"/>
                </a:solidFill>
                <a:latin typeface="Calibri"/>
                <a:cs typeface="Calibri"/>
              </a:rPr>
              <a:t>The Covenant </a:t>
            </a:r>
            <a:r>
              <a:rPr kumimoji="0" lang="en-GB" sz="1200" b="0" i="0" u="none" strike="noStrike" kern="1200" cap="none" spc="0" normalizeH="0" baseline="0" noProof="0" dirty="0">
                <a:ln>
                  <a:noFill/>
                </a:ln>
                <a:solidFill>
                  <a:srgbClr val="000000"/>
                </a:solidFill>
                <a:effectLst/>
                <a:uLnTx/>
                <a:uFillTx/>
                <a:latin typeface="Calibri"/>
                <a:cs typeface="Calibri"/>
              </a:rPr>
              <a:t>is focused on preventing the disadvantages that our Armed Forces</a:t>
            </a:r>
            <a:r>
              <a:rPr lang="en-GB" dirty="0">
                <a:solidFill>
                  <a:srgbClr val="000000"/>
                </a:solidFill>
                <a:latin typeface="Calibri"/>
                <a:cs typeface="Calibri"/>
              </a:rPr>
              <a:t> </a:t>
            </a:r>
            <a:r>
              <a:rPr kumimoji="0" lang="en-GB" sz="1200" b="0" i="0" u="none" strike="noStrike" kern="1200" cap="none" spc="0" normalizeH="0" baseline="0" noProof="0" dirty="0">
                <a:ln>
                  <a:noFill/>
                </a:ln>
                <a:solidFill>
                  <a:srgbClr val="000000"/>
                </a:solidFill>
                <a:effectLst/>
                <a:uLnTx/>
                <a:uFillTx/>
                <a:latin typeface="Calibri"/>
                <a:cs typeface="Calibri"/>
              </a:rPr>
              <a:t>community can face when accessing goods and services. For instance, this year, the MOD’s Education Support Fund provided £2 million worth of grants to 75 schools across the UK to help them mitigate the impact of mobility and separation on Service children and their families.</a:t>
            </a:r>
            <a:r>
              <a:rPr lang="en-GB" dirty="0">
                <a:solidFill>
                  <a:srgbClr val="000000"/>
                </a:solidFill>
                <a:latin typeface="Calibri"/>
                <a:cs typeface="Calibri"/>
              </a:rPr>
              <a:t> </a:t>
            </a:r>
            <a:endParaRPr lang="en-GB" sz="1200" b="0" i="0" u="none" strike="noStrike" kern="1200" cap="none" spc="0" normalizeH="0" baseline="0" noProof="0" dirty="0">
              <a:ln>
                <a:noFill/>
              </a:ln>
              <a:solidFill>
                <a:srgbClr val="000000"/>
              </a:solidFill>
              <a:effectLst/>
              <a:uLnTx/>
              <a:uFillTx/>
              <a:latin typeface="Calibri" panose="020F0502020204030204" pitchFamily="34" charset="0"/>
              <a:cs typeface="Calibri"/>
            </a:endParaRPr>
          </a:p>
          <a:p>
            <a:pPr marL="228591" marR="0" lvl="0" indent="-228591" algn="l" defTabSz="914366" rtl="0" eaLnBrk="1" fontAlgn="auto" latinLnBrk="0" hangingPunct="1">
              <a:lnSpc>
                <a:spcPct val="100000"/>
              </a:lnSpc>
              <a:spcBef>
                <a:spcPts val="0"/>
              </a:spcBef>
              <a:spcAft>
                <a:spcPts val="0"/>
              </a:spcAft>
              <a:buClrTx/>
              <a:buSzTx/>
              <a:buFont typeface="+mj-lt"/>
              <a:buAutoNum type="arabicPeriod"/>
              <a:tabLst/>
              <a:defRPr/>
            </a:pPr>
            <a:endParaRPr lang="en-GB" dirty="0">
              <a:solidFill>
                <a:srgbClr val="000000"/>
              </a:solidFill>
              <a:latin typeface="Calibri" panose="020F0502020204030204" pitchFamily="34" charset="0"/>
            </a:endParaRPr>
          </a:p>
          <a:p>
            <a:pPr marL="227965" indent="-227965" defTabSz="914366">
              <a:buAutoNum type="arabicPeriod"/>
              <a:defRPr/>
            </a:pPr>
            <a:r>
              <a:rPr lang="en-GB" dirty="0">
                <a:solidFill>
                  <a:srgbClr val="000000"/>
                </a:solidFill>
                <a:latin typeface="Calibri"/>
                <a:cs typeface="Calibri"/>
              </a:rPr>
              <a:t>Covenant delivery </a:t>
            </a:r>
            <a:r>
              <a:rPr kumimoji="0" lang="en-GB" sz="1200" b="0" i="0" u="none" strike="noStrike" kern="1200" cap="none" spc="0" normalizeH="0" baseline="0" noProof="0" dirty="0">
                <a:ln>
                  <a:noFill/>
                </a:ln>
                <a:solidFill>
                  <a:srgbClr val="000000"/>
                </a:solidFill>
                <a:effectLst/>
                <a:uLnTx/>
                <a:uFillTx/>
                <a:latin typeface="Calibri"/>
                <a:cs typeface="Calibri"/>
              </a:rPr>
              <a:t> is supported by the £10M per year Armed Forces Covenant Fund administered by the Armed Forces Covenant Fund Trust, an independent grant-making body with charitable status.  </a:t>
            </a:r>
            <a:r>
              <a:rPr lang="en-GB" dirty="0">
                <a:solidFill>
                  <a:srgbClr val="000000"/>
                </a:solidFill>
                <a:latin typeface="Calibri"/>
                <a:cs typeface="Calibri"/>
              </a:rPr>
              <a:t> More information about the Trust's work can be found at </a:t>
            </a:r>
            <a:r>
              <a:rPr lang="en-GB" dirty="0">
                <a:hlinkClick r:id="rId3"/>
              </a:rPr>
              <a:t>Armed Forces Covenant Fund Trust</a:t>
            </a:r>
            <a:endParaRPr lang="en-GB" dirty="0">
              <a:cs typeface="Calibri"/>
              <a:hlinkClick r:id="" action="ppaction://noaction"/>
            </a:endParaRPr>
          </a:p>
          <a:p>
            <a:pPr marL="227965" indent="-227965" defTabSz="914366">
              <a:buAutoNum type="arabicPeriod"/>
              <a:defRPr/>
            </a:pPr>
            <a:endParaRPr lang="en-GB" dirty="0">
              <a:solidFill>
                <a:srgbClr val="000000"/>
              </a:solidFill>
              <a:latin typeface="Calibri"/>
              <a:cs typeface="Calibri"/>
            </a:endParaRPr>
          </a:p>
          <a:p>
            <a:pPr marL="227965" marR="0" lvl="0" indent="-227965" algn="l" defTabSz="914366" rtl="0" eaLnBrk="1" fontAlgn="auto" latinLnBrk="0" hangingPunct="1">
              <a:lnSpc>
                <a:spcPct val="100000"/>
              </a:lnSpc>
              <a:spcBef>
                <a:spcPts val="0"/>
              </a:spcBef>
              <a:spcAft>
                <a:spcPts val="0"/>
              </a:spcAft>
              <a:buClrTx/>
              <a:buSzTx/>
              <a:buFont typeface="+mj-lt"/>
              <a:buAutoNum type="arabicPeriod"/>
              <a:tabLst/>
              <a:defRPr/>
            </a:pPr>
            <a:r>
              <a:rPr lang="en-GB" dirty="0">
                <a:solidFill>
                  <a:srgbClr val="000000"/>
                </a:solidFill>
                <a:latin typeface="Calibri"/>
                <a:cs typeface="Calibri"/>
              </a:rPr>
              <a:t>Over the last </a:t>
            </a:r>
            <a:r>
              <a:rPr kumimoji="0" lang="en-GB" sz="1200" b="0" i="0" u="none" strike="noStrike" kern="1200" cap="none" spc="0" normalizeH="0" baseline="0" noProof="0" dirty="0">
                <a:ln>
                  <a:noFill/>
                </a:ln>
                <a:solidFill>
                  <a:srgbClr val="000000"/>
                </a:solidFill>
                <a:effectLst/>
                <a:uLnTx/>
                <a:uFillTx/>
                <a:latin typeface="Calibri"/>
                <a:cs typeface="Calibri"/>
              </a:rPr>
              <a:t>eleven years, the Covenant has led to many activities and initiatives which have contributed to improvements in the lives of the Armed Forces community.</a:t>
            </a:r>
            <a:endParaRPr lang="en-GB" sz="1200" b="0" i="0" u="none" strike="noStrike" kern="1200" cap="none" spc="0" normalizeH="0" baseline="0" noProof="0" dirty="0">
              <a:ln>
                <a:noFill/>
              </a:ln>
              <a:solidFill>
                <a:srgbClr val="000000"/>
              </a:solidFill>
              <a:effectLst/>
              <a:uLnTx/>
              <a:uFillTx/>
              <a:latin typeface="Calibri"/>
              <a:cs typeface="Calibri"/>
            </a:endParaRPr>
          </a:p>
          <a:p>
            <a:pPr defTabSz="914366">
              <a:defRPr/>
            </a:pPr>
            <a:endParaRPr lang="en-GB" dirty="0">
              <a:solidFill>
                <a:srgbClr val="000000"/>
              </a:solidFill>
              <a:latin typeface="Calibri" panose="020F0502020204030204" pitchFamily="34" charset="0"/>
            </a:endParaRPr>
          </a:p>
          <a:p>
            <a:pPr marL="457183" lvl="1" defTabSz="914366">
              <a:defRPr/>
            </a:pPr>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2254A494-77A5-4F10-8C30-09007CB354D1}" type="slidenum">
              <a:rPr lang="en-GB" smtClean="0"/>
              <a:t>4</a:t>
            </a:fld>
            <a:endParaRPr lang="en-GB"/>
          </a:p>
        </p:txBody>
      </p:sp>
    </p:spTree>
    <p:extLst>
      <p:ext uri="{BB962C8B-B14F-4D97-AF65-F5344CB8AC3E}">
        <p14:creationId xmlns:p14="http://schemas.microsoft.com/office/powerpoint/2010/main" val="196980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1829" y="4742817"/>
            <a:ext cx="5453199" cy="4952726"/>
          </a:xfrm>
        </p:spPr>
        <p:txBody>
          <a:bodyPr/>
          <a:lstStyle/>
          <a:p>
            <a:pPr defTabSz="914366">
              <a:defRPr/>
            </a:pPr>
            <a:r>
              <a:rPr lang="en-GB" dirty="0"/>
              <a:t>Over the last eleven years, the Covenant has led to many activities and initiatives which have contributed to improvements in the lives of Armed Forces personnel, veterans and their families.  For instance, last year, 11 new AF Champion Leads were appointed across Jobcentres, responsible for supporting veterans into work. Additionally, the Service Pupil Premium funded around 80,000 students.  </a:t>
            </a:r>
          </a:p>
          <a:p>
            <a:endParaRPr lang="en-GB" dirty="0"/>
          </a:p>
          <a:p>
            <a:r>
              <a:rPr lang="en-GB" dirty="0"/>
              <a:t>In the Healthcare space – we have seen a Quality Network for Veterans Mental Health Services created, which promotes quality improvement within mental health services across the UK through the adoption of a multi-disciplinary approach, including the sharing of best practice. </a:t>
            </a:r>
            <a:endParaRPr lang="en-GB" dirty="0">
              <a:cs typeface="Calibri"/>
            </a:endParaRPr>
          </a:p>
          <a:p>
            <a:endParaRPr lang="en-GB" dirty="0"/>
          </a:p>
          <a:p>
            <a:r>
              <a:rPr lang="en-GB" dirty="0"/>
              <a:t>You may have heard of Op Courage, launched in March 2021, the tiered service brings together all three veterans’ mental health services – the Transition, Intervention and Liaison Service (TILS), the Complex Treatment Service (CTS), and the High Intensity Service. Together, these services provide a complete mental health care pathway for Service leavers, reservists and veterans, with service users benefiting from personalised care plans to ensure that they can access support and treatment.</a:t>
            </a:r>
            <a:endParaRPr lang="en-GB" dirty="0">
              <a:cs typeface="Calibri"/>
            </a:endParaRPr>
          </a:p>
          <a:p>
            <a:endParaRPr lang="en-GB" dirty="0"/>
          </a:p>
          <a:p>
            <a:r>
              <a:rPr lang="en-GB" dirty="0"/>
              <a:t>The Veterans Covenant Healthcare Alliance is an accreditation process for providers of NHS commissioned services. It aims to improve the care the Armed  Forces community receives from the NHS, as well as raise standards across the NHS for all. At the end of the reporting period for the CAR 2021, 97 providers across the UK had met these standards and have been accredited as ‘veteran aware’, including acute hospitals, ambulance services and mental health and community Trusts.</a:t>
            </a:r>
            <a:endParaRPr lang="en-GB" dirty="0">
              <a:cs typeface="Calibri"/>
            </a:endParaRPr>
          </a:p>
          <a:p>
            <a:endParaRPr lang="en-GB" dirty="0"/>
          </a:p>
          <a:p>
            <a:pPr>
              <a:lnSpc>
                <a:spcPct val="107000"/>
              </a:lnSpc>
              <a:spcAft>
                <a:spcPts val="800"/>
              </a:spcAft>
            </a:pPr>
            <a:r>
              <a:rPr lang="en-GB" sz="1200" dirty="0">
                <a:effectLst/>
                <a:latin typeface="Calibri"/>
                <a:ea typeface="Calibri" panose="020F0502020204030204" pitchFamily="34" charset="0"/>
                <a:cs typeface="Calibri"/>
              </a:rPr>
              <a:t>In partnership with the Royal College of General Practitioners, NHS England and NHS Improvement continue to roll out the Armed Forces ‘veteran-friendly’ GP practice accreditation scheme across England. The scheme, which was rolled out across England in 2019, helps family doctors and their staff to better identify and treat veterans and other members of the Armed Forces community. By the end of the reporting period, 1,050 GP surgeries had been accredited as ‘veteran friendly’ (up from 780 at the beginning of the period). NHS England and NHS Improvement’s ambition is that all primary care networks will have at least one accredited practice</a:t>
            </a:r>
          </a:p>
        </p:txBody>
      </p:sp>
      <p:sp>
        <p:nvSpPr>
          <p:cNvPr id="4" name="Slide Number Placeholder 3"/>
          <p:cNvSpPr>
            <a:spLocks noGrp="1"/>
          </p:cNvSpPr>
          <p:nvPr>
            <p:ph type="sldNum" sz="quarter" idx="5"/>
          </p:nvPr>
        </p:nvSpPr>
        <p:spPr/>
        <p:txBody>
          <a:bodyPr/>
          <a:lstStyle/>
          <a:p>
            <a:fld id="{2254A494-77A5-4F10-8C30-09007CB354D1}" type="slidenum">
              <a:rPr lang="en-GB" smtClean="0"/>
              <a:t>5</a:t>
            </a:fld>
            <a:endParaRPr lang="en-GB"/>
          </a:p>
        </p:txBody>
      </p:sp>
    </p:spTree>
    <p:extLst>
      <p:ext uri="{BB962C8B-B14F-4D97-AF65-F5344CB8AC3E}">
        <p14:creationId xmlns:p14="http://schemas.microsoft.com/office/powerpoint/2010/main" val="139999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egoe UI" panose="020B0502040204020203" pitchFamily="34" charset="0"/>
                <a:ea typeface="+mn-ea"/>
                <a:cs typeface="+mn-cs"/>
              </a:rPr>
              <a:t>The Government, through the Armed Forces Act 2021, has strengthened the Covenant by creating an Armed Forces Covenant legal Duty, to better prevent the disadvantage faced by the Armed Forces community due to the unique nature of service life.  </a:t>
            </a:r>
            <a:endParaRPr kumimoji="0" lang="en-GB"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77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1829" y="4742816"/>
            <a:ext cx="5249999" cy="49382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Why do we need the Covenant Duty?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It is to build on the good foundation already there and to better support our Armed Forces community.</a:t>
            </a:r>
            <a:r>
              <a:rPr lang="en-GB">
                <a:solidFill>
                  <a:prstClr val="black"/>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But there is still more work to do as some still do face disadvantages when accessing public services. Often caused by a lack of awareness among service deliverers and policy makers of the unique obligations and circumstances facing the Armed Forces community.</a:t>
            </a:r>
            <a:r>
              <a:rPr lang="en-GB">
                <a:solidFill>
                  <a:prstClr val="black"/>
                </a:solidFill>
                <a:latin typeface="Calibri" panose="020F0502020204030204"/>
              </a:rPr>
              <a:t> </a:t>
            </a:r>
            <a:endParaRPr lang="en-GB" sz="12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There remains a disparity, both in terms of awareness of the Covenant, and issues that the Armed Forces community face as they move around the country.</a:t>
            </a:r>
            <a:endParaRPr lang="en-GB" sz="1200" b="0" i="0" u="none" strike="noStrike" kern="1200" cap="none" spc="0" normalizeH="0" baseline="0" noProof="0">
              <a:ln>
                <a:noFill/>
              </a:ln>
              <a:solidFill>
                <a:prstClr val="black"/>
              </a:solidFill>
              <a:effectLst/>
              <a:uLnTx/>
              <a:uFillTx/>
              <a:latin typeface="Calibri" panose="020F0502020204030204"/>
              <a:cs typeface="Calibri"/>
            </a:endParaRPr>
          </a:p>
          <a:p>
            <a:pPr>
              <a:defRPr/>
            </a:pPr>
            <a:endParaRPr lang="en-GB">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By increasing awareness, thought can be given to how they can be resolved and this will improve the lived experience of the Armed Forces community.</a:t>
            </a:r>
            <a:endParaRPr lang="en-GB" sz="12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It is important to note that when we talk about disadvantage, we mean in comparison with the local population and their experience of accessing local services.</a:t>
            </a:r>
            <a:r>
              <a:rPr lang="en-GB">
                <a:solidFill>
                  <a:prstClr val="black"/>
                </a:solidFill>
                <a:latin typeface="Calibri" panose="020F0502020204030204"/>
              </a:rPr>
              <a:t>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In addition, any disadvantage must relate to an aspect of service life for it to be relevant to the Duty.</a:t>
            </a:r>
            <a:r>
              <a:rPr lang="en-GB">
                <a:solidFill>
                  <a:prstClr val="black"/>
                </a:solidFill>
                <a:latin typeface="Calibri" panose="020F0502020204030204"/>
              </a:rPr>
              <a:t>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For example, [Service families may be unable to take holidays, or spend time together, during normal school holiday periods and Service children might find they have limited time to spend with their serving parent(s) if the parent can only return home during term-time. The Service family might therefore ask the school for permission to take a holiday during term-time]. By embedding an understanding of these disadvantages in public sector decision-making, through the statutory duty to have due regard to the Covenant, this legislation will help improve overall delivery of public services in relation to the Armed Forces community.</a:t>
            </a:r>
            <a:endParaRPr lang="en-GB" sz="12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fld id="{2254A494-77A5-4F10-8C30-09007CB354D1}" type="slidenum">
              <a:rPr lang="en-GB" smtClean="0"/>
              <a:t>7</a:t>
            </a:fld>
            <a:endParaRPr lang="en-GB"/>
          </a:p>
        </p:txBody>
      </p:sp>
    </p:spTree>
    <p:extLst>
      <p:ext uri="{BB962C8B-B14F-4D97-AF65-F5344CB8AC3E}">
        <p14:creationId xmlns:p14="http://schemas.microsoft.com/office/powerpoint/2010/main" val="176658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225" y="4742817"/>
            <a:ext cx="5643245" cy="4473754"/>
          </a:xfrm>
        </p:spPr>
        <p:txBody>
          <a:bodyPr/>
          <a:lstStyle/>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Covenant Duty is a legal obligation on certain public bodies to have due regard to the principles of the Armed Forces Covenant when carrying out certain functions in healthcare, housing and education. </a:t>
            </a:r>
          </a:p>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Examples: in healthcare – waiting list policies; in housing – allocation of social housing; education – school’s admission criteria.</a:t>
            </a:r>
          </a:p>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bodies in scope of the Duty are expected to consciously consider the Armed Forces Covenant when developing, delivering, reviewing policies and making decisions which may impact the Armed Forces community. Legislation does not state what in-scope bodies must do in order to have due regard, it is a matter for them. </a:t>
            </a:r>
            <a:r>
              <a:rPr lang="en-GB" dirty="0">
                <a:solidFill>
                  <a:prstClr val="black"/>
                </a:solidFill>
                <a:latin typeface="Calibri" panose="020F0502020204030204"/>
              </a:rPr>
              <a:t>Ultimately, it’s about informed decision-making. Therefore, when carrying out relevant functions think about the principles of the AF Covenant, consider what mechanisms prompt decision-makers to assess how their decision might impact on service users from the AF community. </a:t>
            </a:r>
          </a:p>
          <a:p>
            <a:pPr marR="0" lvl="0" algn="l" defTabSz="914400" rtl="0" eaLnBrk="1" fontAlgn="auto" latinLnBrk="0" hangingPunct="1">
              <a:lnSpc>
                <a:spcPct val="100000"/>
              </a:lnSpc>
              <a:spcBef>
                <a:spcPts val="0"/>
              </a:spcBef>
              <a:spcAft>
                <a:spcPts val="0"/>
              </a:spcAft>
              <a:buClrTx/>
              <a:buSzTx/>
              <a:tabLst/>
              <a:defRPr/>
            </a:pPr>
            <a:endParaRPr lang="en-GB" dirty="0">
              <a:solidFill>
                <a:prstClr val="black"/>
              </a:solidFill>
              <a:latin typeface="Calibri" panose="020F0502020204030204"/>
            </a:endParaRPr>
          </a:p>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Consider how compliance with other similar duties are met. The Statutory Guidance has examples of good practice. You may consider keeping written record of decision making to help demonstrate due regard, if challenged.</a:t>
            </a:r>
          </a:p>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It does not mandate outcomes but it means that the Armed Forces community are taken into consideration and given a fair hearing. The Duty is flexible so local areas can meet needs of their local population.</a:t>
            </a:r>
          </a:p>
          <a:p>
            <a:pPr marL="171444" marR="0" lvl="0" indent="-171444" algn="l" defTabSz="914400" rtl="0" eaLnBrk="1" fontAlgn="auto" latinLnBrk="0" hangingPunct="1">
              <a:lnSpc>
                <a:spcPct val="100000"/>
              </a:lnSpc>
              <a:spcBef>
                <a:spcPts val="0"/>
              </a:spcBef>
              <a:spcAft>
                <a:spcPts val="0"/>
              </a:spcAft>
              <a:buClrTx/>
              <a:buSzTx/>
              <a:buFont typeface="Arial"/>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fld id="{2254A494-77A5-4F10-8C30-09007CB354D1}" type="slidenum">
              <a:rPr lang="en-GB" smtClean="0"/>
              <a:t>8</a:t>
            </a:fld>
            <a:endParaRPr lang="en-GB"/>
          </a:p>
        </p:txBody>
      </p:sp>
    </p:spTree>
    <p:extLst>
      <p:ext uri="{BB962C8B-B14F-4D97-AF65-F5344CB8AC3E}">
        <p14:creationId xmlns:p14="http://schemas.microsoft.com/office/powerpoint/2010/main" val="318330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Participants to read the bodies in scope. Read out the functions in scope and explain that only functions within particular settings/context/circumstance are caught by the Duty.</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980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B4F4-E530-494A-966D-06C3D9E2A8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5BFA6A-E8D4-461B-9A4D-FC8AED311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4D5E20-0C86-411B-97C4-BE753E1090B2}"/>
              </a:ext>
            </a:extLst>
          </p:cNvPr>
          <p:cNvSpPr>
            <a:spLocks noGrp="1"/>
          </p:cNvSpPr>
          <p:nvPr>
            <p:ph type="dt" sz="half" idx="10"/>
          </p:nvPr>
        </p:nvSpPr>
        <p:spPr/>
        <p:txBody>
          <a:bodyPr/>
          <a:lstStyle/>
          <a:p>
            <a:fld id="{59D9F271-B149-4DEF-828D-627CDD57E6CC}" type="datetimeFigureOut">
              <a:rPr lang="en-GB" smtClean="0"/>
              <a:t>21/06/2023</a:t>
            </a:fld>
            <a:endParaRPr lang="en-GB"/>
          </a:p>
        </p:txBody>
      </p:sp>
      <p:sp>
        <p:nvSpPr>
          <p:cNvPr id="5" name="Footer Placeholder 4">
            <a:extLst>
              <a:ext uri="{FF2B5EF4-FFF2-40B4-BE49-F238E27FC236}">
                <a16:creationId xmlns:a16="http://schemas.microsoft.com/office/drawing/2014/main" id="{A24FE6C1-AFDD-448E-BEEF-73B9B0A182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6941C-510F-4719-95A9-30441AC5BE92}"/>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416201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711E-5919-4C34-9B9C-5ED33D46E6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D6A87-44A9-4F07-A39A-20714967F9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CC3911-0316-435B-8BA5-AC9D7B4EC63A}"/>
              </a:ext>
            </a:extLst>
          </p:cNvPr>
          <p:cNvSpPr>
            <a:spLocks noGrp="1"/>
          </p:cNvSpPr>
          <p:nvPr>
            <p:ph type="dt" sz="half" idx="10"/>
          </p:nvPr>
        </p:nvSpPr>
        <p:spPr/>
        <p:txBody>
          <a:bodyPr/>
          <a:lstStyle/>
          <a:p>
            <a:fld id="{59D9F271-B149-4DEF-828D-627CDD57E6CC}" type="datetimeFigureOut">
              <a:rPr lang="en-GB" smtClean="0"/>
              <a:t>21/06/2023</a:t>
            </a:fld>
            <a:endParaRPr lang="en-GB"/>
          </a:p>
        </p:txBody>
      </p:sp>
      <p:sp>
        <p:nvSpPr>
          <p:cNvPr id="5" name="Footer Placeholder 4">
            <a:extLst>
              <a:ext uri="{FF2B5EF4-FFF2-40B4-BE49-F238E27FC236}">
                <a16:creationId xmlns:a16="http://schemas.microsoft.com/office/drawing/2014/main" id="{B8ED896D-8FA3-4BA6-B908-CE2A1E1D9B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7794E9-3A74-4487-9E40-97272F39EB96}"/>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96828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B2C1ED-3BB6-435B-AAFE-DD66D447A8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D5B5EF-A6A9-48A2-8DE4-7351467DEF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A6EB46-FFAB-40C4-9819-FFB56FC7A77E}"/>
              </a:ext>
            </a:extLst>
          </p:cNvPr>
          <p:cNvSpPr>
            <a:spLocks noGrp="1"/>
          </p:cNvSpPr>
          <p:nvPr>
            <p:ph type="dt" sz="half" idx="10"/>
          </p:nvPr>
        </p:nvSpPr>
        <p:spPr/>
        <p:txBody>
          <a:bodyPr/>
          <a:lstStyle/>
          <a:p>
            <a:fld id="{59D9F271-B149-4DEF-828D-627CDD57E6CC}" type="datetimeFigureOut">
              <a:rPr lang="en-GB" smtClean="0"/>
              <a:t>21/06/2023</a:t>
            </a:fld>
            <a:endParaRPr lang="en-GB"/>
          </a:p>
        </p:txBody>
      </p:sp>
      <p:sp>
        <p:nvSpPr>
          <p:cNvPr id="5" name="Footer Placeholder 4">
            <a:extLst>
              <a:ext uri="{FF2B5EF4-FFF2-40B4-BE49-F238E27FC236}">
                <a16:creationId xmlns:a16="http://schemas.microsoft.com/office/drawing/2014/main" id="{A0319587-4A4B-42AE-8209-4778E86B0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EDA9DC-2BBC-4ADB-B883-212922B763F0}"/>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57628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37D552-6745-4072-9F15-30E62F2F0867}"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636204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7D552-6745-4072-9F15-30E62F2F0867}"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506754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37D552-6745-4072-9F15-30E62F2F0867}"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115329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37D552-6745-4072-9F15-30E62F2F0867}" type="datetimeFigureOut">
              <a:rPr lang="en-GB" smtClean="0"/>
              <a:t>21/06/2023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3896214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37D552-6745-4072-9F15-30E62F2F0867}" type="datetimeFigureOut">
              <a:rPr lang="en-GB" smtClean="0"/>
              <a:t>21/06/2023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4072488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37D552-6745-4072-9F15-30E62F2F0867}" type="datetimeFigureOut">
              <a:rPr lang="en-GB" smtClean="0"/>
              <a:t>21/06/2023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3666830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7D552-6745-4072-9F15-30E62F2F0867}" type="datetimeFigureOut">
              <a:rPr lang="en-GB" smtClean="0"/>
              <a:t>21/06/2023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2700983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37D552-6745-4072-9F15-30E62F2F0867}" type="datetimeFigureOut">
              <a:rPr lang="en-GB" smtClean="0"/>
              <a:t>21/06/2023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282190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05AC-B63D-49E4-AFF3-B063DDF238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D52845-4DD4-48EE-88D9-653864EE54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55EDAF-3E4E-469F-B5E6-99C7C0ED0455}"/>
              </a:ext>
            </a:extLst>
          </p:cNvPr>
          <p:cNvSpPr>
            <a:spLocks noGrp="1"/>
          </p:cNvSpPr>
          <p:nvPr>
            <p:ph type="dt" sz="half" idx="10"/>
          </p:nvPr>
        </p:nvSpPr>
        <p:spPr/>
        <p:txBody>
          <a:bodyPr/>
          <a:lstStyle/>
          <a:p>
            <a:fld id="{59D9F271-B149-4DEF-828D-627CDD57E6CC}" type="datetimeFigureOut">
              <a:rPr lang="en-GB" smtClean="0"/>
              <a:t>21/06/2023</a:t>
            </a:fld>
            <a:endParaRPr lang="en-GB"/>
          </a:p>
        </p:txBody>
      </p:sp>
      <p:sp>
        <p:nvSpPr>
          <p:cNvPr id="5" name="Footer Placeholder 4">
            <a:extLst>
              <a:ext uri="{FF2B5EF4-FFF2-40B4-BE49-F238E27FC236}">
                <a16:creationId xmlns:a16="http://schemas.microsoft.com/office/drawing/2014/main" id="{2DE6ED64-56AB-4F7B-A4B6-00E3A96B82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41A630-6054-4F7B-BA35-29C84EB163AE}"/>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1278115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37D552-6745-4072-9F15-30E62F2F0867}" type="datetimeFigureOut">
              <a:rPr lang="en-GB" smtClean="0"/>
              <a:t>21/06/2023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3246076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7D552-6745-4072-9F15-30E62F2F0867}"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2154310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7D552-6745-4072-9F15-30E62F2F0867}"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3060510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CB86-0161-4786-9960-47CCED7A9F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1A0E66-086B-4824-A19A-A969196AC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B30AC6-26C7-493F-8837-BE673580F2DD}"/>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9B0D8F59-6DDB-4E5F-AF43-5C6D7E3099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5515F2-B318-42E1-8B46-C95332ED491A}"/>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721500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8495-B441-458B-8EC4-9BD6026B86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CE9CFD-CCD9-4BA5-A786-F7749F30D0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BE3A67-0EBE-4BE0-963C-171674FDD498}"/>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47263124-7375-45EE-9D13-323FB8F55F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C18A46-491B-470C-81DF-C565A8D40E33}"/>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064648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1D38-FA9B-41ED-BFAB-B2F1EA396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A4DD82-FAF1-4763-9A43-275737307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EE5DEB-5371-43D1-AE14-9C75147553C8}"/>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A7851069-9999-4248-B082-3428C4CAEE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C6A1FF-6610-4D49-A187-7D224B692501}"/>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3849941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3C10-B4E2-4461-BA9E-B1868F02DC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BEFA4B-E9B1-485B-A284-55FF9FDEF6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02A88-488F-4A90-9A0E-6C78179933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19B6DF-0D31-4E46-845B-24AF449D0792}"/>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6" name="Footer Placeholder 5">
            <a:extLst>
              <a:ext uri="{FF2B5EF4-FFF2-40B4-BE49-F238E27FC236}">
                <a16:creationId xmlns:a16="http://schemas.microsoft.com/office/drawing/2014/main" id="{AA6B1448-97C6-444D-A950-DB10858E92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5D9B95-FC6E-4923-B07B-B65C7624F395}"/>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3800069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9926-508F-478F-B59B-19D4F0B624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5351F4-32C9-4676-AA8C-0814285BD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320C4F-B2BA-466A-98E3-0E7F6CA554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52008C-2F2F-43D3-8206-FB945BA6E5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2AE5AB-6722-4DB7-A368-0E3A7ABF87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6ED46E-4372-4311-AE89-5C42A176AD8B}"/>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8" name="Footer Placeholder 7">
            <a:extLst>
              <a:ext uri="{FF2B5EF4-FFF2-40B4-BE49-F238E27FC236}">
                <a16:creationId xmlns:a16="http://schemas.microsoft.com/office/drawing/2014/main" id="{11693ED1-ED98-41BA-88CE-C6AEC55CE1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3C23D4-C2CA-440B-BB70-64F48898499E}"/>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3077568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EF42-E0E9-4087-8DA8-13A6FD838A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7B99E2-3363-4086-9F68-655B7D60B41A}"/>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4" name="Footer Placeholder 3">
            <a:extLst>
              <a:ext uri="{FF2B5EF4-FFF2-40B4-BE49-F238E27FC236}">
                <a16:creationId xmlns:a16="http://schemas.microsoft.com/office/drawing/2014/main" id="{CF5C34B7-4ED3-48E9-B5FF-109F9B31A7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78CAB2-1A66-4EA8-AAD8-7A800C1145DA}"/>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328268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DD9D4-D08E-4ECF-AD74-2CD0FE1DFCF4}"/>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3" name="Footer Placeholder 2">
            <a:extLst>
              <a:ext uri="{FF2B5EF4-FFF2-40B4-BE49-F238E27FC236}">
                <a16:creationId xmlns:a16="http://schemas.microsoft.com/office/drawing/2014/main" id="{E0BF62AD-2F90-4728-B756-000927C313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8439DE-8572-42F5-A834-C5E4964D4642}"/>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66410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C151-80FC-4C20-84D6-B7B2A45429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7FBD8F-30AA-44FA-849B-44F3C10603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A8BD0-5D78-4AD7-8FAD-FA47D7442D4A}"/>
              </a:ext>
            </a:extLst>
          </p:cNvPr>
          <p:cNvSpPr>
            <a:spLocks noGrp="1"/>
          </p:cNvSpPr>
          <p:nvPr>
            <p:ph type="dt" sz="half" idx="10"/>
          </p:nvPr>
        </p:nvSpPr>
        <p:spPr/>
        <p:txBody>
          <a:bodyPr/>
          <a:lstStyle/>
          <a:p>
            <a:fld id="{59D9F271-B149-4DEF-828D-627CDD57E6CC}" type="datetimeFigureOut">
              <a:rPr lang="en-GB" smtClean="0"/>
              <a:t>21/06/2023</a:t>
            </a:fld>
            <a:endParaRPr lang="en-GB"/>
          </a:p>
        </p:txBody>
      </p:sp>
      <p:sp>
        <p:nvSpPr>
          <p:cNvPr id="5" name="Footer Placeholder 4">
            <a:extLst>
              <a:ext uri="{FF2B5EF4-FFF2-40B4-BE49-F238E27FC236}">
                <a16:creationId xmlns:a16="http://schemas.microsoft.com/office/drawing/2014/main" id="{2200AC12-25C1-445D-93C2-7B7BD91501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B11103-0373-46A6-9753-10E86CC06BD1}"/>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1006595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3674-C9A4-4CA7-8D49-172E668BC8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9701D8-3198-4BDB-81E8-D46C2D1D53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BA36B1-739B-4C2B-B0F7-929FBBBAC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4BD2A8-6BBC-4814-BF6B-BF1C5682A2EB}"/>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6" name="Footer Placeholder 5">
            <a:extLst>
              <a:ext uri="{FF2B5EF4-FFF2-40B4-BE49-F238E27FC236}">
                <a16:creationId xmlns:a16="http://schemas.microsoft.com/office/drawing/2014/main" id="{B23374E5-E767-4A04-BAC2-04EE8E9557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F1831B-6FF3-415F-AE0E-7D7244B68A7A}"/>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548038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CE46-A672-4720-84D2-737FA0F77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67E83B-03C1-4E3F-9FA8-E8E4C06CE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680F3B-198B-4796-938C-8BB10A947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385C9-6DDD-4ED1-9491-236FEC91E342}"/>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6" name="Footer Placeholder 5">
            <a:extLst>
              <a:ext uri="{FF2B5EF4-FFF2-40B4-BE49-F238E27FC236}">
                <a16:creationId xmlns:a16="http://schemas.microsoft.com/office/drawing/2014/main" id="{F04577EA-53C1-4C11-9E41-4612E31789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58B1CC-30A8-4714-8024-EC808B188C42}"/>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134891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2F97-76F2-43E0-8922-A58F52D600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D20415-D2EB-4573-898F-F17DEA8F04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ACDBD2-997A-40AA-948E-7AF1EBD42F1B}"/>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6261D5F1-D0CE-4013-BAFF-65C2D9EBD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8FD7CA-103D-4254-AA57-70DEF7EAD905}"/>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80553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D92BA-D295-4676-99A7-DAC1FB55F0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0F4D68-0C01-44E3-9BFF-A7E6A3A976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B15036-F05F-4FD9-B0F8-F962F8FFFAF6}"/>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2E4DECDF-FE2F-4EE5-9538-8B4998DE18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D6B139-9641-4E50-9E60-4A55DDE4E633}"/>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805905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CB86-0161-4786-9960-47CCED7A9F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1A0E66-086B-4824-A19A-A969196AC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B30AC6-26C7-493F-8837-BE673580F2DD}"/>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9B0D8F59-6DDB-4E5F-AF43-5C6D7E3099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5515F2-B318-42E1-8B46-C95332ED491A}"/>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714122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8495-B441-458B-8EC4-9BD6026B86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CE9CFD-CCD9-4BA5-A786-F7749F30D0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BE3A67-0EBE-4BE0-963C-171674FDD498}"/>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47263124-7375-45EE-9D13-323FB8F55F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C18A46-491B-470C-81DF-C565A8D40E33}"/>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4850701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1D38-FA9B-41ED-BFAB-B2F1EA396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A4DD82-FAF1-4763-9A43-275737307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EE5DEB-5371-43D1-AE14-9C75147553C8}"/>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A7851069-9999-4248-B082-3428C4CAEE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C6A1FF-6610-4D49-A187-7D224B692501}"/>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552451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3C10-B4E2-4461-BA9E-B1868F02DC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BEFA4B-E9B1-485B-A284-55FF9FDEF6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02A88-488F-4A90-9A0E-6C78179933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19B6DF-0D31-4E46-845B-24AF449D0792}"/>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6" name="Footer Placeholder 5">
            <a:extLst>
              <a:ext uri="{FF2B5EF4-FFF2-40B4-BE49-F238E27FC236}">
                <a16:creationId xmlns:a16="http://schemas.microsoft.com/office/drawing/2014/main" id="{AA6B1448-97C6-444D-A950-DB10858E92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5D9B95-FC6E-4923-B07B-B65C7624F395}"/>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76927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9926-508F-478F-B59B-19D4F0B624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5351F4-32C9-4676-AA8C-0814285BD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320C4F-B2BA-466A-98E3-0E7F6CA554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52008C-2F2F-43D3-8206-FB945BA6E5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2AE5AB-6722-4DB7-A368-0E3A7ABF87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6ED46E-4372-4311-AE89-5C42A176AD8B}"/>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8" name="Footer Placeholder 7">
            <a:extLst>
              <a:ext uri="{FF2B5EF4-FFF2-40B4-BE49-F238E27FC236}">
                <a16:creationId xmlns:a16="http://schemas.microsoft.com/office/drawing/2014/main" id="{11693ED1-ED98-41BA-88CE-C6AEC55CE1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3C23D4-C2CA-440B-BB70-64F48898499E}"/>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385633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EF42-E0E9-4087-8DA8-13A6FD838A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7B99E2-3363-4086-9F68-655B7D60B41A}"/>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4" name="Footer Placeholder 3">
            <a:extLst>
              <a:ext uri="{FF2B5EF4-FFF2-40B4-BE49-F238E27FC236}">
                <a16:creationId xmlns:a16="http://schemas.microsoft.com/office/drawing/2014/main" id="{CF5C34B7-4ED3-48E9-B5FF-109F9B31A7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78CAB2-1A66-4EA8-AAD8-7A800C1145DA}"/>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516228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97211-2507-42B2-A677-D616692C2C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932C4B-C7F0-4DA3-B8D1-A7674ADAF1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9B563B-CF68-47BC-94BA-466B7F65FA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445A2C-AC6E-4320-995E-1689DA4D66F0}"/>
              </a:ext>
            </a:extLst>
          </p:cNvPr>
          <p:cNvSpPr>
            <a:spLocks noGrp="1"/>
          </p:cNvSpPr>
          <p:nvPr>
            <p:ph type="dt" sz="half" idx="10"/>
          </p:nvPr>
        </p:nvSpPr>
        <p:spPr/>
        <p:txBody>
          <a:bodyPr/>
          <a:lstStyle/>
          <a:p>
            <a:fld id="{59D9F271-B149-4DEF-828D-627CDD57E6CC}" type="datetimeFigureOut">
              <a:rPr lang="en-GB" smtClean="0"/>
              <a:t>21/06/2023</a:t>
            </a:fld>
            <a:endParaRPr lang="en-GB"/>
          </a:p>
        </p:txBody>
      </p:sp>
      <p:sp>
        <p:nvSpPr>
          <p:cNvPr id="6" name="Footer Placeholder 5">
            <a:extLst>
              <a:ext uri="{FF2B5EF4-FFF2-40B4-BE49-F238E27FC236}">
                <a16:creationId xmlns:a16="http://schemas.microsoft.com/office/drawing/2014/main" id="{E3D7CD90-51D4-4A17-AA75-0DDF1CF2B6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4A94C3-4A10-4ADF-9FB4-D0A6CDBBF7D1}"/>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1155235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DD9D4-D08E-4ECF-AD74-2CD0FE1DFCF4}"/>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3" name="Footer Placeholder 2">
            <a:extLst>
              <a:ext uri="{FF2B5EF4-FFF2-40B4-BE49-F238E27FC236}">
                <a16:creationId xmlns:a16="http://schemas.microsoft.com/office/drawing/2014/main" id="{E0BF62AD-2F90-4728-B756-000927C313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8439DE-8572-42F5-A834-C5E4964D4642}"/>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537671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3674-C9A4-4CA7-8D49-172E668BC8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9701D8-3198-4BDB-81E8-D46C2D1D53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BA36B1-739B-4C2B-B0F7-929FBBBAC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4BD2A8-6BBC-4814-BF6B-BF1C5682A2EB}"/>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6" name="Footer Placeholder 5">
            <a:extLst>
              <a:ext uri="{FF2B5EF4-FFF2-40B4-BE49-F238E27FC236}">
                <a16:creationId xmlns:a16="http://schemas.microsoft.com/office/drawing/2014/main" id="{B23374E5-E767-4A04-BAC2-04EE8E9557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F1831B-6FF3-415F-AE0E-7D7244B68A7A}"/>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9295333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CE46-A672-4720-84D2-737FA0F77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67E83B-03C1-4E3F-9FA8-E8E4C06CE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680F3B-198B-4796-938C-8BB10A947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385C9-6DDD-4ED1-9491-236FEC91E342}"/>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6" name="Footer Placeholder 5">
            <a:extLst>
              <a:ext uri="{FF2B5EF4-FFF2-40B4-BE49-F238E27FC236}">
                <a16:creationId xmlns:a16="http://schemas.microsoft.com/office/drawing/2014/main" id="{F04577EA-53C1-4C11-9E41-4612E31789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58B1CC-30A8-4714-8024-EC808B188C42}"/>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636090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2F97-76F2-43E0-8922-A58F52D600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D20415-D2EB-4573-898F-F17DEA8F04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ACDBD2-997A-40AA-948E-7AF1EBD42F1B}"/>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6261D5F1-D0CE-4013-BAFF-65C2D9EBD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8FD7CA-103D-4254-AA57-70DEF7EAD905}"/>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026079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D92BA-D295-4676-99A7-DAC1FB55F0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0F4D68-0C01-44E3-9BFF-A7E6A3A976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B15036-F05F-4FD9-B0F8-F962F8FFFAF6}"/>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2E4DECDF-FE2F-4EE5-9538-8B4998DE18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D6B139-9641-4E50-9E60-4A55DDE4E633}"/>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4226504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1AD1-5824-D411-E8F6-D8CD8E485E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32A9C4-7725-3E49-9944-5F8A9D489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D282DB-F004-9F16-CC8A-91D7BB2811EE}"/>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B8A2B366-7726-FFE4-63CE-609C63C1EC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10BE0B-C23A-9FC3-1A4C-E168E7D01BDF}"/>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08698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8E86-AD10-6D5F-1DE6-EE2783085B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8C184D-D87A-EAF6-616D-CBAF44D1EC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E84170-8D59-0828-A904-DB20D73DB579}"/>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8E6CDAE2-B656-9DCC-9980-6F7B9FDAFA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FBD312-955F-A337-4989-315877F9D6AF}"/>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40140979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E5DE-FB6C-370C-2805-89B381F49C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B44F80-0FAA-2C22-C7C1-0831A6DA49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97AF9-5F7B-F125-D02F-B2AECB57256C}"/>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85E81EDD-A829-5A38-DF96-B9CD602D03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202461-C7D6-12CD-F89B-D8CB23876152}"/>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3306793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9D7D-B47C-0CDD-7CD0-6EDF00123E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4AF6D8-191E-CDB2-3120-233D0FA1BA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6D1D58-05F8-7500-C22B-657A5CC597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9E4B18-D2F3-FC0A-FE8A-352AFC5CB167}"/>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6" name="Footer Placeholder 5">
            <a:extLst>
              <a:ext uri="{FF2B5EF4-FFF2-40B4-BE49-F238E27FC236}">
                <a16:creationId xmlns:a16="http://schemas.microsoft.com/office/drawing/2014/main" id="{56B2539A-3291-D3A9-A86B-04EAC70E17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EA2EC1-ACE3-6B37-3CFE-C5649BF66E2B}"/>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32385519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F4DE9-3B7A-E8D3-E2D5-CB1DA9071C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4186B6-CDBF-759C-A12F-574161CD5C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7A89D-E61D-09CD-2463-97C30AD933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EBEE1B-AF2B-37A0-D605-FE5A06A0E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C1114B-67B8-A8B9-ECD6-CA826C4629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755775-29D7-7B2F-BA36-1B21146214DB}"/>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8" name="Footer Placeholder 7">
            <a:extLst>
              <a:ext uri="{FF2B5EF4-FFF2-40B4-BE49-F238E27FC236}">
                <a16:creationId xmlns:a16="http://schemas.microsoft.com/office/drawing/2014/main" id="{4E828799-0B52-8712-EFC6-A959F74E97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025982-8B03-4519-470B-95C674743FD9}"/>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627598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BE28-A1C1-489C-93C5-8DCA82E2CB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57B7F2-695B-427F-A181-8246A0713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123433-FEBB-4446-9F0D-0C58761B56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D629EB-1AC2-4A61-8275-0B41B1BF9F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5172CE-8EB7-4112-9952-7380153397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2BC7E0-C298-447F-97D4-07606D3A5750}"/>
              </a:ext>
            </a:extLst>
          </p:cNvPr>
          <p:cNvSpPr>
            <a:spLocks noGrp="1"/>
          </p:cNvSpPr>
          <p:nvPr>
            <p:ph type="dt" sz="half" idx="10"/>
          </p:nvPr>
        </p:nvSpPr>
        <p:spPr/>
        <p:txBody>
          <a:bodyPr/>
          <a:lstStyle/>
          <a:p>
            <a:fld id="{59D9F271-B149-4DEF-828D-627CDD57E6CC}" type="datetimeFigureOut">
              <a:rPr lang="en-GB" smtClean="0"/>
              <a:t>21/06/2023</a:t>
            </a:fld>
            <a:endParaRPr lang="en-GB"/>
          </a:p>
        </p:txBody>
      </p:sp>
      <p:sp>
        <p:nvSpPr>
          <p:cNvPr id="8" name="Footer Placeholder 7">
            <a:extLst>
              <a:ext uri="{FF2B5EF4-FFF2-40B4-BE49-F238E27FC236}">
                <a16:creationId xmlns:a16="http://schemas.microsoft.com/office/drawing/2014/main" id="{B7481C37-20B9-46A6-B86F-681A4FB3A7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EC20CD-B3D3-4663-91D4-B73B975A97EA}"/>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2408585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3D0C-BA90-7F04-DF8C-C09041EA3A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5022DF-F7FE-761F-3277-1A1598106F67}"/>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4" name="Footer Placeholder 3">
            <a:extLst>
              <a:ext uri="{FF2B5EF4-FFF2-40B4-BE49-F238E27FC236}">
                <a16:creationId xmlns:a16="http://schemas.microsoft.com/office/drawing/2014/main" id="{A7660EAC-51EC-61DD-50FB-53AA3B3B81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ED07BA-E4E4-B4ED-89B8-69B315200136}"/>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3202190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45666B-689C-6B49-D513-3DDD972872F4}"/>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3" name="Footer Placeholder 2">
            <a:extLst>
              <a:ext uri="{FF2B5EF4-FFF2-40B4-BE49-F238E27FC236}">
                <a16:creationId xmlns:a16="http://schemas.microsoft.com/office/drawing/2014/main" id="{53B5BA99-F671-E797-2690-4D04F29DB2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58B89A-F147-D375-8D0A-12853D014DF1}"/>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732034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1019-87F2-DA55-E6AD-72B57EC37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FD58D2-F44D-2446-987D-DD7A91AB3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2C83C7-BCB1-15DA-ADAC-FDEB56051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E3DF65-65DA-DC56-A855-05273EEEA56F}"/>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6" name="Footer Placeholder 5">
            <a:extLst>
              <a:ext uri="{FF2B5EF4-FFF2-40B4-BE49-F238E27FC236}">
                <a16:creationId xmlns:a16="http://schemas.microsoft.com/office/drawing/2014/main" id="{1DE443B0-A055-B9EE-210A-B25045F8FA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0FF520-DCBD-7A2C-2357-48E8C90BB378}"/>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891333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231B-92B2-5CC2-73B6-0D9EF346CA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098727-9761-797C-F7EC-4A2D5CF446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770B01-9C13-C7CD-8831-625D1A824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793757-323B-4EEF-7982-ACAB9A602B68}"/>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6" name="Footer Placeholder 5">
            <a:extLst>
              <a:ext uri="{FF2B5EF4-FFF2-40B4-BE49-F238E27FC236}">
                <a16:creationId xmlns:a16="http://schemas.microsoft.com/office/drawing/2014/main" id="{32EFBF1E-4F0D-1ABD-157A-C2A29C9F09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FA7DCB-46CC-5C3C-4C1B-650629972E46}"/>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501123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E8BD-9EA1-C9D3-AF6A-5D92D010F2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B8A3DD-EB03-CC4D-D974-BF9A5BEA07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50EAB8-4818-CB2C-554C-38DA226B318E}"/>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8E7A9FF6-DCB1-0B75-A066-8C48218DAC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C72DA3-B2E9-8AF8-0937-11E8856C1AA2}"/>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529417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AFCF1D-BC84-37FD-379D-7F561E3BD3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8645DF-1869-4439-3A6E-FA5C76F809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1439DB-1FFC-8D07-309F-A146694A4460}"/>
              </a:ext>
            </a:extLst>
          </p:cNvPr>
          <p:cNvSpPr>
            <a:spLocks noGrp="1"/>
          </p:cNvSpPr>
          <p:nvPr>
            <p:ph type="dt" sz="half" idx="10"/>
          </p:nvPr>
        </p:nvSpPr>
        <p:spPr/>
        <p:txBody>
          <a:body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15FE4B9F-8FCA-E5A9-829F-8718D65DA0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DD482-A317-8B7A-0159-9FA98BA4B677}"/>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381933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0304-3CFA-413E-9539-8FCCAE7B21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B63DB9-6732-4AF6-ADF3-8BBC140B769D}"/>
              </a:ext>
            </a:extLst>
          </p:cNvPr>
          <p:cNvSpPr>
            <a:spLocks noGrp="1"/>
          </p:cNvSpPr>
          <p:nvPr>
            <p:ph type="dt" sz="half" idx="10"/>
          </p:nvPr>
        </p:nvSpPr>
        <p:spPr/>
        <p:txBody>
          <a:bodyPr/>
          <a:lstStyle/>
          <a:p>
            <a:fld id="{59D9F271-B149-4DEF-828D-627CDD57E6CC}" type="datetimeFigureOut">
              <a:rPr lang="en-GB" smtClean="0"/>
              <a:t>21/06/2023</a:t>
            </a:fld>
            <a:endParaRPr lang="en-GB"/>
          </a:p>
        </p:txBody>
      </p:sp>
      <p:sp>
        <p:nvSpPr>
          <p:cNvPr id="4" name="Footer Placeholder 3">
            <a:extLst>
              <a:ext uri="{FF2B5EF4-FFF2-40B4-BE49-F238E27FC236}">
                <a16:creationId xmlns:a16="http://schemas.microsoft.com/office/drawing/2014/main" id="{24700261-CC7A-4116-8D45-0D86B4BE04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A777B4-4A73-423E-BF00-3C45BD86C8B7}"/>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1555589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4A5DAE-DB4F-42E9-ADE5-8F04687E4C27}"/>
              </a:ext>
            </a:extLst>
          </p:cNvPr>
          <p:cNvSpPr>
            <a:spLocks noGrp="1"/>
          </p:cNvSpPr>
          <p:nvPr>
            <p:ph type="dt" sz="half" idx="10"/>
          </p:nvPr>
        </p:nvSpPr>
        <p:spPr/>
        <p:txBody>
          <a:bodyPr/>
          <a:lstStyle/>
          <a:p>
            <a:fld id="{59D9F271-B149-4DEF-828D-627CDD57E6CC}" type="datetimeFigureOut">
              <a:rPr lang="en-GB" smtClean="0"/>
              <a:t>21/06/2023</a:t>
            </a:fld>
            <a:endParaRPr lang="en-GB"/>
          </a:p>
        </p:txBody>
      </p:sp>
      <p:sp>
        <p:nvSpPr>
          <p:cNvPr id="3" name="Footer Placeholder 2">
            <a:extLst>
              <a:ext uri="{FF2B5EF4-FFF2-40B4-BE49-F238E27FC236}">
                <a16:creationId xmlns:a16="http://schemas.microsoft.com/office/drawing/2014/main" id="{7C0E26E2-AB4A-4FB8-9064-99594CD8DB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6E49AE-1E36-4EF1-9DDD-47D3642C8A6C}"/>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405848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F32B-49BB-41AD-B86B-B5A1F355A1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F460C7-3365-4071-B3E5-EF0D4C1323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AEB0FE-355B-476D-8AD5-C56E04CF7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BB370-57DB-4620-A82D-AF82B2EFAF68}"/>
              </a:ext>
            </a:extLst>
          </p:cNvPr>
          <p:cNvSpPr>
            <a:spLocks noGrp="1"/>
          </p:cNvSpPr>
          <p:nvPr>
            <p:ph type="dt" sz="half" idx="10"/>
          </p:nvPr>
        </p:nvSpPr>
        <p:spPr/>
        <p:txBody>
          <a:bodyPr/>
          <a:lstStyle/>
          <a:p>
            <a:fld id="{59D9F271-B149-4DEF-828D-627CDD57E6CC}" type="datetimeFigureOut">
              <a:rPr lang="en-GB" smtClean="0"/>
              <a:t>21/06/2023</a:t>
            </a:fld>
            <a:endParaRPr lang="en-GB"/>
          </a:p>
        </p:txBody>
      </p:sp>
      <p:sp>
        <p:nvSpPr>
          <p:cNvPr id="6" name="Footer Placeholder 5">
            <a:extLst>
              <a:ext uri="{FF2B5EF4-FFF2-40B4-BE49-F238E27FC236}">
                <a16:creationId xmlns:a16="http://schemas.microsoft.com/office/drawing/2014/main" id="{648F88D1-E32F-431A-A756-07E81C02A1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392F03-C8E4-4D03-9F29-5B36A6EFF0E4}"/>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237594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58DE-CB1B-4AB8-A785-B79025AE82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213931-4771-4970-867C-B75E25B76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446D9E-3206-45F5-87CF-A136FBDA3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EDE7F-7B0E-4B02-BFD8-03B2C9767A60}"/>
              </a:ext>
            </a:extLst>
          </p:cNvPr>
          <p:cNvSpPr>
            <a:spLocks noGrp="1"/>
          </p:cNvSpPr>
          <p:nvPr>
            <p:ph type="dt" sz="half" idx="10"/>
          </p:nvPr>
        </p:nvSpPr>
        <p:spPr/>
        <p:txBody>
          <a:bodyPr/>
          <a:lstStyle/>
          <a:p>
            <a:fld id="{59D9F271-B149-4DEF-828D-627CDD57E6CC}" type="datetimeFigureOut">
              <a:rPr lang="en-GB" smtClean="0"/>
              <a:t>21/06/2023</a:t>
            </a:fld>
            <a:endParaRPr lang="en-GB"/>
          </a:p>
        </p:txBody>
      </p:sp>
      <p:sp>
        <p:nvSpPr>
          <p:cNvPr id="6" name="Footer Placeholder 5">
            <a:extLst>
              <a:ext uri="{FF2B5EF4-FFF2-40B4-BE49-F238E27FC236}">
                <a16:creationId xmlns:a16="http://schemas.microsoft.com/office/drawing/2014/main" id="{377015E5-CE9B-4925-8E07-A6D385C701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FB18E7-A662-4519-AAC2-8564DF8AB32A}"/>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240201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B9A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C39311-262B-44D8-AB2E-88AC7223E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B13FBF-49D4-45A4-81DE-5CB28FDD3B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CAC7E0-F1B5-495C-B37A-735394473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9F271-B149-4DEF-828D-627CDD57E6CC}" type="datetimeFigureOut">
              <a:rPr lang="en-GB" smtClean="0"/>
              <a:t>21/06/2023</a:t>
            </a:fld>
            <a:endParaRPr lang="en-GB"/>
          </a:p>
        </p:txBody>
      </p:sp>
      <p:sp>
        <p:nvSpPr>
          <p:cNvPr id="5" name="Footer Placeholder 4">
            <a:extLst>
              <a:ext uri="{FF2B5EF4-FFF2-40B4-BE49-F238E27FC236}">
                <a16:creationId xmlns:a16="http://schemas.microsoft.com/office/drawing/2014/main" id="{6EAB410C-17EF-4B7D-B784-4198538F8C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30AA78-730E-4B8B-9351-6CB0765B37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51902-6186-4C76-AB0D-4C583E573D6F}" type="slidenum">
              <a:rPr lang="en-GB" smtClean="0"/>
              <a:t>‹#›</a:t>
            </a:fld>
            <a:endParaRPr lang="en-GB"/>
          </a:p>
        </p:txBody>
      </p:sp>
    </p:spTree>
    <p:extLst>
      <p:ext uri="{BB962C8B-B14F-4D97-AF65-F5344CB8AC3E}">
        <p14:creationId xmlns:p14="http://schemas.microsoft.com/office/powerpoint/2010/main" val="1681934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6B9A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9F271-B149-4DEF-828D-627CDD57E6CC}" type="datetimeFigureOut">
              <a:rPr lang="en-GB" smtClean="0"/>
              <a:t>21/06/2023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51902-6186-4C76-AB0D-4C583E573D6F}" type="slidenum">
              <a:rPr lang="en-GB" smtClean="0"/>
              <a:t>‹#›</a:t>
            </a:fld>
            <a:endParaRPr lang="en-GB"/>
          </a:p>
        </p:txBody>
      </p:sp>
    </p:spTree>
    <p:extLst>
      <p:ext uri="{BB962C8B-B14F-4D97-AF65-F5344CB8AC3E}">
        <p14:creationId xmlns:p14="http://schemas.microsoft.com/office/powerpoint/2010/main" val="23608678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6B9A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063411-25FA-4044-9953-8FD6F90E85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E624C2-CC96-4E5F-94CF-F9A5A77FED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6AAC7C-4FE6-4AB3-B520-D2A8D93FA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82CF901F-D3A3-44D4-BFC1-165A17133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0DD459-4DDE-4AFB-950B-A19012355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62CB8-4C6D-44BA-8A00-70F35456AB8C}" type="slidenum">
              <a:rPr lang="en-GB" smtClean="0"/>
              <a:t>‹#›</a:t>
            </a:fld>
            <a:endParaRPr lang="en-GB"/>
          </a:p>
        </p:txBody>
      </p:sp>
    </p:spTree>
    <p:extLst>
      <p:ext uri="{BB962C8B-B14F-4D97-AF65-F5344CB8AC3E}">
        <p14:creationId xmlns:p14="http://schemas.microsoft.com/office/powerpoint/2010/main" val="3956012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C7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063411-25FA-4044-9953-8FD6F90E85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E624C2-CC96-4E5F-94CF-F9A5A77FED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6AAC7C-4FE6-4AB3-B520-D2A8D93FA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2E41A-1DDB-4404-A1B4-569FF08EB276}" type="datetimeFigureOut">
              <a:rPr lang="en-GB" smtClean="0"/>
              <a:t>21/06/2023</a:t>
            </a:fld>
            <a:endParaRPr lang="en-GB"/>
          </a:p>
        </p:txBody>
      </p:sp>
      <p:sp>
        <p:nvSpPr>
          <p:cNvPr id="5" name="Footer Placeholder 4">
            <a:extLst>
              <a:ext uri="{FF2B5EF4-FFF2-40B4-BE49-F238E27FC236}">
                <a16:creationId xmlns:a16="http://schemas.microsoft.com/office/drawing/2014/main" id="{82CF901F-D3A3-44D4-BFC1-165A17133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0DD459-4DDE-4AFB-950B-A19012355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62CB8-4C6D-44BA-8A00-70F35456AB8C}" type="slidenum">
              <a:rPr lang="en-GB" smtClean="0"/>
              <a:t>‹#›</a:t>
            </a:fld>
            <a:endParaRPr lang="en-GB"/>
          </a:p>
        </p:txBody>
      </p:sp>
    </p:spTree>
    <p:extLst>
      <p:ext uri="{BB962C8B-B14F-4D97-AF65-F5344CB8AC3E}">
        <p14:creationId xmlns:p14="http://schemas.microsoft.com/office/powerpoint/2010/main" val="15798802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E6FAD-81D3-0CDF-A3C2-69E77C75C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92E9DA-1618-E4E9-39D1-2274DB85B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BF6A60-6B8A-B728-E698-8E9707C7E5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9F271-B149-4DEF-828D-627CDD57E6CC}" type="datetimeFigureOut">
              <a:rPr lang="en-GB" smtClean="0"/>
              <a:t>21/06/2023</a:t>
            </a:fld>
            <a:endParaRPr lang="en-GB"/>
          </a:p>
        </p:txBody>
      </p:sp>
      <p:sp>
        <p:nvSpPr>
          <p:cNvPr id="5" name="Footer Placeholder 4">
            <a:extLst>
              <a:ext uri="{FF2B5EF4-FFF2-40B4-BE49-F238E27FC236}">
                <a16:creationId xmlns:a16="http://schemas.microsoft.com/office/drawing/2014/main" id="{FF358B47-A62D-1200-FDCC-9786A6108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30BD7E-295C-2601-EB67-B3036FACBD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51902-6186-4C76-AB0D-4C583E573D6F}" type="slidenum">
              <a:rPr lang="en-GB" smtClean="0"/>
              <a:t>‹#›</a:t>
            </a:fld>
            <a:endParaRPr lang="en-GB"/>
          </a:p>
        </p:txBody>
      </p:sp>
    </p:spTree>
    <p:extLst>
      <p:ext uri="{BB962C8B-B14F-4D97-AF65-F5344CB8AC3E}">
        <p14:creationId xmlns:p14="http://schemas.microsoft.com/office/powerpoint/2010/main" val="21505184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5.xml"/><Relationship Id="rId5" Type="http://schemas.openxmlformats.org/officeDocument/2006/relationships/hyperlink" Target="https://www.gov.uk/government/publications/armed-forces-covenant-duty-statutory-guidance"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5.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hyperlink" Target="https://www.armedforcescovenant.gov.uk/armed-forces-covenant-duty-toolkit/" TargetMode="External"/><Relationship Id="rId2" Type="http://schemas.openxmlformats.org/officeDocument/2006/relationships/notesSlide" Target="../notesSlides/notesSlide34.xml"/><Relationship Id="rId1" Type="http://schemas.openxmlformats.org/officeDocument/2006/relationships/slideLayout" Target="../slideLayouts/slideLayout35.xml"/><Relationship Id="rId5" Type="http://schemas.openxmlformats.org/officeDocument/2006/relationships/image" Target="../media/image36.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4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hyperlink" Target="http://www.armedforcescovenant.gov.uk/" TargetMode="External"/><Relationship Id="rId7" Type="http://schemas.openxmlformats.org/officeDocument/2006/relationships/hyperlink" Target="mailto:COVENANT-MAILBOX@mod.gov.uk"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4.svg"/><Relationship Id="rId11" Type="http://schemas.openxmlformats.org/officeDocument/2006/relationships/image" Target="../media/image4.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DAF36955-14DB-4E02-9F26-3507FCF3B3A3}"/>
              </a:ext>
            </a:extLst>
          </p:cNvPr>
          <p:cNvSpPr>
            <a:spLocks noGrp="1"/>
          </p:cNvSpPr>
          <p:nvPr>
            <p:ph type="ctrTitle"/>
          </p:nvPr>
        </p:nvSpPr>
        <p:spPr>
          <a:xfrm>
            <a:off x="1500136" y="0"/>
            <a:ext cx="5833918" cy="2838938"/>
          </a:xfrm>
        </p:spPr>
        <p:txBody>
          <a:bodyPr>
            <a:normAutofit/>
          </a:bodyPr>
          <a:lstStyle/>
          <a:p>
            <a:pPr algn="l"/>
            <a:r>
              <a:rPr lang="en-GB" sz="5600" b="1"/>
              <a:t>The Armed Forces Covenant Duty</a:t>
            </a:r>
          </a:p>
        </p:txBody>
      </p:sp>
      <p:pic>
        <p:nvPicPr>
          <p:cNvPr id="26" name="Graphic 25" descr="Classroom with solid fill">
            <a:extLst>
              <a:ext uri="{FF2B5EF4-FFF2-40B4-BE49-F238E27FC236}">
                <a16:creationId xmlns:a16="http://schemas.microsoft.com/office/drawing/2014/main" id="{3BE09BC2-6654-433B-A4F5-E260320689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2085" y="2098690"/>
            <a:ext cx="4171686" cy="4171686"/>
          </a:xfrm>
          <a:prstGeom prst="rect">
            <a:avLst/>
          </a:prstGeom>
        </p:spPr>
      </p:pic>
      <p:pic>
        <p:nvPicPr>
          <p:cNvPr id="2" name="Picture 1">
            <a:extLst>
              <a:ext uri="{FF2B5EF4-FFF2-40B4-BE49-F238E27FC236}">
                <a16:creationId xmlns:a16="http://schemas.microsoft.com/office/drawing/2014/main" id="{126FF699-C80A-49FB-B358-E5AB4AC5F71A}"/>
              </a:ext>
            </a:extLst>
          </p:cNvPr>
          <p:cNvPicPr>
            <a:picLocks noChangeAspect="1"/>
          </p:cNvPicPr>
          <p:nvPr/>
        </p:nvPicPr>
        <p:blipFill>
          <a:blip r:embed="rId5"/>
          <a:stretch>
            <a:fillRect/>
          </a:stretch>
        </p:blipFill>
        <p:spPr>
          <a:xfrm>
            <a:off x="10518703" y="200163"/>
            <a:ext cx="1268078" cy="1219306"/>
          </a:xfrm>
          <a:prstGeom prst="rect">
            <a:avLst/>
          </a:prstGeom>
        </p:spPr>
      </p:pic>
    </p:spTree>
    <p:extLst>
      <p:ext uri="{BB962C8B-B14F-4D97-AF65-F5344CB8AC3E}">
        <p14:creationId xmlns:p14="http://schemas.microsoft.com/office/powerpoint/2010/main" val="156264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effectLst/>
                <a:uLnTx/>
                <a:uFillTx/>
                <a:latin typeface="Calibri Light" panose="020F0302020204030204"/>
                <a:ea typeface="+mj-ea"/>
                <a:cs typeface="+mj-cs"/>
              </a:rPr>
              <a:t>   </a:t>
            </a:r>
            <a:r>
              <a:rPr lang="en-GB" sz="4400" b="1"/>
              <a:t>Education Bodies and Functions in Scope </a:t>
            </a:r>
            <a:endParaRPr kumimoji="0" lang="en-GB" sz="4400" b="0" i="0" u="none"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03F84F2B-7404-49CB-BE45-3A44B8B7A8EC}"/>
              </a:ext>
            </a:extLst>
          </p:cNvPr>
          <p:cNvSpPr txBox="1"/>
          <p:nvPr/>
        </p:nvSpPr>
        <p:spPr>
          <a:xfrm>
            <a:off x="1961903" y="1676244"/>
            <a:ext cx="824265" cy="369332"/>
          </a:xfrm>
          <a:prstGeom prst="rect">
            <a:avLst/>
          </a:prstGeom>
          <a:noFill/>
        </p:spPr>
        <p:txBody>
          <a:bodyPr wrap="none" rtlCol="0">
            <a:spAutoFit/>
          </a:bodyPr>
          <a:lstStyle/>
          <a:p>
            <a:r>
              <a:rPr lang="en-GB" b="1" u="sng">
                <a:cs typeface="Arial" panose="020B0604020202020204" pitchFamily="34" charset="0"/>
              </a:rPr>
              <a:t>Bodies</a:t>
            </a:r>
          </a:p>
        </p:txBody>
      </p:sp>
      <p:sp>
        <p:nvSpPr>
          <p:cNvPr id="46" name="Arrow: Right 45">
            <a:extLst>
              <a:ext uri="{FF2B5EF4-FFF2-40B4-BE49-F238E27FC236}">
                <a16:creationId xmlns:a16="http://schemas.microsoft.com/office/drawing/2014/main" id="{4CD05A47-1A97-4691-9F14-7EA657025A32}"/>
              </a:ext>
            </a:extLst>
          </p:cNvPr>
          <p:cNvSpPr/>
          <p:nvPr/>
        </p:nvSpPr>
        <p:spPr>
          <a:xfrm>
            <a:off x="4986895" y="2114559"/>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Right 46">
            <a:extLst>
              <a:ext uri="{FF2B5EF4-FFF2-40B4-BE49-F238E27FC236}">
                <a16:creationId xmlns:a16="http://schemas.microsoft.com/office/drawing/2014/main" id="{63DCCC01-8C6D-4486-97D6-51C96D66EAF9}"/>
              </a:ext>
            </a:extLst>
          </p:cNvPr>
          <p:cNvSpPr/>
          <p:nvPr/>
        </p:nvSpPr>
        <p:spPr>
          <a:xfrm>
            <a:off x="4998801" y="3024013"/>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extLst>
              <a:ext uri="{FF2B5EF4-FFF2-40B4-BE49-F238E27FC236}">
                <a16:creationId xmlns:a16="http://schemas.microsoft.com/office/drawing/2014/main" id="{8B11957B-66AF-4128-80C5-173900C39E68}"/>
              </a:ext>
            </a:extLst>
          </p:cNvPr>
          <p:cNvSpPr/>
          <p:nvPr/>
        </p:nvSpPr>
        <p:spPr>
          <a:xfrm>
            <a:off x="4996420" y="3969165"/>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Arrow: Right 48">
            <a:extLst>
              <a:ext uri="{FF2B5EF4-FFF2-40B4-BE49-F238E27FC236}">
                <a16:creationId xmlns:a16="http://schemas.microsoft.com/office/drawing/2014/main" id="{5ED14FA2-7D8A-4AD1-ABBF-B30BC6CA86BC}"/>
              </a:ext>
            </a:extLst>
          </p:cNvPr>
          <p:cNvSpPr/>
          <p:nvPr/>
        </p:nvSpPr>
        <p:spPr>
          <a:xfrm>
            <a:off x="4996420" y="4878619"/>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Arrow: Right 49">
            <a:extLst>
              <a:ext uri="{FF2B5EF4-FFF2-40B4-BE49-F238E27FC236}">
                <a16:creationId xmlns:a16="http://schemas.microsoft.com/office/drawing/2014/main" id="{3E46E14A-37C1-4B8B-A16D-B0D8F68CC888}"/>
              </a:ext>
            </a:extLst>
          </p:cNvPr>
          <p:cNvSpPr/>
          <p:nvPr/>
        </p:nvSpPr>
        <p:spPr>
          <a:xfrm>
            <a:off x="4986895" y="5823771"/>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E2C13929-05F0-4773-BF6F-351A3252BB1F}"/>
              </a:ext>
            </a:extLst>
          </p:cNvPr>
          <p:cNvSpPr txBox="1"/>
          <p:nvPr/>
        </p:nvSpPr>
        <p:spPr>
          <a:xfrm>
            <a:off x="8559663" y="1690686"/>
            <a:ext cx="1107996" cy="369332"/>
          </a:xfrm>
          <a:prstGeom prst="rect">
            <a:avLst/>
          </a:prstGeom>
          <a:noFill/>
        </p:spPr>
        <p:txBody>
          <a:bodyPr wrap="none" rtlCol="0">
            <a:spAutoFit/>
          </a:bodyPr>
          <a:lstStyle/>
          <a:p>
            <a:r>
              <a:rPr lang="en-GB" b="1" u="sng">
                <a:cs typeface="Arial" panose="020B0604020202020204" pitchFamily="34" charset="0"/>
              </a:rPr>
              <a:t>Functions</a:t>
            </a:r>
          </a:p>
        </p:txBody>
      </p:sp>
      <p:sp>
        <p:nvSpPr>
          <p:cNvPr id="13" name="TextBox 12">
            <a:extLst>
              <a:ext uri="{FF2B5EF4-FFF2-40B4-BE49-F238E27FC236}">
                <a16:creationId xmlns:a16="http://schemas.microsoft.com/office/drawing/2014/main" id="{2B4BD39D-9DC6-4889-86BA-D7C29217E7FD}"/>
              </a:ext>
            </a:extLst>
          </p:cNvPr>
          <p:cNvSpPr txBox="1"/>
          <p:nvPr/>
        </p:nvSpPr>
        <p:spPr>
          <a:xfrm>
            <a:off x="226130" y="2006803"/>
            <a:ext cx="4472848" cy="4770537"/>
          </a:xfrm>
          <a:prstGeom prst="rect">
            <a:avLst/>
          </a:prstGeom>
          <a:noFill/>
          <a:ln>
            <a:solidFill>
              <a:schemeClr val="tx1"/>
            </a:solidFill>
          </a:ln>
        </p:spPr>
        <p:txBody>
          <a:bodyPr wrap="square">
            <a:spAutoFit/>
          </a:bodyPr>
          <a:lstStyle/>
          <a:p>
            <a:r>
              <a:rPr lang="en-GB" sz="1600" u="sng">
                <a:cs typeface="Arial" panose="020B0604020202020204" pitchFamily="34" charset="0"/>
              </a:rPr>
              <a:t>England</a:t>
            </a:r>
            <a:r>
              <a:rPr lang="en-GB" sz="1600">
                <a:cs typeface="Arial" panose="020B0604020202020204" pitchFamily="34" charset="0"/>
              </a:rPr>
              <a:t>:</a:t>
            </a:r>
          </a:p>
          <a:p>
            <a:pPr marL="684000"/>
            <a:r>
              <a:rPr lang="en-GB" sz="1600">
                <a:cs typeface="Arial" panose="020B0604020202020204" pitchFamily="34" charset="0"/>
              </a:rPr>
              <a:t>• Local authorities</a:t>
            </a:r>
          </a:p>
          <a:p>
            <a:pPr marL="684000"/>
            <a:r>
              <a:rPr lang="en-GB" sz="1600">
                <a:cs typeface="Arial" panose="020B0604020202020204" pitchFamily="34" charset="0"/>
              </a:rPr>
              <a:t>• Governing bodies of maintained schools and further education institutions </a:t>
            </a:r>
          </a:p>
          <a:p>
            <a:pPr marL="684000"/>
            <a:r>
              <a:rPr lang="en-GB" sz="1600">
                <a:cs typeface="Arial" panose="020B0604020202020204" pitchFamily="34" charset="0"/>
              </a:rPr>
              <a:t>• Proprietors of Academies </a:t>
            </a:r>
          </a:p>
          <a:p>
            <a:pPr marL="684000"/>
            <a:r>
              <a:rPr lang="en-GB" sz="1600">
                <a:cs typeface="Arial" panose="020B0604020202020204" pitchFamily="34" charset="0"/>
              </a:rPr>
              <a:t>• Non-maintained special schools and special post-16 institutions </a:t>
            </a:r>
          </a:p>
          <a:p>
            <a:r>
              <a:rPr lang="en-GB" sz="1600" u="sng">
                <a:cs typeface="Arial" panose="020B0604020202020204" pitchFamily="34" charset="0"/>
              </a:rPr>
              <a:t>Wales</a:t>
            </a:r>
            <a:r>
              <a:rPr lang="en-GB" sz="1600">
                <a:cs typeface="Arial" panose="020B0604020202020204" pitchFamily="34" charset="0"/>
              </a:rPr>
              <a:t>:</a:t>
            </a:r>
          </a:p>
          <a:p>
            <a:pPr marL="684000"/>
            <a:r>
              <a:rPr lang="en-GB" sz="1600">
                <a:cs typeface="Arial" panose="020B0604020202020204" pitchFamily="34" charset="0"/>
              </a:rPr>
              <a:t>• Local authorities </a:t>
            </a:r>
          </a:p>
          <a:p>
            <a:pPr marL="684000"/>
            <a:r>
              <a:rPr lang="en-GB" sz="1600">
                <a:cs typeface="Arial" panose="020B0604020202020204" pitchFamily="34" charset="0"/>
              </a:rPr>
              <a:t>• Governing bodies of maintained schools </a:t>
            </a:r>
          </a:p>
          <a:p>
            <a:r>
              <a:rPr lang="en-GB" sz="1600" u="sng">
                <a:cs typeface="Arial" panose="020B0604020202020204" pitchFamily="34" charset="0"/>
              </a:rPr>
              <a:t>Scotland</a:t>
            </a:r>
            <a:r>
              <a:rPr lang="en-GB" sz="1600">
                <a:cs typeface="Arial" panose="020B0604020202020204" pitchFamily="34" charset="0"/>
              </a:rPr>
              <a:t>:</a:t>
            </a:r>
          </a:p>
          <a:p>
            <a:pPr marL="684000"/>
            <a:r>
              <a:rPr lang="en-GB" sz="1600">
                <a:cs typeface="Arial" panose="020B0604020202020204" pitchFamily="34" charset="0"/>
              </a:rPr>
              <a:t>• Local authorities</a:t>
            </a:r>
          </a:p>
          <a:p>
            <a:pPr marL="684000"/>
            <a:r>
              <a:rPr lang="en-GB" sz="1600">
                <a:cs typeface="Arial" panose="020B0604020202020204" pitchFamily="34" charset="0"/>
              </a:rPr>
              <a:t>• Persons or bodies whose help is requested under section 23 of the Education (Additional Support for Learning) (Scotland) Act 2004</a:t>
            </a:r>
          </a:p>
          <a:p>
            <a:r>
              <a:rPr lang="en-GB" sz="1600" u="sng">
                <a:cs typeface="Arial" panose="020B0604020202020204" pitchFamily="34" charset="0"/>
              </a:rPr>
              <a:t>N Ireland</a:t>
            </a:r>
            <a:r>
              <a:rPr lang="en-GB" sz="1600">
                <a:cs typeface="Arial" panose="020B0604020202020204" pitchFamily="34" charset="0"/>
              </a:rPr>
              <a:t>:</a:t>
            </a:r>
          </a:p>
          <a:p>
            <a:pPr marL="684000"/>
            <a:r>
              <a:rPr lang="en-GB" sz="1600">
                <a:cs typeface="Arial" panose="020B0604020202020204" pitchFamily="34" charset="0"/>
              </a:rPr>
              <a:t>• The Education Authority and the Board of Governors of a grant-aided school</a:t>
            </a:r>
          </a:p>
        </p:txBody>
      </p:sp>
      <p:sp>
        <p:nvSpPr>
          <p:cNvPr id="14" name="TextBox 13">
            <a:extLst>
              <a:ext uri="{FF2B5EF4-FFF2-40B4-BE49-F238E27FC236}">
                <a16:creationId xmlns:a16="http://schemas.microsoft.com/office/drawing/2014/main" id="{48832253-0CFE-4E16-AC47-09D05DA09A07}"/>
              </a:ext>
            </a:extLst>
          </p:cNvPr>
          <p:cNvSpPr txBox="1"/>
          <p:nvPr/>
        </p:nvSpPr>
        <p:spPr>
          <a:xfrm>
            <a:off x="6396380" y="2060018"/>
            <a:ext cx="5550439" cy="4555093"/>
          </a:xfrm>
          <a:prstGeom prst="rect">
            <a:avLst/>
          </a:prstGeom>
          <a:noFill/>
          <a:ln>
            <a:solidFill>
              <a:schemeClr val="tx1"/>
            </a:solidFill>
          </a:ln>
        </p:spPr>
        <p:txBody>
          <a:bodyPr wrap="square">
            <a:spAutoFit/>
          </a:bodyPr>
          <a:lstStyle/>
          <a:p>
            <a:pPr algn="just" rtl="0" fontAlgn="base"/>
            <a:r>
              <a:rPr lang="en-GB"/>
              <a:t>• Admissions</a:t>
            </a:r>
          </a:p>
          <a:p>
            <a:pPr algn="just" rtl="0" fontAlgn="base"/>
            <a:r>
              <a:rPr lang="en-GB"/>
              <a:t>• Educational attainment and curriculum</a:t>
            </a:r>
          </a:p>
          <a:p>
            <a:pPr algn="just" rtl="0" fontAlgn="base"/>
            <a:r>
              <a:rPr lang="en-GB"/>
              <a:t>• Child wellbeing </a:t>
            </a:r>
          </a:p>
          <a:p>
            <a:pPr algn="just" rtl="0" fontAlgn="base"/>
            <a:r>
              <a:rPr lang="en-GB"/>
              <a:t>• Transport to/from school</a:t>
            </a:r>
          </a:p>
          <a:p>
            <a:pPr algn="just" rtl="0" fontAlgn="base"/>
            <a:r>
              <a:rPr lang="en-GB"/>
              <a:t>• Attendance </a:t>
            </a:r>
          </a:p>
          <a:p>
            <a:pPr algn="just" rtl="0" fontAlgn="base"/>
            <a:r>
              <a:rPr lang="en-GB"/>
              <a:t>• Additional needs support</a:t>
            </a:r>
          </a:p>
          <a:p>
            <a:pPr algn="just" rtl="0" fontAlgn="base">
              <a:spcAft>
                <a:spcPts val="1200"/>
              </a:spcAft>
            </a:pPr>
            <a:r>
              <a:rPr lang="en-GB"/>
              <a:t>• Use of Service Pupil Premium funding (England only) </a:t>
            </a:r>
          </a:p>
          <a:p>
            <a:pPr algn="just" rtl="0" fontAlgn="base">
              <a:spcAft>
                <a:spcPts val="600"/>
              </a:spcAft>
            </a:pPr>
            <a:endParaRPr lang="en-GB"/>
          </a:p>
          <a:p>
            <a:pPr rtl="0" fontAlgn="base">
              <a:spcAft>
                <a:spcPts val="600"/>
              </a:spcAft>
            </a:pPr>
            <a:r>
              <a:rPr lang="en-GB"/>
              <a:t>These education functions are within scope of the Duty in compulsory education settings, that is, primary, secondary, and, for England only, compulsory further education. </a:t>
            </a:r>
          </a:p>
          <a:p>
            <a:pPr rtl="0" fontAlgn="base"/>
            <a:r>
              <a:rPr lang="en-GB"/>
              <a:t>The Duty does not cover nursery (early years education), higher education, or other voluntary adult education settings.</a:t>
            </a:r>
            <a:endParaRPr lang="en-GB">
              <a:solidFill>
                <a:srgbClr val="000000"/>
              </a:solidFill>
              <a:latin typeface="Arial" panose="020B0604020202020204" pitchFamily="34" charset="0"/>
            </a:endParaRPr>
          </a:p>
        </p:txBody>
      </p:sp>
    </p:spTree>
    <p:extLst>
      <p:ext uri="{BB962C8B-B14F-4D97-AF65-F5344CB8AC3E}">
        <p14:creationId xmlns:p14="http://schemas.microsoft.com/office/powerpoint/2010/main" val="306093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effectLst/>
                <a:uLnTx/>
                <a:uFillTx/>
                <a:latin typeface="Calibri Light" panose="020F0302020204030204"/>
                <a:ea typeface="+mj-ea"/>
                <a:cs typeface="+mj-cs"/>
              </a:rPr>
              <a:t>   </a:t>
            </a:r>
            <a:r>
              <a:rPr lang="en-GB" sz="4400" b="1"/>
              <a:t>Housing Bodies and Functions in Scope </a:t>
            </a:r>
            <a:endParaRPr kumimoji="0" lang="en-GB" sz="4400" b="0" i="0" u="none"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03F84F2B-7404-49CB-BE45-3A44B8B7A8EC}"/>
              </a:ext>
            </a:extLst>
          </p:cNvPr>
          <p:cNvSpPr txBox="1"/>
          <p:nvPr/>
        </p:nvSpPr>
        <p:spPr>
          <a:xfrm>
            <a:off x="2002040" y="1803352"/>
            <a:ext cx="824265" cy="369332"/>
          </a:xfrm>
          <a:prstGeom prst="rect">
            <a:avLst/>
          </a:prstGeom>
          <a:noFill/>
        </p:spPr>
        <p:txBody>
          <a:bodyPr wrap="none" rtlCol="0">
            <a:spAutoFit/>
          </a:bodyPr>
          <a:lstStyle/>
          <a:p>
            <a:r>
              <a:rPr lang="en-GB" b="1" u="sng">
                <a:cs typeface="Arial" panose="020B0604020202020204" pitchFamily="34" charset="0"/>
              </a:rPr>
              <a:t>Bodies</a:t>
            </a:r>
          </a:p>
        </p:txBody>
      </p:sp>
      <p:sp>
        <p:nvSpPr>
          <p:cNvPr id="46" name="Arrow: Right 45">
            <a:extLst>
              <a:ext uri="{FF2B5EF4-FFF2-40B4-BE49-F238E27FC236}">
                <a16:creationId xmlns:a16="http://schemas.microsoft.com/office/drawing/2014/main" id="{4CD05A47-1A97-4691-9F14-7EA657025A32}"/>
              </a:ext>
            </a:extLst>
          </p:cNvPr>
          <p:cNvSpPr/>
          <p:nvPr/>
        </p:nvSpPr>
        <p:spPr>
          <a:xfrm>
            <a:off x="4986895" y="2114559"/>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Right 46">
            <a:extLst>
              <a:ext uri="{FF2B5EF4-FFF2-40B4-BE49-F238E27FC236}">
                <a16:creationId xmlns:a16="http://schemas.microsoft.com/office/drawing/2014/main" id="{63DCCC01-8C6D-4486-97D6-51C96D66EAF9}"/>
              </a:ext>
            </a:extLst>
          </p:cNvPr>
          <p:cNvSpPr/>
          <p:nvPr/>
        </p:nvSpPr>
        <p:spPr>
          <a:xfrm>
            <a:off x="4998801" y="3024013"/>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extLst>
              <a:ext uri="{FF2B5EF4-FFF2-40B4-BE49-F238E27FC236}">
                <a16:creationId xmlns:a16="http://schemas.microsoft.com/office/drawing/2014/main" id="{8B11957B-66AF-4128-80C5-173900C39E68}"/>
              </a:ext>
            </a:extLst>
          </p:cNvPr>
          <p:cNvSpPr/>
          <p:nvPr/>
        </p:nvSpPr>
        <p:spPr>
          <a:xfrm>
            <a:off x="4996420" y="3969165"/>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Arrow: Right 48">
            <a:extLst>
              <a:ext uri="{FF2B5EF4-FFF2-40B4-BE49-F238E27FC236}">
                <a16:creationId xmlns:a16="http://schemas.microsoft.com/office/drawing/2014/main" id="{5ED14FA2-7D8A-4AD1-ABBF-B30BC6CA86BC}"/>
              </a:ext>
            </a:extLst>
          </p:cNvPr>
          <p:cNvSpPr/>
          <p:nvPr/>
        </p:nvSpPr>
        <p:spPr>
          <a:xfrm>
            <a:off x="4996420" y="4878619"/>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E2C13929-05F0-4773-BF6F-351A3252BB1F}"/>
              </a:ext>
            </a:extLst>
          </p:cNvPr>
          <p:cNvSpPr txBox="1"/>
          <p:nvPr/>
        </p:nvSpPr>
        <p:spPr>
          <a:xfrm>
            <a:off x="8544653" y="1749000"/>
            <a:ext cx="1107996" cy="369332"/>
          </a:xfrm>
          <a:prstGeom prst="rect">
            <a:avLst/>
          </a:prstGeom>
          <a:noFill/>
        </p:spPr>
        <p:txBody>
          <a:bodyPr wrap="none" rtlCol="0">
            <a:spAutoFit/>
          </a:bodyPr>
          <a:lstStyle/>
          <a:p>
            <a:r>
              <a:rPr lang="en-GB" b="1" u="sng">
                <a:cs typeface="Arial" panose="020B0604020202020204" pitchFamily="34" charset="0"/>
              </a:rPr>
              <a:t>Functions</a:t>
            </a:r>
          </a:p>
        </p:txBody>
      </p:sp>
      <p:sp>
        <p:nvSpPr>
          <p:cNvPr id="12" name="Content Placeholder 2">
            <a:extLst>
              <a:ext uri="{FF2B5EF4-FFF2-40B4-BE49-F238E27FC236}">
                <a16:creationId xmlns:a16="http://schemas.microsoft.com/office/drawing/2014/main" id="{0E815741-2404-406B-8409-BDC852BD1910}"/>
              </a:ext>
            </a:extLst>
          </p:cNvPr>
          <p:cNvSpPr>
            <a:spLocks noGrp="1"/>
          </p:cNvSpPr>
          <p:nvPr>
            <p:ph idx="1"/>
          </p:nvPr>
        </p:nvSpPr>
        <p:spPr>
          <a:xfrm>
            <a:off x="276225" y="2239163"/>
            <a:ext cx="4275897" cy="3328260"/>
          </a:xfrm>
          <a:noFill/>
          <a:ln>
            <a:solidFill>
              <a:schemeClr val="tx1"/>
            </a:solidFill>
          </a:ln>
        </p:spPr>
        <p:txBody>
          <a:bodyPr vert="horz" lIns="91440" tIns="45720" rIns="91440" bIns="45720" rtlCol="0" anchor="t">
            <a:normAutofit fontScale="92500" lnSpcReduction="20000"/>
          </a:bodyPr>
          <a:lstStyle/>
          <a:p>
            <a:pPr marL="0" indent="0">
              <a:spcBef>
                <a:spcPts val="0"/>
              </a:spcBef>
              <a:buNone/>
            </a:pPr>
            <a:endParaRPr lang="en-GB" sz="1500">
              <a:latin typeface="Calibri" panose="020F0502020204030204" pitchFamily="34" charset="0"/>
              <a:cs typeface="Calibri" panose="020F0502020204030204" pitchFamily="34" charset="0"/>
            </a:endParaRPr>
          </a:p>
          <a:p>
            <a:pPr marL="0" indent="0">
              <a:spcBef>
                <a:spcPts val="0"/>
              </a:spcBef>
              <a:buNone/>
            </a:pPr>
            <a:r>
              <a:rPr lang="en-GB" sz="1800" u="sng">
                <a:latin typeface="Calibri" panose="020F0502020204030204" pitchFamily="34" charset="0"/>
                <a:cs typeface="Calibri" panose="020F0502020204030204" pitchFamily="34" charset="0"/>
              </a:rPr>
              <a:t>England:</a:t>
            </a:r>
          </a:p>
          <a:p>
            <a:pPr marL="0" indent="0">
              <a:spcBef>
                <a:spcPts val="0"/>
              </a:spcBef>
              <a:buNone/>
            </a:pPr>
            <a:endParaRPr lang="en-GB" sz="1800" u="sng">
              <a:latin typeface="Calibri" panose="020F0502020204030204" pitchFamily="34" charset="0"/>
              <a:cs typeface="Calibri" panose="020F0502020204030204" pitchFamily="34" charset="0"/>
            </a:endParaRPr>
          </a:p>
          <a:p>
            <a:pPr marL="0" indent="0">
              <a:spcBef>
                <a:spcPts val="0"/>
              </a:spcBef>
              <a:buNone/>
            </a:pPr>
            <a:r>
              <a:rPr lang="en-GB" sz="1800">
                <a:latin typeface="Calibri" panose="020F0502020204030204" pitchFamily="34" charset="0"/>
                <a:cs typeface="Calibri" panose="020F0502020204030204" pitchFamily="34" charset="0"/>
              </a:rPr>
              <a:t>• Local authorities</a:t>
            </a:r>
          </a:p>
          <a:p>
            <a:pPr marL="0" indent="0">
              <a:spcBef>
                <a:spcPts val="0"/>
              </a:spcBef>
              <a:buNone/>
            </a:pPr>
            <a:endParaRPr lang="en-GB" sz="1800" u="sng">
              <a:latin typeface="Calibri" panose="020F0502020204030204" pitchFamily="34" charset="0"/>
              <a:cs typeface="Calibri" panose="020F0502020204030204" pitchFamily="34" charset="0"/>
            </a:endParaRPr>
          </a:p>
          <a:p>
            <a:pPr marL="0" indent="0">
              <a:spcBef>
                <a:spcPts val="0"/>
              </a:spcBef>
              <a:buNone/>
            </a:pPr>
            <a:r>
              <a:rPr lang="en-GB" sz="1800" u="sng">
                <a:latin typeface="Calibri" panose="020F0502020204030204" pitchFamily="34" charset="0"/>
                <a:cs typeface="Calibri" panose="020F0502020204030204" pitchFamily="34" charset="0"/>
              </a:rPr>
              <a:t>Wales:</a:t>
            </a:r>
          </a:p>
          <a:p>
            <a:pPr marL="0" indent="0">
              <a:spcBef>
                <a:spcPts val="0"/>
              </a:spcBef>
              <a:buNone/>
            </a:pPr>
            <a:endParaRPr lang="en-GB" sz="1800">
              <a:latin typeface="Calibri" panose="020F0502020204030204" pitchFamily="34" charset="0"/>
              <a:cs typeface="Calibri" panose="020F0502020204030204" pitchFamily="34" charset="0"/>
            </a:endParaRPr>
          </a:p>
          <a:p>
            <a:pPr marL="0" indent="0">
              <a:spcBef>
                <a:spcPts val="0"/>
              </a:spcBef>
              <a:buNone/>
            </a:pPr>
            <a:r>
              <a:rPr lang="en-GB" sz="1800">
                <a:latin typeface="Calibri" panose="020F0502020204030204" pitchFamily="34" charset="0"/>
                <a:cs typeface="Calibri" panose="020F0502020204030204" pitchFamily="34" charset="0"/>
              </a:rPr>
              <a:t>• Local authorities</a:t>
            </a:r>
          </a:p>
          <a:p>
            <a:pPr marL="0" indent="0">
              <a:spcBef>
                <a:spcPts val="0"/>
              </a:spcBef>
              <a:buNone/>
            </a:pPr>
            <a:endParaRPr lang="en-GB" sz="1800">
              <a:latin typeface="Calibri" panose="020F0502020204030204" pitchFamily="34" charset="0"/>
              <a:cs typeface="Calibri" panose="020F0502020204030204" pitchFamily="34" charset="0"/>
            </a:endParaRPr>
          </a:p>
          <a:p>
            <a:pPr marL="0" indent="0">
              <a:spcBef>
                <a:spcPts val="0"/>
              </a:spcBef>
              <a:buNone/>
            </a:pPr>
            <a:r>
              <a:rPr lang="en-GB" sz="1800" u="sng">
                <a:latin typeface="Calibri" panose="020F0502020204030204" pitchFamily="34" charset="0"/>
                <a:cs typeface="Calibri" panose="020F0502020204030204" pitchFamily="34" charset="0"/>
              </a:rPr>
              <a:t>Scotland:</a:t>
            </a:r>
          </a:p>
          <a:p>
            <a:pPr marL="0" indent="0">
              <a:spcBef>
                <a:spcPts val="0"/>
              </a:spcBef>
              <a:buNone/>
            </a:pPr>
            <a:endParaRPr lang="en-GB" sz="1800">
              <a:latin typeface="Calibri" panose="020F0502020204030204" pitchFamily="34" charset="0"/>
              <a:cs typeface="Calibri" panose="020F0502020204030204" pitchFamily="34" charset="0"/>
            </a:endParaRPr>
          </a:p>
          <a:p>
            <a:pPr marL="0" indent="0">
              <a:spcBef>
                <a:spcPts val="0"/>
              </a:spcBef>
              <a:buNone/>
            </a:pPr>
            <a:r>
              <a:rPr lang="en-GB" sz="1800">
                <a:latin typeface="Calibri" panose="020F0502020204030204" pitchFamily="34" charset="0"/>
                <a:cs typeface="Calibri" panose="020F0502020204030204" pitchFamily="34" charset="0"/>
              </a:rPr>
              <a:t>• Local authorities and local authority landlords</a:t>
            </a:r>
          </a:p>
          <a:p>
            <a:pPr marL="0" indent="0">
              <a:spcBef>
                <a:spcPts val="0"/>
              </a:spcBef>
              <a:buNone/>
            </a:pPr>
            <a:endParaRPr lang="en-GB" sz="1800">
              <a:latin typeface="Calibri" panose="020F0502020204030204" pitchFamily="34" charset="0"/>
              <a:cs typeface="Calibri" panose="020F0502020204030204" pitchFamily="34" charset="0"/>
            </a:endParaRPr>
          </a:p>
          <a:p>
            <a:pPr marL="0" indent="0">
              <a:spcBef>
                <a:spcPts val="0"/>
              </a:spcBef>
              <a:buNone/>
            </a:pPr>
            <a:r>
              <a:rPr lang="en-GB" sz="1800" u="sng">
                <a:latin typeface="Calibri" panose="020F0502020204030204" pitchFamily="34" charset="0"/>
                <a:cs typeface="Calibri" panose="020F0502020204030204" pitchFamily="34" charset="0"/>
              </a:rPr>
              <a:t>Northern Ireland:</a:t>
            </a:r>
          </a:p>
          <a:p>
            <a:pPr marL="0" indent="0">
              <a:spcBef>
                <a:spcPts val="0"/>
              </a:spcBef>
              <a:buNone/>
            </a:pPr>
            <a:endParaRPr lang="en-GB" sz="1800" b="1">
              <a:latin typeface="Calibri" panose="020F0502020204030204" pitchFamily="34" charset="0"/>
              <a:cs typeface="Calibri" panose="020F0502020204030204" pitchFamily="34" charset="0"/>
            </a:endParaRPr>
          </a:p>
          <a:p>
            <a:pPr marL="0" indent="0">
              <a:spcBef>
                <a:spcPts val="0"/>
              </a:spcBef>
              <a:buNone/>
            </a:pPr>
            <a:r>
              <a:rPr lang="en-GB" sz="1800">
                <a:latin typeface="Calibri" panose="020F0502020204030204" pitchFamily="34" charset="0"/>
                <a:cs typeface="Calibri" panose="020F0502020204030204" pitchFamily="34" charset="0"/>
              </a:rPr>
              <a:t>• The Northern Ireland Housing Executive </a:t>
            </a:r>
            <a:endParaRPr lang="en-GB" sz="1800" b="1">
              <a:latin typeface="Calibri" panose="020F0502020204030204" pitchFamily="34" charset="0"/>
              <a:cs typeface="Calibri" panose="020F0502020204030204" pitchFamily="34" charset="0"/>
            </a:endParaRPr>
          </a:p>
          <a:p>
            <a:pPr marL="0" indent="0">
              <a:spcBef>
                <a:spcPts val="0"/>
              </a:spcBef>
              <a:buNone/>
            </a:pPr>
            <a:endParaRPr lang="en-GB" sz="1500" b="1">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75F9EEE-61A3-D802-F361-F1820769BAAE}"/>
              </a:ext>
            </a:extLst>
          </p:cNvPr>
          <p:cNvSpPr txBox="1">
            <a:spLocks/>
          </p:cNvSpPr>
          <p:nvPr/>
        </p:nvSpPr>
        <p:spPr>
          <a:xfrm>
            <a:off x="6562286" y="2239163"/>
            <a:ext cx="4543489" cy="3328260"/>
          </a:xfrm>
          <a:prstGeom prst="rect">
            <a:avLst/>
          </a:prstGeom>
          <a:noFill/>
          <a:ln>
            <a:solidFill>
              <a:schemeClr val="tx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GB" sz="1800" b="1">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r>
              <a:rPr lang="en-GB" sz="1800" b="1">
                <a:cs typeface="Calibri" panose="020F0502020204030204" pitchFamily="34" charset="0"/>
              </a:rPr>
              <a:t>•</a:t>
            </a:r>
            <a:r>
              <a:rPr lang="en-GB" sz="1800"/>
              <a:t> Allocations policy for social housing</a:t>
            </a:r>
          </a:p>
          <a:p>
            <a:pPr marL="0" indent="0">
              <a:spcBef>
                <a:spcPts val="0"/>
              </a:spcBef>
              <a:buFont typeface="Arial" panose="020B0604020202020204" pitchFamily="34" charset="0"/>
              <a:buNone/>
            </a:pPr>
            <a:endParaRPr lang="en-GB" sz="1800"/>
          </a:p>
          <a:p>
            <a:pPr marL="0" indent="0">
              <a:spcBef>
                <a:spcPts val="0"/>
              </a:spcBef>
              <a:buFont typeface="Arial" panose="020B0604020202020204" pitchFamily="34" charset="0"/>
              <a:buNone/>
            </a:pPr>
            <a:r>
              <a:rPr lang="en-GB" sz="1800"/>
              <a:t>• Tenancy strategies (England only)</a:t>
            </a:r>
          </a:p>
          <a:p>
            <a:pPr marL="0" indent="0">
              <a:spcBef>
                <a:spcPts val="0"/>
              </a:spcBef>
              <a:buFont typeface="Arial" panose="020B0604020202020204" pitchFamily="34" charset="0"/>
              <a:buNone/>
            </a:pPr>
            <a:endParaRPr lang="en-GB" sz="1800"/>
          </a:p>
          <a:p>
            <a:pPr marL="0" indent="0">
              <a:spcBef>
                <a:spcPts val="0"/>
              </a:spcBef>
              <a:buFont typeface="Arial" panose="020B0604020202020204" pitchFamily="34" charset="0"/>
              <a:buNone/>
            </a:pPr>
            <a:r>
              <a:rPr lang="en-GB" sz="1800"/>
              <a:t>• Homelessness </a:t>
            </a:r>
          </a:p>
          <a:p>
            <a:pPr marL="0" indent="0">
              <a:spcBef>
                <a:spcPts val="0"/>
              </a:spcBef>
              <a:buFont typeface="Arial" panose="020B0604020202020204" pitchFamily="34" charset="0"/>
              <a:buNone/>
            </a:pPr>
            <a:endParaRPr lang="en-GB" sz="1800"/>
          </a:p>
          <a:p>
            <a:pPr marL="0" indent="0">
              <a:spcBef>
                <a:spcPts val="0"/>
              </a:spcBef>
              <a:buFont typeface="Arial" panose="020B0604020202020204" pitchFamily="34" charset="0"/>
              <a:buNone/>
            </a:pPr>
            <a:r>
              <a:rPr lang="en-GB" sz="1800"/>
              <a:t>• Disabled Facilities Grants</a:t>
            </a:r>
            <a:endParaRPr lang="en-GB" sz="1800" b="1">
              <a:cs typeface="Calibri" panose="020F0502020204030204" pitchFamily="34" charset="0"/>
            </a:endParaRPr>
          </a:p>
          <a:p>
            <a:pPr marL="0" indent="0">
              <a:spcBef>
                <a:spcPts val="0"/>
              </a:spcBef>
              <a:buFont typeface="Arial" panose="020B0604020202020204" pitchFamily="34" charset="0"/>
              <a:buNone/>
            </a:pPr>
            <a:endParaRPr lang="en-GB" sz="15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4642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1">
                <a:solidFill>
                  <a:schemeClr val="bg1"/>
                </a:solidFill>
              </a:rPr>
              <a:t>  </a:t>
            </a:r>
            <a:r>
              <a:rPr lang="en-GB" sz="4400" b="1"/>
              <a:t>The Covenant Duty in practice: </a:t>
            </a:r>
          </a:p>
          <a:p>
            <a:pPr marL="0" marR="0" lvl="0" indent="0" algn="l" defTabSz="914400" rtl="0" eaLnBrk="1" fontAlgn="auto" latinLnBrk="0" hangingPunct="1">
              <a:lnSpc>
                <a:spcPct val="90000"/>
              </a:lnSpc>
              <a:spcBef>
                <a:spcPct val="0"/>
              </a:spcBef>
              <a:spcAft>
                <a:spcPts val="0"/>
              </a:spcAft>
              <a:buClrTx/>
              <a:buSzTx/>
              <a:buFontTx/>
              <a:buNone/>
              <a:tabLst/>
              <a:defRPr/>
            </a:pPr>
            <a:r>
              <a:rPr lang="en-GB" b="1"/>
              <a:t>  </a:t>
            </a:r>
            <a:r>
              <a:rPr lang="en-GB" sz="4400"/>
              <a:t>Questions to consider</a:t>
            </a:r>
            <a:endParaRPr kumimoji="0" lang="en-GB" sz="4400" b="0" i="0"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8292E7EF-4337-4630-86AC-EF6BA095A2D8}"/>
              </a:ext>
            </a:extLst>
          </p:cNvPr>
          <p:cNvSpPr/>
          <p:nvPr/>
        </p:nvSpPr>
        <p:spPr>
          <a:xfrm>
            <a:off x="619760" y="2117585"/>
            <a:ext cx="1089781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1879600" y="2377212"/>
            <a:ext cx="8369719" cy="4033636"/>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defTabSz="800100">
              <a:lnSpc>
                <a:spcPct val="90000"/>
              </a:lnSpc>
              <a:spcBef>
                <a:spcPct val="0"/>
              </a:spcBef>
              <a:spcAft>
                <a:spcPct val="35000"/>
              </a:spcAft>
            </a:pPr>
            <a:r>
              <a:rPr lang="en-GB" sz="1800" kern="1200">
                <a:latin typeface="Times New Roman" panose="02020603050405020304" pitchFamily="18" charset="0"/>
                <a:cs typeface="Times New Roman" panose="02020603050405020304" pitchFamily="18" charset="0"/>
              </a:rPr>
              <a:t>● </a:t>
            </a:r>
            <a:r>
              <a:rPr lang="en-GB"/>
              <a:t>Are given circumstances covered by the Covenant Duty?</a:t>
            </a:r>
            <a:endParaRPr lang="en-GB" sz="1800" kern="1200"/>
          </a:p>
          <a:p>
            <a:pPr lvl="0" defTabSz="800100">
              <a:lnSpc>
                <a:spcPct val="90000"/>
              </a:lnSpc>
              <a:spcBef>
                <a:spcPct val="0"/>
              </a:spcBef>
              <a:spcAft>
                <a:spcPct val="35000"/>
              </a:spcAft>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the </a:t>
            </a:r>
            <a:r>
              <a:rPr lang="en-GB" u="sng"/>
              <a:t>public body</a:t>
            </a:r>
            <a:r>
              <a:rPr lang="en-GB" sz="1800" kern="1200"/>
              <a:t> providing th</a:t>
            </a:r>
            <a:r>
              <a:rPr lang="en-GB"/>
              <a:t>e service </a:t>
            </a:r>
            <a:r>
              <a:rPr lang="en-GB" sz="1800" kern="1200"/>
              <a:t>in scope of the Duty?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the </a:t>
            </a:r>
            <a:r>
              <a:rPr lang="en-GB" sz="1800" u="sng" kern="1200"/>
              <a:t>service</a:t>
            </a:r>
            <a:r>
              <a:rPr lang="en-GB" sz="1800" kern="1200"/>
              <a:t> they’re providing in scope of the Duty?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the </a:t>
            </a:r>
            <a:r>
              <a:rPr lang="en-GB" sz="1800" u="sng" kern="1200"/>
              <a:t>person affected</a:t>
            </a:r>
            <a:r>
              <a:rPr lang="en-GB" sz="1800" kern="1200"/>
              <a:t> a member of the Arme</a:t>
            </a:r>
            <a:r>
              <a:rPr lang="en-GB"/>
              <a:t>d Forces community </a:t>
            </a:r>
            <a:r>
              <a:rPr lang="en-GB" sz="1800" kern="1200"/>
              <a:t>in scope 	of the Duty? </a:t>
            </a:r>
          </a:p>
          <a:p>
            <a:pPr lvl="0" defTabSz="800100">
              <a:lnSpc>
                <a:spcPct val="90000"/>
              </a:lnSpc>
              <a:spcBef>
                <a:spcPct val="0"/>
              </a:spcBef>
              <a:spcAft>
                <a:spcPct val="35000"/>
              </a:spcAft>
            </a:pPr>
            <a:r>
              <a:rPr lang="en-GB" sz="1800" kern="1200"/>
              <a:t>	</a:t>
            </a:r>
            <a:r>
              <a:rPr lang="en-GB">
                <a:latin typeface="Times New Roman" panose="02020603050405020304" pitchFamily="18" charset="0"/>
                <a:cs typeface="Times New Roman" panose="02020603050405020304" pitchFamily="18" charset="0"/>
              </a:rPr>
              <a:t>• </a:t>
            </a:r>
            <a:r>
              <a:rPr lang="en-GB">
                <a:cs typeface="Times New Roman" panose="02020603050405020304" pitchFamily="18" charset="0"/>
              </a:rPr>
              <a:t>Have they </a:t>
            </a:r>
            <a:r>
              <a:rPr lang="en-GB" u="sng">
                <a:cs typeface="Times New Roman" panose="02020603050405020304" pitchFamily="18" charset="0"/>
              </a:rPr>
              <a:t>experienced a disadvantage</a:t>
            </a:r>
            <a:r>
              <a:rPr lang="en-GB">
                <a:cs typeface="Times New Roman" panose="02020603050405020304" pitchFamily="18" charset="0"/>
              </a:rPr>
              <a:t> compared to someone in a similar 	position who is not a member of the Armed Forces community, that has 	arisen from Service life?</a:t>
            </a:r>
          </a:p>
          <a:p>
            <a:pPr lvl="0" defTabSz="800100">
              <a:lnSpc>
                <a:spcPct val="90000"/>
              </a:lnSpc>
              <a:spcBef>
                <a:spcPct val="0"/>
              </a:spcBef>
              <a:spcAft>
                <a:spcPct val="35000"/>
              </a:spcAft>
            </a:pPr>
            <a:r>
              <a:rPr lang="en-GB">
                <a:cs typeface="Times New Roman" panose="02020603050405020304" pitchFamily="18" charset="0"/>
              </a:rPr>
              <a:t>	</a:t>
            </a:r>
            <a:r>
              <a:rPr lang="en-GB">
                <a:latin typeface="Times New Roman" panose="02020603050405020304" pitchFamily="18" charset="0"/>
                <a:cs typeface="Times New Roman" panose="02020603050405020304" pitchFamily="18" charset="0"/>
              </a:rPr>
              <a:t>• </a:t>
            </a:r>
            <a:r>
              <a:rPr lang="en-GB">
                <a:cs typeface="Times New Roman" panose="02020603050405020304" pitchFamily="18" charset="0"/>
              </a:rPr>
              <a:t>Or, are they someone for whom </a:t>
            </a:r>
            <a:r>
              <a:rPr lang="en-GB" u="sng">
                <a:cs typeface="Times New Roman" panose="02020603050405020304" pitchFamily="18" charset="0"/>
              </a:rPr>
              <a:t>special provision</a:t>
            </a:r>
            <a:r>
              <a:rPr lang="en-GB">
                <a:cs typeface="Times New Roman" panose="02020603050405020304" pitchFamily="18" charset="0"/>
              </a:rPr>
              <a:t> could be justified? (Special 	provision is especially for those who have sacrificed the most, such as the 	injured and bereaved.)</a:t>
            </a:r>
          </a:p>
          <a:p>
            <a:pPr lvl="0" defTabSz="800100">
              <a:lnSpc>
                <a:spcPct val="90000"/>
              </a:lnSpc>
              <a:spcBef>
                <a:spcPct val="0"/>
              </a:spcBef>
              <a:spcAft>
                <a:spcPct val="35000"/>
              </a:spcAft>
            </a:pPr>
            <a:r>
              <a:rPr lang="en-GB" sz="1800" kern="1200">
                <a:latin typeface="Times New Roman" panose="02020603050405020304" pitchFamily="18" charset="0"/>
                <a:cs typeface="Times New Roman" panose="02020603050405020304" pitchFamily="18" charset="0"/>
              </a:rPr>
              <a:t>● </a:t>
            </a:r>
            <a:r>
              <a:rPr lang="en-GB" sz="1800" kern="1200"/>
              <a:t>Has the organisation fulfilled its legal obligation under the Covenant Duty? What would you advise it to do?</a:t>
            </a:r>
            <a:endParaRPr lang="en-GB">
              <a:cs typeface="Times New Roman" panose="02020603050405020304" pitchFamily="18" charset="0"/>
            </a:endParaRPr>
          </a:p>
        </p:txBody>
      </p:sp>
    </p:spTree>
    <p:extLst>
      <p:ext uri="{BB962C8B-B14F-4D97-AF65-F5344CB8AC3E}">
        <p14:creationId xmlns:p14="http://schemas.microsoft.com/office/powerpoint/2010/main" val="359513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1">
                <a:solidFill>
                  <a:schemeClr val="bg1"/>
                </a:solidFill>
              </a:rPr>
              <a:t>  </a:t>
            </a:r>
            <a:r>
              <a:rPr lang="en-GB" sz="4400" b="1"/>
              <a:t>The Covenant Duty in practice: </a:t>
            </a:r>
            <a:r>
              <a:rPr lang="en-GB" sz="4400"/>
              <a:t>Healthcare 1</a:t>
            </a:r>
            <a:endParaRPr kumimoji="0" lang="en-GB" sz="4400" b="0" i="0"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3"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marL="0" lvl="0" indent="0" algn="ctr" defTabSz="800100">
              <a:lnSpc>
                <a:spcPct val="90000"/>
              </a:lnSpc>
              <a:spcBef>
                <a:spcPct val="0"/>
              </a:spcBef>
              <a:spcAft>
                <a:spcPct val="35000"/>
              </a:spcAft>
              <a:buNone/>
            </a:pPr>
            <a:r>
              <a:rPr lang="en-GB" sz="1800" i="1" kern="1200"/>
              <a:t>Amy is married to a soldier. She’s on an NHS waiting list with an 8-month waiting time. </a:t>
            </a:r>
          </a:p>
          <a:p>
            <a:pPr marL="0" lvl="0" indent="0" algn="ctr" defTabSz="800100">
              <a:lnSpc>
                <a:spcPct val="90000"/>
              </a:lnSpc>
              <a:spcBef>
                <a:spcPct val="0"/>
              </a:spcBef>
              <a:spcAft>
                <a:spcPct val="35000"/>
              </a:spcAft>
              <a:buNone/>
            </a:pPr>
            <a:r>
              <a:rPr lang="en-GB" sz="1800" i="1" kern="1200"/>
              <a:t>After waiting 4 months, the Army requires them to re-locate. Amy’s treatment is transferred to a hospital at their new location, which also has an 8-month waiting time. </a:t>
            </a:r>
          </a:p>
          <a:p>
            <a:pPr marL="0" lvl="0" indent="0" algn="ctr" defTabSz="800100">
              <a:lnSpc>
                <a:spcPct val="90000"/>
              </a:lnSpc>
              <a:spcBef>
                <a:spcPct val="0"/>
              </a:spcBef>
              <a:spcAft>
                <a:spcPct val="35000"/>
              </a:spcAft>
              <a:buNone/>
            </a:pPr>
            <a:r>
              <a:rPr lang="en-GB" sz="1800" i="1" kern="1200"/>
              <a:t>The hospital places Amy at the back of its 8-month waiting list, as this is what it does as a matter of policy for all its new patients.</a:t>
            </a:r>
            <a:endParaRPr lang="en-US" sz="1800" kern="1200"/>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 </a:t>
            </a:r>
            <a:r>
              <a:rPr lang="en-GB" sz="1800" kern="1200"/>
              <a:t>Does this scenario fall within scope of the Covenant Duty?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the body providing the service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allocation of waiting list places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Amy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Has Amy experienced a disadvantage?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If so, has it arisen from Service life?</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Might special provision be appropriate here? </a:t>
            </a:r>
          </a:p>
          <a:p>
            <a:pPr marL="0" lvl="0" indent="0" algn="l" defTabSz="800100">
              <a:lnSpc>
                <a:spcPct val="90000"/>
              </a:lnSpc>
              <a:spcBef>
                <a:spcPct val="0"/>
              </a:spcBef>
              <a:spcAft>
                <a:spcPct val="35000"/>
              </a:spcAft>
              <a:buNone/>
            </a:pPr>
            <a:endParaRPr lang="en-GB" sz="900" kern="1200"/>
          </a:p>
          <a:p>
            <a:pPr marL="0" lvl="0" indent="0" algn="l" defTabSz="800100">
              <a:lnSpc>
                <a:spcPct val="90000"/>
              </a:lnSpc>
              <a:spcBef>
                <a:spcPct val="0"/>
              </a:spcBef>
              <a:spcAft>
                <a:spcPct val="35000"/>
              </a:spcAft>
              <a:buFont typeface="Symbol" panose="05050102010706020507" pitchFamily="18" charset="2"/>
              <a:buNone/>
            </a:pPr>
            <a:r>
              <a:rPr lang="en-GB" sz="1800" kern="1200">
                <a:latin typeface="Times New Roman" panose="02020603050405020304" pitchFamily="18" charset="0"/>
                <a:cs typeface="Times New Roman" panose="02020603050405020304" pitchFamily="18" charset="0"/>
              </a:rPr>
              <a:t>● </a:t>
            </a:r>
            <a:r>
              <a:rPr lang="en-GB" sz="1800" kern="1200"/>
              <a:t>Has the organisation fulfilled its legal obligation under the Covenant Duty? What would you advise it to do?</a:t>
            </a:r>
            <a:endParaRPr lang="en-US" sz="1800" kern="1200"/>
          </a:p>
        </p:txBody>
      </p:sp>
    </p:spTree>
    <p:extLst>
      <p:ext uri="{BB962C8B-B14F-4D97-AF65-F5344CB8AC3E}">
        <p14:creationId xmlns:p14="http://schemas.microsoft.com/office/powerpoint/2010/main" val="17709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1">
                <a:solidFill>
                  <a:schemeClr val="bg1"/>
                </a:solidFill>
              </a:rPr>
              <a:t>  </a:t>
            </a:r>
            <a:r>
              <a:rPr lang="en-GB" sz="4400" b="1"/>
              <a:t>The Covenant Duty in practice: </a:t>
            </a:r>
            <a:r>
              <a:rPr lang="en-GB" sz="4400"/>
              <a:t>Healthcare 2</a:t>
            </a:r>
            <a:endParaRPr kumimoji="0" lang="en-GB" sz="4400" b="0" i="0"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ct val="35000"/>
              </a:spcAft>
            </a:pPr>
            <a:r>
              <a:rPr lang="en-GB" i="1"/>
              <a:t>Tom, the child of an RAF engineer, lives abroad with his serving parent. He is undergoing orthodontic treatment when they are posted back to the UK.</a:t>
            </a:r>
          </a:p>
          <a:p>
            <a:pPr lvl="0" algn="ctr" defTabSz="800100">
              <a:lnSpc>
                <a:spcPct val="90000"/>
              </a:lnSpc>
              <a:spcBef>
                <a:spcPct val="0"/>
              </a:spcBef>
              <a:spcAft>
                <a:spcPct val="35000"/>
              </a:spcAft>
            </a:pPr>
            <a:r>
              <a:rPr lang="en-GB" i="1"/>
              <a:t>The original moulds of his teeth cannot be brought back to the UK, so it cannot be ascertained whether he would have met the NHS Index of Orthodontic Treatment Need criteria for treatment.</a:t>
            </a:r>
          </a:p>
          <a:p>
            <a:pPr lvl="0" algn="ctr" defTabSz="800100">
              <a:lnSpc>
                <a:spcPct val="90000"/>
              </a:lnSpc>
              <a:spcBef>
                <a:spcPct val="0"/>
              </a:spcBef>
              <a:spcAft>
                <a:spcPct val="35000"/>
              </a:spcAft>
            </a:pPr>
            <a:r>
              <a:rPr lang="en-GB" i="1"/>
              <a:t>Therefore, he is refused approval for NHS treatment. </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 </a:t>
            </a:r>
            <a:r>
              <a:rPr lang="en-GB" sz="1800" kern="1200"/>
              <a:t>Does this scenario fall within scope of the Covenant Duty? </a:t>
            </a:r>
          </a:p>
          <a:p>
            <a:pPr lvl="0" defTabSz="800100">
              <a:lnSpc>
                <a:spcPct val="90000"/>
              </a:lnSpc>
              <a:spcBef>
                <a:spcPct val="0"/>
              </a:spcBef>
              <a:spcAft>
                <a:spcPct val="35000"/>
              </a:spcAft>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a:t>
            </a:r>
            <a:r>
              <a:rPr lang="en-GB"/>
              <a:t>the body providing the service within </a:t>
            </a:r>
            <a:r>
              <a:rPr lang="en-GB" sz="1800" kern="1200"/>
              <a:t>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assessing treatment eligibility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Tom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Has Tom experienced a disadvantage?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If so, has it arisen from Service life?</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Might special provision be appropriate here? </a:t>
            </a:r>
          </a:p>
          <a:p>
            <a:pPr marL="0" lvl="0" indent="0" algn="l" defTabSz="800100">
              <a:lnSpc>
                <a:spcPct val="90000"/>
              </a:lnSpc>
              <a:spcBef>
                <a:spcPct val="0"/>
              </a:spcBef>
              <a:spcAft>
                <a:spcPct val="35000"/>
              </a:spcAft>
              <a:buNone/>
            </a:pPr>
            <a:endParaRPr lang="en-GB" sz="900" kern="1200"/>
          </a:p>
          <a:p>
            <a:pPr lvl="0" defTabSz="800100">
              <a:lnSpc>
                <a:spcPct val="90000"/>
              </a:lnSpc>
              <a:spcBef>
                <a:spcPct val="0"/>
              </a:spcBef>
              <a:spcAft>
                <a:spcPct val="35000"/>
              </a:spcAft>
            </a:pPr>
            <a:r>
              <a:rPr lang="en-GB" sz="1800" kern="1200">
                <a:latin typeface="Times New Roman" panose="02020603050405020304" pitchFamily="18" charset="0"/>
                <a:cs typeface="Times New Roman" panose="02020603050405020304" pitchFamily="18" charset="0"/>
              </a:rPr>
              <a:t>● </a:t>
            </a:r>
            <a:r>
              <a:rPr lang="en-GB" sz="1800" kern="1200"/>
              <a:t>Has the </a:t>
            </a:r>
            <a:r>
              <a:rPr lang="en-GB"/>
              <a:t>organisation </a:t>
            </a:r>
            <a:r>
              <a:rPr lang="en-GB" sz="1800" kern="1200"/>
              <a:t>fulfilled its legal obligation under the Covenant Duty? What would you advise it to do?</a:t>
            </a:r>
            <a:endParaRPr lang="en-US" sz="1800" kern="1200"/>
          </a:p>
        </p:txBody>
      </p:sp>
    </p:spTree>
    <p:extLst>
      <p:ext uri="{BB962C8B-B14F-4D97-AF65-F5344CB8AC3E}">
        <p14:creationId xmlns:p14="http://schemas.microsoft.com/office/powerpoint/2010/main" val="261872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1">
                <a:solidFill>
                  <a:schemeClr val="bg1"/>
                </a:solidFill>
              </a:rPr>
              <a:t>  </a:t>
            </a:r>
            <a:r>
              <a:rPr lang="en-GB" sz="4400" b="1"/>
              <a:t>The Covenant Duty in practice: </a:t>
            </a:r>
            <a:r>
              <a:rPr lang="en-GB" sz="4400"/>
              <a:t>Healthcare 3</a:t>
            </a:r>
            <a:endParaRPr kumimoji="0" lang="en-GB" sz="4400" b="0" i="0"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ct val="35000"/>
              </a:spcAft>
            </a:pPr>
            <a:r>
              <a:rPr lang="en-GB" i="1"/>
              <a:t>Deena is 12 years old and a member of the Army Cadets. She’s in the middle of a course of NHS orthodontic treatment when her family re-locates across the country so they can more easily care for an elderly relative.</a:t>
            </a:r>
          </a:p>
          <a:p>
            <a:pPr lvl="0" algn="ctr" defTabSz="800100">
              <a:lnSpc>
                <a:spcPct val="90000"/>
              </a:lnSpc>
              <a:spcBef>
                <a:spcPct val="0"/>
              </a:spcBef>
              <a:spcAft>
                <a:spcPct val="35000"/>
              </a:spcAft>
            </a:pPr>
            <a:r>
              <a:rPr lang="en-GB" i="1"/>
              <a:t>Deena joins a waiting list in their new location to resume the treatment.</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 </a:t>
            </a:r>
            <a:r>
              <a:rPr lang="en-GB" sz="1800" kern="1200"/>
              <a:t>Does this scenario fall within scope of the Covenant Duty? </a:t>
            </a:r>
          </a:p>
          <a:p>
            <a:pPr lvl="0" defTabSz="800100">
              <a:lnSpc>
                <a:spcPct val="90000"/>
              </a:lnSpc>
              <a:spcBef>
                <a:spcPct val="0"/>
              </a:spcBef>
              <a:spcAft>
                <a:spcPct val="35000"/>
              </a:spcAft>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a:t>
            </a:r>
            <a:r>
              <a:rPr lang="en-GB"/>
              <a:t>the body providing the service within </a:t>
            </a:r>
            <a:r>
              <a:rPr lang="en-GB" sz="1800" kern="1200"/>
              <a:t>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NHS orthodontic treatment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Deena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Has Deena experienced a disadvantage?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If so, has it arisen from Service life?</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Might special provision be appropriate here? </a:t>
            </a:r>
          </a:p>
          <a:p>
            <a:pPr marL="0" lvl="0" indent="0" algn="l" defTabSz="800100">
              <a:lnSpc>
                <a:spcPct val="90000"/>
              </a:lnSpc>
              <a:spcBef>
                <a:spcPct val="0"/>
              </a:spcBef>
              <a:spcAft>
                <a:spcPct val="35000"/>
              </a:spcAft>
              <a:buNone/>
            </a:pPr>
            <a:endParaRPr lang="en-GB" sz="900" kern="1200"/>
          </a:p>
          <a:p>
            <a:pPr lvl="0" defTabSz="800100">
              <a:lnSpc>
                <a:spcPct val="90000"/>
              </a:lnSpc>
              <a:spcBef>
                <a:spcPct val="0"/>
              </a:spcBef>
              <a:spcAft>
                <a:spcPct val="35000"/>
              </a:spcAft>
            </a:pPr>
            <a:r>
              <a:rPr lang="en-GB" sz="1800" kern="1200">
                <a:latin typeface="Times New Roman" panose="02020603050405020304" pitchFamily="18" charset="0"/>
                <a:cs typeface="Times New Roman" panose="02020603050405020304" pitchFamily="18" charset="0"/>
              </a:rPr>
              <a:t>● </a:t>
            </a:r>
            <a:r>
              <a:rPr lang="en-GB" sz="1800" kern="1200"/>
              <a:t>Has the </a:t>
            </a:r>
            <a:r>
              <a:rPr lang="en-GB"/>
              <a:t>organisation </a:t>
            </a:r>
            <a:r>
              <a:rPr lang="en-GB" sz="1800" kern="1200"/>
              <a:t>fulfilled its legal obligation under the Covenant Duty? What would you advise it to do?</a:t>
            </a:r>
            <a:endParaRPr lang="en-US" sz="1800" kern="1200"/>
          </a:p>
        </p:txBody>
      </p:sp>
    </p:spTree>
    <p:extLst>
      <p:ext uri="{BB962C8B-B14F-4D97-AF65-F5344CB8AC3E}">
        <p14:creationId xmlns:p14="http://schemas.microsoft.com/office/powerpoint/2010/main" val="175983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1">
                <a:solidFill>
                  <a:schemeClr val="bg1"/>
                </a:solidFill>
              </a:rPr>
              <a:t>  </a:t>
            </a:r>
            <a:r>
              <a:rPr lang="en-GB" sz="4400" b="1"/>
              <a:t>The Covenant Duty in practice: </a:t>
            </a:r>
            <a:r>
              <a:rPr lang="en-GB" sz="4400"/>
              <a:t>Healthcare 4</a:t>
            </a:r>
            <a:endParaRPr kumimoji="0" lang="en-GB" sz="4400" b="0" i="0"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ct val="35000"/>
              </a:spcAft>
            </a:pPr>
            <a:r>
              <a:rPr lang="en-GB" i="1"/>
              <a:t>Farah lost both arms while serving in the Army 20 years ago. He needs to have a blood sample taken. </a:t>
            </a:r>
          </a:p>
          <a:p>
            <a:pPr lvl="0" algn="ctr" defTabSz="800100">
              <a:lnSpc>
                <a:spcPct val="90000"/>
              </a:lnSpc>
              <a:spcBef>
                <a:spcPct val="0"/>
              </a:spcBef>
              <a:spcAft>
                <a:spcPct val="35000"/>
              </a:spcAft>
            </a:pPr>
            <a:r>
              <a:rPr lang="en-GB" i="1"/>
              <a:t>However, the nurses are only trained to take blood from arms, so cannot take blood from him (or from any patient without arms).</a:t>
            </a:r>
          </a:p>
          <a:p>
            <a:pPr lvl="0" algn="ctr" defTabSz="800100">
              <a:lnSpc>
                <a:spcPct val="90000"/>
              </a:lnSpc>
              <a:spcBef>
                <a:spcPct val="0"/>
              </a:spcBef>
              <a:spcAft>
                <a:spcPct val="35000"/>
              </a:spcAft>
            </a:pPr>
            <a:r>
              <a:rPr lang="en-GB" i="1"/>
              <a:t>He experiences a delay in receiving treatment.</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 </a:t>
            </a:r>
            <a:r>
              <a:rPr lang="en-GB" sz="1800" kern="1200"/>
              <a:t>Does this scenario fall within scope of the Covenant Duty? </a:t>
            </a:r>
          </a:p>
          <a:p>
            <a:pPr lvl="0" defTabSz="800100">
              <a:lnSpc>
                <a:spcPct val="90000"/>
              </a:lnSpc>
              <a:spcBef>
                <a:spcPct val="0"/>
              </a:spcBef>
              <a:spcAft>
                <a:spcPct val="35000"/>
              </a:spcAft>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a:t>
            </a:r>
            <a:r>
              <a:rPr lang="en-GB"/>
              <a:t>the body providing the service within </a:t>
            </a:r>
            <a:r>
              <a:rPr lang="en-GB" sz="1800" kern="1200"/>
              <a:t>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taking blood samples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Farah within scope? </a:t>
            </a:r>
          </a:p>
          <a:p>
            <a:pPr lvl="0" defTabSz="800100">
              <a:lnSpc>
                <a:spcPct val="90000"/>
              </a:lnSpc>
              <a:spcBef>
                <a:spcPct val="0"/>
              </a:spcBef>
              <a:spcAft>
                <a:spcPct val="35000"/>
              </a:spcAft>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Has </a:t>
            </a:r>
            <a:r>
              <a:rPr lang="en-GB"/>
              <a:t>Farah </a:t>
            </a:r>
            <a:r>
              <a:rPr lang="en-GB" sz="1800" kern="1200"/>
              <a:t>experienced a disadvantage?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If so, has it arisen from Service life?</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Might special provision be appropriate here? </a:t>
            </a:r>
          </a:p>
          <a:p>
            <a:pPr marL="0" lvl="0" indent="0" algn="l" defTabSz="800100">
              <a:lnSpc>
                <a:spcPct val="90000"/>
              </a:lnSpc>
              <a:spcBef>
                <a:spcPct val="0"/>
              </a:spcBef>
              <a:spcAft>
                <a:spcPct val="35000"/>
              </a:spcAft>
              <a:buNone/>
            </a:pPr>
            <a:endParaRPr lang="en-GB" sz="900" kern="1200"/>
          </a:p>
          <a:p>
            <a:pPr lvl="0" defTabSz="800100">
              <a:lnSpc>
                <a:spcPct val="90000"/>
              </a:lnSpc>
              <a:spcBef>
                <a:spcPct val="0"/>
              </a:spcBef>
              <a:spcAft>
                <a:spcPct val="35000"/>
              </a:spcAft>
            </a:pPr>
            <a:r>
              <a:rPr lang="en-GB" sz="1800" kern="1200">
                <a:latin typeface="Times New Roman" panose="02020603050405020304" pitchFamily="18" charset="0"/>
                <a:cs typeface="Times New Roman" panose="02020603050405020304" pitchFamily="18" charset="0"/>
              </a:rPr>
              <a:t>● </a:t>
            </a:r>
            <a:r>
              <a:rPr lang="en-GB" sz="1800" kern="1200"/>
              <a:t>Has the </a:t>
            </a:r>
            <a:r>
              <a:rPr lang="en-GB"/>
              <a:t>organisation </a:t>
            </a:r>
            <a:r>
              <a:rPr lang="en-GB" sz="1800" kern="1200"/>
              <a:t>fulfilled its legal obligation under the Covenant Duty? What would you advise it to do?</a:t>
            </a:r>
            <a:endParaRPr lang="en-US" sz="1800" kern="1200"/>
          </a:p>
        </p:txBody>
      </p:sp>
    </p:spTree>
    <p:extLst>
      <p:ext uri="{BB962C8B-B14F-4D97-AF65-F5344CB8AC3E}">
        <p14:creationId xmlns:p14="http://schemas.microsoft.com/office/powerpoint/2010/main" val="50458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1">
                <a:solidFill>
                  <a:schemeClr val="bg1"/>
                </a:solidFill>
              </a:rPr>
              <a:t>  </a:t>
            </a:r>
            <a:r>
              <a:rPr lang="en-GB" sz="4400" b="1"/>
              <a:t>The Covenant Duty in practice: </a:t>
            </a:r>
            <a:r>
              <a:rPr lang="en-GB" sz="4400"/>
              <a:t>Healthcare 5</a:t>
            </a:r>
            <a:endParaRPr kumimoji="0" lang="en-GB" sz="4400" b="0" i="0"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ct val="35000"/>
              </a:spcAft>
            </a:pPr>
            <a:r>
              <a:rPr lang="en-GB" i="1"/>
              <a:t>Megan recently left the Navy. She's started suffering from insomnia, recurring nightmares related to an incident during her time in the Navy, and she's also started to drink a lot more.</a:t>
            </a:r>
          </a:p>
          <a:p>
            <a:pPr lvl="0" algn="ctr" defTabSz="800100">
              <a:lnSpc>
                <a:spcPct val="90000"/>
              </a:lnSpc>
              <a:spcBef>
                <a:spcPct val="0"/>
              </a:spcBef>
              <a:spcAft>
                <a:spcPct val="35000"/>
              </a:spcAft>
            </a:pPr>
            <a:r>
              <a:rPr lang="en-GB" i="1"/>
              <a:t>She visits her GP, who refers her to an NHS sleep clinic and to a local authority alcohol support service.</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 </a:t>
            </a:r>
            <a:r>
              <a:rPr lang="en-GB" sz="1800" kern="1200"/>
              <a:t>Does this scenario fall within scope of the Covenant Duty? </a:t>
            </a:r>
          </a:p>
          <a:p>
            <a:pPr lvl="0" defTabSz="800100">
              <a:lnSpc>
                <a:spcPct val="90000"/>
              </a:lnSpc>
              <a:spcBef>
                <a:spcPct val="0"/>
              </a:spcBef>
              <a:spcAft>
                <a:spcPct val="35000"/>
              </a:spcAft>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a:t>
            </a:r>
            <a:r>
              <a:rPr lang="en-GB"/>
              <a:t>the body providing the service within </a:t>
            </a:r>
            <a:r>
              <a:rPr lang="en-GB" sz="1800" kern="1200"/>
              <a:t>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allocation of waiting list places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Is Megan within scope?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Has Megan experienced a disadvantage? </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If so, has it arisen from Service life?</a:t>
            </a:r>
          </a:p>
          <a:p>
            <a:pPr marL="0" lvl="0" indent="0" algn="l" defTabSz="800100">
              <a:lnSpc>
                <a:spcPct val="90000"/>
              </a:lnSpc>
              <a:spcBef>
                <a:spcPct val="0"/>
              </a:spcBef>
              <a:spcAft>
                <a:spcPct val="35000"/>
              </a:spcAft>
              <a:buFont typeface="Courier New" panose="02070309020205020404" pitchFamily="49" charset="0"/>
              <a:buNone/>
            </a:pPr>
            <a:r>
              <a:rPr lang="en-GB" sz="1800" kern="1200"/>
              <a:t>	</a:t>
            </a:r>
            <a:r>
              <a:rPr lang="en-GB" sz="1800" kern="1200">
                <a:latin typeface="Times New Roman" panose="02020603050405020304" pitchFamily="18" charset="0"/>
                <a:cs typeface="Times New Roman" panose="02020603050405020304" pitchFamily="18" charset="0"/>
              </a:rPr>
              <a:t>• </a:t>
            </a:r>
            <a:r>
              <a:rPr lang="en-GB" sz="1800" kern="1200"/>
              <a:t>Might special provision be appropriate here? </a:t>
            </a:r>
          </a:p>
          <a:p>
            <a:pPr marL="0" lvl="0" indent="0" algn="l" defTabSz="800100">
              <a:lnSpc>
                <a:spcPct val="90000"/>
              </a:lnSpc>
              <a:spcBef>
                <a:spcPct val="0"/>
              </a:spcBef>
              <a:spcAft>
                <a:spcPct val="35000"/>
              </a:spcAft>
              <a:buNone/>
            </a:pPr>
            <a:endParaRPr lang="en-GB" sz="900" kern="1200"/>
          </a:p>
          <a:p>
            <a:pPr marL="0" lvl="0" indent="0" algn="l" defTabSz="800100">
              <a:lnSpc>
                <a:spcPct val="90000"/>
              </a:lnSpc>
              <a:spcBef>
                <a:spcPct val="0"/>
              </a:spcBef>
              <a:spcAft>
                <a:spcPct val="35000"/>
              </a:spcAft>
              <a:buFont typeface="Symbol" panose="05050102010706020507" pitchFamily="18" charset="2"/>
              <a:buNone/>
            </a:pPr>
            <a:r>
              <a:rPr lang="en-GB" sz="1800" kern="1200">
                <a:latin typeface="Times New Roman" panose="02020603050405020304" pitchFamily="18" charset="0"/>
                <a:cs typeface="Times New Roman" panose="02020603050405020304" pitchFamily="18" charset="0"/>
              </a:rPr>
              <a:t>● </a:t>
            </a:r>
            <a:r>
              <a:rPr lang="en-GB" sz="1800" kern="1200"/>
              <a:t>Has the NHS fulfilled its legal obligation under the Covenant Duty? What would you advise it to do?</a:t>
            </a:r>
            <a:endParaRPr lang="en-US" sz="1800" kern="1200"/>
          </a:p>
        </p:txBody>
      </p:sp>
    </p:spTree>
    <p:extLst>
      <p:ext uri="{BB962C8B-B14F-4D97-AF65-F5344CB8AC3E}">
        <p14:creationId xmlns:p14="http://schemas.microsoft.com/office/powerpoint/2010/main" val="98214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Healthcare 6</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 </a:t>
            </a:r>
            <a:endParaRPr kumimoji="0" lang="en-GB" sz="4400" i="0" strike="noStrike" kern="1200" cap="none" spc="0" normalizeH="0" baseline="0" noProof="0">
              <a:ln>
                <a:noFill/>
              </a:ln>
              <a:solidFill>
                <a:prstClr val="black"/>
              </a:solidFill>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41985"/>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A nearby RAF base has a high turnover rate, as Armed Forces personnel are posted to the base, with their families, for two-year assignments, then move away again.</a:t>
            </a:r>
          </a:p>
          <a:p>
            <a:pPr lvl="0" algn="ctr">
              <a:spcAft>
                <a:spcPts val="756"/>
              </a:spcAft>
            </a:pPr>
            <a:r>
              <a:rPr lang="en-GB" i="1"/>
              <a:t>Being unfamiliar with the local area, members of this Armed Forces community therefore often lack awareness of what healthcare and other support services are available locally, and are less likely to access those services.</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r>
              <a:rPr lang="en-GB">
                <a:latin typeface="Times New Roman" panose="02020603050405020304" pitchFamily="18" charset="0"/>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body providing the service within scope? </a:t>
            </a:r>
          </a:p>
          <a:p>
            <a:pPr lvl="0"/>
            <a:r>
              <a:rPr lang="en-GB"/>
              <a:t>	</a:t>
            </a:r>
            <a:r>
              <a:rPr lang="en-GB">
                <a:latin typeface="Times New Roman" panose="02020603050405020304" pitchFamily="18" charset="0"/>
                <a:cs typeface="Times New Roman" panose="02020603050405020304" pitchFamily="18" charset="0"/>
              </a:rPr>
              <a:t>• </a:t>
            </a:r>
            <a:r>
              <a:rPr lang="en-GB"/>
              <a:t>Is information on local health services in scope? </a:t>
            </a:r>
          </a:p>
          <a:p>
            <a:pPr lvl="0"/>
            <a:r>
              <a:rPr lang="en-GB"/>
              <a:t>	</a:t>
            </a:r>
            <a:r>
              <a:rPr lang="en-GB">
                <a:latin typeface="Times New Roman" panose="02020603050405020304" pitchFamily="18" charset="0"/>
                <a:cs typeface="Times New Roman" panose="02020603050405020304" pitchFamily="18" charset="0"/>
              </a:rPr>
              <a:t>• </a:t>
            </a:r>
            <a:r>
              <a:rPr lang="en-GB"/>
              <a:t>Is this Armed Forces community in scope? </a:t>
            </a:r>
          </a:p>
          <a:p>
            <a:pPr lvl="0"/>
            <a:r>
              <a:rPr lang="en-GB"/>
              <a:t>	</a:t>
            </a:r>
            <a:r>
              <a:rPr lang="en-GB">
                <a:latin typeface="Times New Roman" panose="02020603050405020304" pitchFamily="18" charset="0"/>
                <a:cs typeface="Times New Roman" panose="02020603050405020304" pitchFamily="18" charset="0"/>
              </a:rPr>
              <a:t>• </a:t>
            </a:r>
            <a:r>
              <a:rPr lang="en-GB"/>
              <a:t>Have they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local authority fulfilled its legal obligation under the Covenant Duty? What would you advise it to do?</a:t>
            </a:r>
            <a:endParaRPr lang="en-US"/>
          </a:p>
        </p:txBody>
      </p:sp>
    </p:spTree>
    <p:extLst>
      <p:ext uri="{BB962C8B-B14F-4D97-AF65-F5344CB8AC3E}">
        <p14:creationId xmlns:p14="http://schemas.microsoft.com/office/powerpoint/2010/main" val="15789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b="0" i="0" strike="noStrike" kern="1200" cap="none" spc="0" normalizeH="0" baseline="0" noProof="0">
                <a:ln>
                  <a:noFill/>
                </a:ln>
                <a:solidFill>
                  <a:prstClr val="black"/>
                </a:solidFill>
                <a:effectLst/>
                <a:uLnTx/>
                <a:uFillTx/>
                <a:latin typeface="Calibri Light" panose="020F0302020204030204"/>
                <a:ea typeface="+mj-ea"/>
                <a:cs typeface="+mj-cs"/>
              </a:rPr>
              <a:t>Education 1</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A Service family is re-located to a new area by the Army, in the middle of the school year. The two children are placed in two different schools in opposite directions from their Service Family Accommodation, each a significant distance away.</a:t>
            </a:r>
          </a:p>
          <a:p>
            <a:pPr lvl="0" algn="ctr">
              <a:spcAft>
                <a:spcPts val="756"/>
              </a:spcAft>
            </a:pPr>
            <a:r>
              <a:rPr lang="en-GB" i="1"/>
              <a:t>The non-serving parent has to take both to school. Due to the time this takes, one child gets to school an hour early each morning, and the non-serving parent is finding it hard to maintain their own employment.</a:t>
            </a:r>
            <a:endParaRPr lang="en-US"/>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school or local authority within scope? </a:t>
            </a:r>
          </a:p>
          <a:p>
            <a:pPr lvl="0"/>
            <a:r>
              <a:rPr lang="en-GB"/>
              <a:t>	</a:t>
            </a:r>
            <a:r>
              <a:rPr lang="en-GB">
                <a:latin typeface="Times New Roman" panose="02020603050405020304" pitchFamily="18" charset="0"/>
                <a:cs typeface="Times New Roman" panose="02020603050405020304" pitchFamily="18" charset="0"/>
              </a:rPr>
              <a:t>• </a:t>
            </a:r>
            <a:r>
              <a:rPr lang="en-GB"/>
              <a:t>Is home-to-school transport within scope? </a:t>
            </a:r>
          </a:p>
          <a:p>
            <a:pPr lvl="0"/>
            <a:r>
              <a:rPr lang="en-GB"/>
              <a:t>	</a:t>
            </a:r>
            <a:r>
              <a:rPr lang="en-GB">
                <a:latin typeface="Times New Roman" panose="02020603050405020304" pitchFamily="18" charset="0"/>
                <a:cs typeface="Times New Roman" panose="02020603050405020304" pitchFamily="18" charset="0"/>
              </a:rPr>
              <a:t>• </a:t>
            </a:r>
            <a:r>
              <a:rPr lang="en-GB"/>
              <a:t>Are the children &amp; non-serving parent in scope?</a:t>
            </a:r>
          </a:p>
          <a:p>
            <a:pPr lvl="0"/>
            <a:r>
              <a:rPr lang="en-GB"/>
              <a:t>	</a:t>
            </a:r>
            <a:r>
              <a:rPr lang="en-GB">
                <a:latin typeface="Times New Roman" panose="02020603050405020304" pitchFamily="18" charset="0"/>
                <a:cs typeface="Times New Roman" panose="02020603050405020304" pitchFamily="18" charset="0"/>
              </a:rPr>
              <a:t>• </a:t>
            </a:r>
            <a:r>
              <a:rPr lang="en-GB"/>
              <a:t>Have they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school or local authority fulfilled its legal obligation under the Covenant Duty? What would you advise them to do?</a:t>
            </a:r>
            <a:endParaRPr lang="en-US"/>
          </a:p>
        </p:txBody>
      </p:sp>
    </p:spTree>
    <p:extLst>
      <p:ext uri="{BB962C8B-B14F-4D97-AF65-F5344CB8AC3E}">
        <p14:creationId xmlns:p14="http://schemas.microsoft.com/office/powerpoint/2010/main" val="55410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FFFFFF"/>
                </a:solidFill>
              </a:rPr>
              <a:t>   </a:t>
            </a:r>
            <a:r>
              <a:rPr lang="en-GB" b="1" dirty="0"/>
              <a:t>Some useful hints &amp; tips to how you can use</a:t>
            </a:r>
          </a:p>
          <a:p>
            <a:r>
              <a:rPr lang="en-GB" b="1" dirty="0"/>
              <a:t>    this presentation pack</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71BD47-0677-6100-9250-C2D347DCCE74}"/>
              </a:ext>
            </a:extLst>
          </p:cNvPr>
          <p:cNvSpPr txBox="1"/>
          <p:nvPr/>
        </p:nvSpPr>
        <p:spPr>
          <a:xfrm>
            <a:off x="740591" y="1894881"/>
            <a:ext cx="10710817" cy="4801314"/>
          </a:xfrm>
          <a:prstGeom prst="rect">
            <a:avLst/>
          </a:prstGeom>
          <a:noFill/>
        </p:spPr>
        <p:txBody>
          <a:bodyPr wrap="square" lIns="91440" tIns="45720" rIns="91440" bIns="45720" rtlCol="0" anchor="t">
            <a:spAutoFit/>
          </a:bodyPr>
          <a:lstStyle/>
          <a:p>
            <a:r>
              <a:rPr lang="en-GB" dirty="0">
                <a:solidFill>
                  <a:srgbClr val="FF0000"/>
                </a:solidFill>
              </a:rPr>
              <a:t>This presentation pack is based on the webinars that the MOD’s Covenant team delivered across the UK, and contains a range of information covering the areas of health, education and housing, and a variety of case studies which explore how the Covenant Duty works in practice.</a:t>
            </a:r>
          </a:p>
          <a:p>
            <a:endParaRPr lang="en-GB" dirty="0">
              <a:solidFill>
                <a:srgbClr val="FF0000"/>
              </a:solidFill>
            </a:endParaRPr>
          </a:p>
          <a:p>
            <a:r>
              <a:rPr lang="en-GB" dirty="0">
                <a:solidFill>
                  <a:srgbClr val="FF0000"/>
                </a:solidFill>
              </a:rPr>
              <a:t>This pack can be used to inform yourself but also to help raise awareness about the Covenant and its legal Duty among your stakeholders. Please feel free to tailor the slides to meet the needs of your local area and/or subject matter so it is more relevant to your audience.</a:t>
            </a:r>
          </a:p>
          <a:p>
            <a:endParaRPr lang="en-GB" dirty="0">
              <a:solidFill>
                <a:srgbClr val="FF0000"/>
              </a:solidFill>
            </a:endParaRPr>
          </a:p>
          <a:p>
            <a:r>
              <a:rPr lang="en-GB" dirty="0">
                <a:solidFill>
                  <a:srgbClr val="FF0000"/>
                </a:solidFill>
              </a:rPr>
              <a:t>We suggest the following slides could be tailored to suit your area:</a:t>
            </a:r>
          </a:p>
          <a:p>
            <a:pPr marL="285750" indent="-285750">
              <a:buFont typeface="Arial" panose="020B0604020202020204" pitchFamily="34" charset="0"/>
              <a:buChar char="•"/>
            </a:pPr>
            <a:r>
              <a:rPr lang="en-GB" dirty="0">
                <a:solidFill>
                  <a:srgbClr val="FF0000"/>
                </a:solidFill>
              </a:rPr>
              <a:t>Slide 5 – you can use local examples of Covenant delivery as well as the national initiatives already included. </a:t>
            </a:r>
            <a:endParaRPr lang="en-GB" dirty="0">
              <a:solidFill>
                <a:srgbClr val="FF0000"/>
              </a:solidFill>
              <a:cs typeface="Calibri"/>
            </a:endParaRPr>
          </a:p>
          <a:p>
            <a:pPr marL="285750" indent="-285750">
              <a:buFont typeface="Arial" panose="020B0604020202020204" pitchFamily="34" charset="0"/>
              <a:buChar char="•"/>
            </a:pPr>
            <a:r>
              <a:rPr lang="en-GB" dirty="0">
                <a:solidFill>
                  <a:srgbClr val="FF0000"/>
                </a:solidFill>
              </a:rPr>
              <a:t>Slides 13-28 – the case studies.  Choose the ones that are most relevant to your audience (we don’t suggest that you use all 16) or you might have some local ones to substitute.</a:t>
            </a:r>
          </a:p>
          <a:p>
            <a:pPr marL="285750" indent="-285750">
              <a:buFont typeface="Arial" panose="020B0604020202020204" pitchFamily="34" charset="0"/>
              <a:buChar char="•"/>
            </a:pPr>
            <a:r>
              <a:rPr lang="en-GB" dirty="0">
                <a:solidFill>
                  <a:srgbClr val="FF0000"/>
                </a:solidFill>
              </a:rPr>
              <a:t>Slides 31-33 – the screen shots of the inside of the Statutory Guidance. Choose either health, education or housing, whichever is most appropriate to your audience.</a:t>
            </a:r>
          </a:p>
          <a:p>
            <a:endParaRPr lang="en-GB" dirty="0">
              <a:solidFill>
                <a:srgbClr val="FF0000"/>
              </a:solidFill>
            </a:endParaRPr>
          </a:p>
          <a:p>
            <a:r>
              <a:rPr lang="en-GB" dirty="0">
                <a:solidFill>
                  <a:srgbClr val="FF0000"/>
                </a:solidFill>
              </a:rPr>
              <a:t>Please note that more detail is provided in the speaking notes which also gives the appropriate responses to the questions raised in the case studies. </a:t>
            </a:r>
          </a:p>
        </p:txBody>
      </p:sp>
    </p:spTree>
    <p:extLst>
      <p:ext uri="{BB962C8B-B14F-4D97-AF65-F5344CB8AC3E}">
        <p14:creationId xmlns:p14="http://schemas.microsoft.com/office/powerpoint/2010/main" val="2814567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b="0" i="0" strike="noStrike" kern="1200" cap="none" spc="0" normalizeH="0" baseline="0" noProof="0">
                <a:ln>
                  <a:noFill/>
                </a:ln>
                <a:solidFill>
                  <a:prstClr val="black"/>
                </a:solidFill>
                <a:effectLst/>
                <a:uLnTx/>
                <a:uFillTx/>
                <a:latin typeface="Calibri Light" panose="020F0302020204030204"/>
                <a:ea typeface="+mj-ea"/>
                <a:cs typeface="+mj-cs"/>
              </a:rPr>
              <a:t>Education 2</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Vishal is 16 years old, and a member of the Royal Navy Reserve. His father works long hours for an engineering company, so the family will be unable to take holiday together in the upcoming half-term.</a:t>
            </a:r>
          </a:p>
          <a:p>
            <a:pPr lvl="0" algn="ctr">
              <a:spcAft>
                <a:spcPts val="756"/>
              </a:spcAft>
            </a:pPr>
            <a:r>
              <a:rPr lang="en-GB" i="1"/>
              <a:t>Therefore, they ask his school for permission to take a term-time holiday, but the school does not agree.</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school within scope? </a:t>
            </a:r>
          </a:p>
          <a:p>
            <a:pPr lvl="0"/>
            <a:r>
              <a:rPr lang="en-GB"/>
              <a:t>	</a:t>
            </a:r>
            <a:r>
              <a:rPr lang="en-GB">
                <a:latin typeface="Times New Roman" panose="02020603050405020304" pitchFamily="18" charset="0"/>
                <a:cs typeface="Times New Roman" panose="02020603050405020304" pitchFamily="18" charset="0"/>
              </a:rPr>
              <a:t>• </a:t>
            </a:r>
            <a:r>
              <a:rPr lang="en-GB"/>
              <a:t>Is term-time attendance within scope? </a:t>
            </a:r>
          </a:p>
          <a:p>
            <a:pPr lvl="0"/>
            <a:r>
              <a:rPr lang="en-GB"/>
              <a:t>	</a:t>
            </a:r>
            <a:r>
              <a:rPr lang="en-GB">
                <a:latin typeface="Times New Roman" panose="02020603050405020304" pitchFamily="18" charset="0"/>
                <a:cs typeface="Times New Roman" panose="02020603050405020304" pitchFamily="18" charset="0"/>
              </a:rPr>
              <a:t>• </a:t>
            </a:r>
            <a:r>
              <a:rPr lang="en-GB"/>
              <a:t>Is Vishal within scope? </a:t>
            </a:r>
          </a:p>
          <a:p>
            <a:pPr lvl="0"/>
            <a:r>
              <a:rPr lang="en-GB"/>
              <a:t>	</a:t>
            </a:r>
            <a:r>
              <a:rPr lang="en-GB">
                <a:latin typeface="Times New Roman" panose="02020603050405020304" pitchFamily="18" charset="0"/>
                <a:cs typeface="Times New Roman" panose="02020603050405020304" pitchFamily="18" charset="0"/>
              </a:rPr>
              <a:t>• </a:t>
            </a:r>
            <a:r>
              <a:rPr lang="en-GB"/>
              <a:t>Has Vishal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school fulfilled its legal obligation under the Covenant Duty? What would you advise it to do?</a:t>
            </a:r>
            <a:endParaRPr lang="en-US"/>
          </a:p>
        </p:txBody>
      </p:sp>
    </p:spTree>
    <p:extLst>
      <p:ext uri="{BB962C8B-B14F-4D97-AF65-F5344CB8AC3E}">
        <p14:creationId xmlns:p14="http://schemas.microsoft.com/office/powerpoint/2010/main" val="314783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b="0" i="0" strike="noStrike" kern="1200" cap="none" spc="0" normalizeH="0" baseline="0" noProof="0">
                <a:ln>
                  <a:noFill/>
                </a:ln>
                <a:solidFill>
                  <a:prstClr val="black"/>
                </a:solidFill>
                <a:effectLst/>
                <a:uLnTx/>
                <a:uFillTx/>
                <a:latin typeface="Calibri Light" panose="020F0302020204030204"/>
                <a:ea typeface="+mj-ea"/>
                <a:cs typeface="+mj-cs"/>
              </a:rPr>
              <a:t>Education 3</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The Service children attending a secondary school cannot access the after-school clubs. </a:t>
            </a:r>
          </a:p>
          <a:p>
            <a:pPr lvl="0" algn="ctr"/>
            <a:r>
              <a:rPr lang="en-GB" i="1"/>
              <a:t>This is because the bus timetable does not enable the Service children, commuting from the local military base, to stay beyond the school day.</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school within scope? </a:t>
            </a:r>
          </a:p>
          <a:p>
            <a:pPr lvl="0"/>
            <a:r>
              <a:rPr lang="en-GB"/>
              <a:t>	</a:t>
            </a:r>
            <a:r>
              <a:rPr lang="en-GB">
                <a:latin typeface="Times New Roman" panose="02020603050405020304" pitchFamily="18" charset="0"/>
                <a:cs typeface="Times New Roman" panose="02020603050405020304" pitchFamily="18" charset="0"/>
              </a:rPr>
              <a:t>• </a:t>
            </a:r>
            <a:r>
              <a:rPr lang="en-GB"/>
              <a:t>Is attending after-school clubs within scope? </a:t>
            </a:r>
          </a:p>
          <a:p>
            <a:pPr lvl="0"/>
            <a:r>
              <a:rPr lang="en-GB"/>
              <a:t>	</a:t>
            </a:r>
            <a:r>
              <a:rPr lang="en-GB">
                <a:latin typeface="Times New Roman" panose="02020603050405020304" pitchFamily="18" charset="0"/>
                <a:cs typeface="Times New Roman" panose="02020603050405020304" pitchFamily="18" charset="0"/>
              </a:rPr>
              <a:t>• </a:t>
            </a:r>
            <a:r>
              <a:rPr lang="en-GB"/>
              <a:t>Are the children within scope? </a:t>
            </a:r>
          </a:p>
          <a:p>
            <a:pPr lvl="0"/>
            <a:r>
              <a:rPr lang="en-GB"/>
              <a:t>	</a:t>
            </a:r>
            <a:r>
              <a:rPr lang="en-GB">
                <a:latin typeface="Times New Roman" panose="02020603050405020304" pitchFamily="18" charset="0"/>
                <a:cs typeface="Times New Roman" panose="02020603050405020304" pitchFamily="18" charset="0"/>
              </a:rPr>
              <a:t>• </a:t>
            </a:r>
            <a:r>
              <a:rPr lang="en-GB"/>
              <a:t>Have the children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school fulfilled its legal obligation under the Covenant Duty? What would you advise it to do?</a:t>
            </a:r>
            <a:endParaRPr lang="en-US"/>
          </a:p>
        </p:txBody>
      </p:sp>
    </p:spTree>
    <p:extLst>
      <p:ext uri="{BB962C8B-B14F-4D97-AF65-F5344CB8AC3E}">
        <p14:creationId xmlns:p14="http://schemas.microsoft.com/office/powerpoint/2010/main" val="16837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b="0" i="0" strike="noStrike" kern="1200" cap="none" spc="0" normalizeH="0" baseline="0" noProof="0">
                <a:ln>
                  <a:noFill/>
                </a:ln>
                <a:solidFill>
                  <a:prstClr val="black"/>
                </a:solidFill>
                <a:effectLst/>
                <a:uLnTx/>
                <a:uFillTx/>
                <a:latin typeface="Calibri Light" panose="020F0302020204030204"/>
                <a:ea typeface="+mj-ea"/>
                <a:cs typeface="+mj-cs"/>
              </a:rPr>
              <a:t>Education 4</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Elisha, the child of an RAF pilot, is eligible for free home-to-school transport.</a:t>
            </a:r>
          </a:p>
          <a:p>
            <a:pPr lvl="0" algn="ctr">
              <a:spcAft>
                <a:spcPts val="756"/>
              </a:spcAft>
            </a:pPr>
            <a:r>
              <a:rPr lang="en-GB" i="1"/>
              <a:t>The RAF requires them to move home. Elisha can remain at the same school, but no longer qualifies for free transport, so the local council discontinues it.</a:t>
            </a:r>
          </a:p>
          <a:p>
            <a:pPr lvl="0" algn="ctr"/>
            <a:r>
              <a:rPr lang="en-GB" i="1"/>
              <a:t>Elisha’s parents have complained to the Local Government and Social Care Ombudsman, who’s requested evidence from the local council of how it has considered the Covenant.</a:t>
            </a:r>
            <a:endParaRPr lang="en-US"/>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local authority within scope? </a:t>
            </a:r>
          </a:p>
          <a:p>
            <a:pPr lvl="0"/>
            <a:r>
              <a:rPr lang="en-GB"/>
              <a:t>	</a:t>
            </a:r>
            <a:r>
              <a:rPr lang="en-GB">
                <a:latin typeface="Times New Roman" panose="02020603050405020304" pitchFamily="18" charset="0"/>
                <a:cs typeface="Times New Roman" panose="02020603050405020304" pitchFamily="18" charset="0"/>
              </a:rPr>
              <a:t>• </a:t>
            </a:r>
            <a:r>
              <a:rPr lang="en-GB"/>
              <a:t>Is home-to-school transport within scope? </a:t>
            </a:r>
          </a:p>
          <a:p>
            <a:pPr lvl="0"/>
            <a:r>
              <a:rPr lang="en-GB"/>
              <a:t>	</a:t>
            </a:r>
            <a:r>
              <a:rPr lang="en-GB">
                <a:latin typeface="Times New Roman" panose="02020603050405020304" pitchFamily="18" charset="0"/>
                <a:cs typeface="Times New Roman" panose="02020603050405020304" pitchFamily="18" charset="0"/>
              </a:rPr>
              <a:t>• </a:t>
            </a:r>
            <a:r>
              <a:rPr lang="en-GB"/>
              <a:t>Is Elisha within scope? </a:t>
            </a:r>
          </a:p>
          <a:p>
            <a:pPr lvl="0"/>
            <a:r>
              <a:rPr lang="en-GB"/>
              <a:t>	</a:t>
            </a:r>
            <a:r>
              <a:rPr lang="en-GB">
                <a:latin typeface="Times New Roman" panose="02020603050405020304" pitchFamily="18" charset="0"/>
                <a:cs typeface="Times New Roman" panose="02020603050405020304" pitchFamily="18" charset="0"/>
              </a:rPr>
              <a:t>• </a:t>
            </a:r>
            <a:r>
              <a:rPr lang="en-GB"/>
              <a:t>Has Elisha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local authority fulfilled its legal obligation under the Duty? If it has, what kind of evidence could it rely on to demonstrate this? What would you advise it to do?</a:t>
            </a:r>
            <a:endParaRPr lang="en-US"/>
          </a:p>
        </p:txBody>
      </p:sp>
    </p:spTree>
    <p:extLst>
      <p:ext uri="{BB962C8B-B14F-4D97-AF65-F5344CB8AC3E}">
        <p14:creationId xmlns:p14="http://schemas.microsoft.com/office/powerpoint/2010/main" val="22150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b="0" i="0" strike="noStrike" kern="1200" cap="none" spc="0" normalizeH="0" baseline="0" noProof="0">
                <a:ln>
                  <a:noFill/>
                </a:ln>
                <a:solidFill>
                  <a:prstClr val="black"/>
                </a:solidFill>
                <a:effectLst/>
                <a:uLnTx/>
                <a:uFillTx/>
                <a:latin typeface="Calibri Light" panose="020F0302020204030204"/>
                <a:ea typeface="+mj-ea"/>
                <a:cs typeface="+mj-cs"/>
              </a:rPr>
              <a:t>Education 5</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US" i="1"/>
              <a:t>Suzy is the 15-year-old child of a soldier in the Army. She lives with her parents in Cyprus, where they’ve been posted.</a:t>
            </a:r>
          </a:p>
          <a:p>
            <a:pPr lvl="0" algn="ctr">
              <a:spcAft>
                <a:spcPts val="756"/>
              </a:spcAft>
            </a:pPr>
            <a:r>
              <a:rPr lang="en-US" i="1"/>
              <a:t>The posting ends, and they return to the UK. Suzy is placed in a school close to their new home, but unfortunately the school uses some different exam boards to the MOD school she attended in Cyprus.</a:t>
            </a:r>
          </a:p>
          <a:p>
            <a:pPr lvl="0" algn="ctr">
              <a:spcAft>
                <a:spcPts val="756"/>
              </a:spcAft>
            </a:pPr>
            <a:r>
              <a:rPr lang="en-US" i="1"/>
              <a:t>She finds she has not studied some of the exam topics that her new classmates have.</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body providing the service within scope? </a:t>
            </a:r>
          </a:p>
          <a:p>
            <a:pPr lvl="0"/>
            <a:r>
              <a:rPr lang="en-GB"/>
              <a:t>	</a:t>
            </a:r>
            <a:r>
              <a:rPr lang="en-GB">
                <a:latin typeface="Times New Roman" panose="02020603050405020304" pitchFamily="18" charset="0"/>
                <a:cs typeface="Times New Roman" panose="02020603050405020304" pitchFamily="18" charset="0"/>
              </a:rPr>
              <a:t>• </a:t>
            </a:r>
            <a:r>
              <a:rPr lang="en-GB"/>
              <a:t>Is educational attainment within scope? </a:t>
            </a:r>
          </a:p>
          <a:p>
            <a:pPr lvl="0"/>
            <a:r>
              <a:rPr lang="en-GB"/>
              <a:t>	</a:t>
            </a:r>
            <a:r>
              <a:rPr lang="en-GB">
                <a:latin typeface="Times New Roman" panose="02020603050405020304" pitchFamily="18" charset="0"/>
                <a:cs typeface="Times New Roman" panose="02020603050405020304" pitchFamily="18" charset="0"/>
              </a:rPr>
              <a:t>• </a:t>
            </a:r>
            <a:r>
              <a:rPr lang="en-GB"/>
              <a:t>Is Suzy within scope? </a:t>
            </a:r>
          </a:p>
          <a:p>
            <a:pPr lvl="0"/>
            <a:r>
              <a:rPr lang="en-GB"/>
              <a:t>	</a:t>
            </a:r>
            <a:r>
              <a:rPr lang="en-GB">
                <a:latin typeface="Times New Roman" panose="02020603050405020304" pitchFamily="18" charset="0"/>
                <a:cs typeface="Times New Roman" panose="02020603050405020304" pitchFamily="18" charset="0"/>
              </a:rPr>
              <a:t>• </a:t>
            </a:r>
            <a:r>
              <a:rPr lang="en-GB"/>
              <a:t>Has Suzy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local authority fulfilled its legal obligation under the Covenant Duty? What would you advise it to do?</a:t>
            </a:r>
            <a:endParaRPr lang="en-US"/>
          </a:p>
        </p:txBody>
      </p:sp>
    </p:spTree>
    <p:extLst>
      <p:ext uri="{BB962C8B-B14F-4D97-AF65-F5344CB8AC3E}">
        <p14:creationId xmlns:p14="http://schemas.microsoft.com/office/powerpoint/2010/main" val="227529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Housing</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1</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James will soon be discharged from the Navy. He wants to move into social housing back in his home area after his discharge.</a:t>
            </a:r>
          </a:p>
          <a:p>
            <a:pPr lvl="0" algn="ctr">
              <a:spcAft>
                <a:spcPts val="756"/>
              </a:spcAft>
            </a:pPr>
            <a:r>
              <a:rPr lang="en-GB" i="1"/>
              <a:t>However, he’s currently deployed to the Falklands, so cannot view the available properties, sign a contract, or collect keys. Also, the council’s computer system does not register overseas addresses, so cannot accept his Falklands contact address.</a:t>
            </a:r>
          </a:p>
          <a:p>
            <a:pPr lvl="0" algn="ctr">
              <a:spcAft>
                <a:spcPts val="756"/>
              </a:spcAft>
            </a:pPr>
            <a:r>
              <a:rPr lang="en-GB" i="1"/>
              <a:t>He is therefore unable to progress his application for social housing.</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r>
              <a:rPr lang="en-GB">
                <a:latin typeface="Times New Roman" panose="02020603050405020304" pitchFamily="18" charset="0"/>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body providing the service within scope? </a:t>
            </a:r>
          </a:p>
          <a:p>
            <a:pPr lvl="0"/>
            <a:r>
              <a:rPr lang="en-GB"/>
              <a:t>	</a:t>
            </a:r>
            <a:r>
              <a:rPr lang="en-GB">
                <a:latin typeface="Times New Roman" panose="02020603050405020304" pitchFamily="18" charset="0"/>
                <a:cs typeface="Times New Roman" panose="02020603050405020304" pitchFamily="18" charset="0"/>
              </a:rPr>
              <a:t>• </a:t>
            </a:r>
            <a:r>
              <a:rPr lang="en-GB"/>
              <a:t>Is access to social housing within scope? </a:t>
            </a:r>
          </a:p>
          <a:p>
            <a:pPr lvl="0"/>
            <a:r>
              <a:rPr lang="en-GB"/>
              <a:t>	</a:t>
            </a:r>
            <a:r>
              <a:rPr lang="en-GB">
                <a:latin typeface="Times New Roman" panose="02020603050405020304" pitchFamily="18" charset="0"/>
                <a:cs typeface="Times New Roman" panose="02020603050405020304" pitchFamily="18" charset="0"/>
              </a:rPr>
              <a:t>• </a:t>
            </a:r>
            <a:r>
              <a:rPr lang="en-GB"/>
              <a:t>Is James within scope? </a:t>
            </a:r>
          </a:p>
          <a:p>
            <a:pPr lvl="0"/>
            <a:r>
              <a:rPr lang="en-GB"/>
              <a:t>	</a:t>
            </a:r>
            <a:r>
              <a:rPr lang="en-GB">
                <a:latin typeface="Times New Roman" panose="02020603050405020304" pitchFamily="18" charset="0"/>
                <a:cs typeface="Times New Roman" panose="02020603050405020304" pitchFamily="18" charset="0"/>
              </a:rPr>
              <a:t>• </a:t>
            </a:r>
            <a:r>
              <a:rPr lang="en-GB"/>
              <a:t>Has James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local authority fulfilled its legal obligation under the Covenant Duty? What would you advise it to do?</a:t>
            </a:r>
            <a:endParaRPr lang="en-US"/>
          </a:p>
        </p:txBody>
      </p:sp>
    </p:spTree>
    <p:extLst>
      <p:ext uri="{BB962C8B-B14F-4D97-AF65-F5344CB8AC3E}">
        <p14:creationId xmlns:p14="http://schemas.microsoft.com/office/powerpoint/2010/main" val="193987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Housing</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2</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837686"/>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After 12 successful years in the Army, Adil began a new career in the logistics sector, but has now been made redundant.</a:t>
            </a:r>
          </a:p>
          <a:p>
            <a:pPr lvl="0" algn="ctr">
              <a:spcAft>
                <a:spcPts val="756"/>
              </a:spcAft>
            </a:pPr>
            <a:r>
              <a:rPr lang="en-GB" i="1"/>
              <a:t>He can’t keep up with the rental payments on his home, but doesn’t move out as he has nowhere else to live. His landlord begins eviction proceedings against him.</a:t>
            </a:r>
          </a:p>
          <a:p>
            <a:pPr lvl="0" algn="ctr">
              <a:spcAft>
                <a:spcPts val="756"/>
              </a:spcAft>
            </a:pPr>
            <a:r>
              <a:rPr lang="en-GB" i="1"/>
              <a:t>He doesn’t seek help as he doesn’t know who to turn to, and in any case he thinks the civilian authorities won’t understand his experience. Several months later he is evicted and he becomes homeless.</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r>
              <a:rPr lang="en-GB">
                <a:latin typeface="Times New Roman" panose="02020603050405020304" pitchFamily="18" charset="0"/>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local authority within scope? </a:t>
            </a:r>
          </a:p>
          <a:p>
            <a:pPr lvl="0"/>
            <a:r>
              <a:rPr lang="en-GB"/>
              <a:t>	</a:t>
            </a:r>
            <a:r>
              <a:rPr lang="en-GB">
                <a:latin typeface="Times New Roman" panose="02020603050405020304" pitchFamily="18" charset="0"/>
                <a:cs typeface="Times New Roman" panose="02020603050405020304" pitchFamily="18" charset="0"/>
              </a:rPr>
              <a:t>• </a:t>
            </a:r>
            <a:r>
              <a:rPr lang="en-GB"/>
              <a:t>Is homelessness prevention within scope? </a:t>
            </a:r>
          </a:p>
          <a:p>
            <a:pPr lvl="0"/>
            <a:r>
              <a:rPr lang="en-GB"/>
              <a:t>	</a:t>
            </a:r>
            <a:r>
              <a:rPr lang="en-GB">
                <a:latin typeface="Times New Roman" panose="02020603050405020304" pitchFamily="18" charset="0"/>
                <a:cs typeface="Times New Roman" panose="02020603050405020304" pitchFamily="18" charset="0"/>
              </a:rPr>
              <a:t>• </a:t>
            </a:r>
            <a:r>
              <a:rPr lang="en-GB"/>
              <a:t>Is Adil within scope? </a:t>
            </a:r>
          </a:p>
          <a:p>
            <a:pPr lvl="0"/>
            <a:r>
              <a:rPr lang="en-GB"/>
              <a:t>	</a:t>
            </a:r>
            <a:r>
              <a:rPr lang="en-GB">
                <a:latin typeface="Times New Roman" panose="02020603050405020304" pitchFamily="18" charset="0"/>
                <a:cs typeface="Times New Roman" panose="02020603050405020304" pitchFamily="18" charset="0"/>
              </a:rPr>
              <a:t>• </a:t>
            </a:r>
            <a:r>
              <a:rPr lang="en-GB"/>
              <a:t>Has Adil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local authority fulfilled its legal obligation under the Covenant Duty? What would you advise it to do?</a:t>
            </a:r>
            <a:endParaRPr lang="en-US"/>
          </a:p>
        </p:txBody>
      </p:sp>
    </p:spTree>
    <p:extLst>
      <p:ext uri="{BB962C8B-B14F-4D97-AF65-F5344CB8AC3E}">
        <p14:creationId xmlns:p14="http://schemas.microsoft.com/office/powerpoint/2010/main" val="346873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b="0" i="0" strike="noStrike" kern="1200" cap="none" spc="0" normalizeH="0" baseline="0" noProof="0">
                <a:ln>
                  <a:noFill/>
                </a:ln>
                <a:solidFill>
                  <a:prstClr val="black"/>
                </a:solidFill>
                <a:effectLst/>
                <a:uLnTx/>
                <a:uFillTx/>
                <a:latin typeface="Calibri Light" panose="020F0302020204030204"/>
                <a:ea typeface="+mj-ea"/>
                <a:cs typeface="+mj-cs"/>
              </a:rPr>
              <a:t>Housing</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3</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82038"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Chris recently left the RAF. He hears people on the news talking about Housing Benefit, and he wonders if that’s something he’s entitled to. </a:t>
            </a:r>
          </a:p>
          <a:p>
            <a:pPr lvl="0" algn="ctr">
              <a:spcAft>
                <a:spcPts val="756"/>
              </a:spcAft>
            </a:pPr>
            <a:r>
              <a:rPr lang="en-GB" i="1"/>
              <a:t>However, he’s never applied for any benefits before, as previously the RAF ensured he received the correct pay and allowances, and also provided him with accommodation. </a:t>
            </a:r>
          </a:p>
          <a:p>
            <a:pPr lvl="0" algn="ctr"/>
            <a:r>
              <a:rPr lang="en-GB" i="1"/>
              <a:t>Therefore, he doesn’t know how to apply for Housing Benefit, and decides not to bother.</a:t>
            </a:r>
            <a:endParaRPr lang="en-US"/>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local authority within scope? </a:t>
            </a:r>
          </a:p>
          <a:p>
            <a:pPr lvl="0"/>
            <a:r>
              <a:rPr lang="en-GB"/>
              <a:t>	</a:t>
            </a:r>
            <a:r>
              <a:rPr lang="en-GB">
                <a:latin typeface="Times New Roman" panose="02020603050405020304" pitchFamily="18" charset="0"/>
                <a:cs typeface="Times New Roman" panose="02020603050405020304" pitchFamily="18" charset="0"/>
              </a:rPr>
              <a:t>• </a:t>
            </a:r>
            <a:r>
              <a:rPr lang="en-GB"/>
              <a:t>Is Housing Benefit within scope? </a:t>
            </a:r>
          </a:p>
          <a:p>
            <a:pPr lvl="0"/>
            <a:r>
              <a:rPr lang="en-GB"/>
              <a:t>	</a:t>
            </a:r>
            <a:r>
              <a:rPr lang="en-GB">
                <a:latin typeface="Times New Roman" panose="02020603050405020304" pitchFamily="18" charset="0"/>
                <a:cs typeface="Times New Roman" panose="02020603050405020304" pitchFamily="18" charset="0"/>
              </a:rPr>
              <a:t>• </a:t>
            </a:r>
            <a:r>
              <a:rPr lang="en-GB"/>
              <a:t>Is Chris within scope? </a:t>
            </a:r>
          </a:p>
          <a:p>
            <a:pPr lvl="0"/>
            <a:r>
              <a:rPr lang="en-GB"/>
              <a:t>	</a:t>
            </a:r>
            <a:r>
              <a:rPr lang="en-GB">
                <a:latin typeface="Times New Roman" panose="02020603050405020304" pitchFamily="18" charset="0"/>
                <a:cs typeface="Times New Roman" panose="02020603050405020304" pitchFamily="18" charset="0"/>
              </a:rPr>
              <a:t>• </a:t>
            </a:r>
            <a:r>
              <a:rPr lang="en-GB"/>
              <a:t>Has Chris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local authority fulfilled its legal obligation under the Covenant Duty? What would you advise it to do?</a:t>
            </a:r>
            <a:endParaRPr lang="en-US"/>
          </a:p>
        </p:txBody>
      </p:sp>
    </p:spTree>
    <p:extLst>
      <p:ext uri="{BB962C8B-B14F-4D97-AF65-F5344CB8AC3E}">
        <p14:creationId xmlns:p14="http://schemas.microsoft.com/office/powerpoint/2010/main" val="76454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Housing</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4</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837686"/>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Sandra and her partner, who serves in the Royal Marines, have been in a relationship for five years, but are now splitting up. She will be moving out of the Service Family Accommodation they’ve been living in, and moving back to her home area. </a:t>
            </a:r>
          </a:p>
          <a:p>
            <a:pPr lvl="0" algn="ctr">
              <a:spcAft>
                <a:spcPts val="756"/>
              </a:spcAft>
            </a:pPr>
            <a:r>
              <a:rPr lang="en-GB" i="1"/>
              <a:t>She will be seeking social housing from the local authority in her home area. As she’s been living away, she hasn’t built up the level of ‘local connection’ that the local authority would normally require its social housing applicants to have.</a:t>
            </a:r>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r>
              <a:rPr lang="en-GB">
                <a:latin typeface="Times New Roman" panose="02020603050405020304" pitchFamily="18" charset="0"/>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body providing the service within scope? </a:t>
            </a:r>
          </a:p>
          <a:p>
            <a:pPr lvl="0"/>
            <a:r>
              <a:rPr lang="en-GB"/>
              <a:t>	</a:t>
            </a:r>
            <a:r>
              <a:rPr lang="en-GB">
                <a:latin typeface="Times New Roman" panose="02020603050405020304" pitchFamily="18" charset="0"/>
                <a:cs typeface="Times New Roman" panose="02020603050405020304" pitchFamily="18" charset="0"/>
              </a:rPr>
              <a:t>• </a:t>
            </a:r>
            <a:r>
              <a:rPr lang="en-GB"/>
              <a:t>Are social housing rules within scope? </a:t>
            </a:r>
          </a:p>
          <a:p>
            <a:pPr lvl="0"/>
            <a:r>
              <a:rPr lang="en-GB"/>
              <a:t>	</a:t>
            </a:r>
            <a:r>
              <a:rPr lang="en-GB">
                <a:latin typeface="Times New Roman" panose="02020603050405020304" pitchFamily="18" charset="0"/>
                <a:cs typeface="Times New Roman" panose="02020603050405020304" pitchFamily="18" charset="0"/>
              </a:rPr>
              <a:t>• </a:t>
            </a:r>
            <a:r>
              <a:rPr lang="en-GB"/>
              <a:t>Is Sandra within scope? </a:t>
            </a:r>
          </a:p>
          <a:p>
            <a:pPr lvl="0"/>
            <a:r>
              <a:rPr lang="en-GB"/>
              <a:t>	</a:t>
            </a:r>
            <a:r>
              <a:rPr lang="en-GB">
                <a:latin typeface="Times New Roman" panose="02020603050405020304" pitchFamily="18" charset="0"/>
                <a:cs typeface="Times New Roman" panose="02020603050405020304" pitchFamily="18" charset="0"/>
              </a:rPr>
              <a:t>• </a:t>
            </a:r>
            <a:r>
              <a:rPr lang="en-GB"/>
              <a:t>Has Sandra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local authority fulfilled its legal obligation under the Covenant Duty? What would you advise it to do?</a:t>
            </a:r>
            <a:endParaRPr lang="en-US"/>
          </a:p>
        </p:txBody>
      </p:sp>
    </p:spTree>
    <p:extLst>
      <p:ext uri="{BB962C8B-B14F-4D97-AF65-F5344CB8AC3E}">
        <p14:creationId xmlns:p14="http://schemas.microsoft.com/office/powerpoint/2010/main" val="179990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strike="noStrike" kern="1200" cap="none" spc="0" normalizeH="0" baseline="0" noProof="0">
                <a:ln>
                  <a:noFill/>
                </a:ln>
                <a:solidFill>
                  <a:prstClr val="white"/>
                </a:solidFill>
                <a:effectLst/>
                <a:uLnTx/>
                <a:uFillTx/>
                <a:latin typeface="Calibri Light" panose="020F0302020204030204"/>
                <a:ea typeface="+mj-ea"/>
                <a:cs typeface="+mj-cs"/>
              </a:rPr>
              <a:t>  </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The Covenant Duty in practice: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Housing</a:t>
            </a:r>
            <a:r>
              <a:rPr kumimoji="0" lang="en-GB" sz="4400" b="1" i="0" strike="noStrike" kern="1200" cap="none" spc="0" normalizeH="0" baseline="0" noProof="0">
                <a:ln>
                  <a:noFill/>
                </a:ln>
                <a:solidFill>
                  <a:prstClr val="black"/>
                </a:solidFill>
                <a:effectLst/>
                <a:uLnTx/>
                <a:uFillTx/>
                <a:latin typeface="Calibri Light" panose="020F0302020204030204"/>
                <a:ea typeface="+mj-ea"/>
                <a:cs typeface="+mj-cs"/>
              </a:rPr>
              <a:t> </a:t>
            </a:r>
            <a:r>
              <a:rPr kumimoji="0" lang="en-GB" sz="4400" i="0" strike="noStrike" kern="1200" cap="none" spc="0" normalizeH="0" baseline="0" noProof="0">
                <a:ln>
                  <a:noFill/>
                </a:ln>
                <a:solidFill>
                  <a:prstClr val="black"/>
                </a:solidFill>
                <a:effectLst/>
                <a:uLnTx/>
                <a:uFillTx/>
                <a:latin typeface="Calibri Light" panose="020F0302020204030204"/>
                <a:ea typeface="+mj-ea"/>
                <a:cs typeface="+mj-cs"/>
              </a:rPr>
              <a:t>5</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B6D1B867-7B3D-4D87-9499-132F11B81794}"/>
              </a:ext>
            </a:extLst>
          </p:cNvPr>
          <p:cNvSpPr/>
          <p:nvPr/>
        </p:nvSpPr>
        <p:spPr>
          <a:xfrm>
            <a:off x="233344" y="2117585"/>
            <a:ext cx="4410786" cy="3634114"/>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54D887D-CC5C-453F-ABCF-59CA298FEED6}"/>
              </a:ext>
            </a:extLst>
          </p:cNvPr>
          <p:cNvSpPr/>
          <p:nvPr/>
        </p:nvSpPr>
        <p:spPr>
          <a:xfrm>
            <a:off x="674424" y="2536610"/>
            <a:ext cx="4410786" cy="3634114"/>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a:spcAft>
                <a:spcPts val="756"/>
              </a:spcAft>
            </a:pPr>
            <a:r>
              <a:rPr lang="en-GB" i="1"/>
              <a:t>Ben is about to leave the Navy. He wants to move into a council house. </a:t>
            </a:r>
          </a:p>
          <a:p>
            <a:pPr lvl="0" algn="ctr">
              <a:spcAft>
                <a:spcPts val="756"/>
              </a:spcAft>
            </a:pPr>
            <a:r>
              <a:rPr lang="en-GB" i="1"/>
              <a:t>He’s found a suitable property, but whenever he phones the council to schedule a viewing, there’s always a long queue on the phone, and he doesn’t want to wait that long. </a:t>
            </a:r>
          </a:p>
          <a:p>
            <a:pPr lvl="0" algn="ctr"/>
            <a:r>
              <a:rPr lang="en-GB" i="1"/>
              <a:t>He ends up missing out on the property.</a:t>
            </a:r>
            <a:endParaRPr lang="en-US"/>
          </a:p>
        </p:txBody>
      </p:sp>
      <p:sp>
        <p:nvSpPr>
          <p:cNvPr id="20" name="Rectangle: Rounded Corners 19">
            <a:extLst>
              <a:ext uri="{FF2B5EF4-FFF2-40B4-BE49-F238E27FC236}">
                <a16:creationId xmlns:a16="http://schemas.microsoft.com/office/drawing/2014/main" id="{8292E7EF-4337-4630-86AC-EF6BA095A2D8}"/>
              </a:ext>
            </a:extLst>
          </p:cNvPr>
          <p:cNvSpPr/>
          <p:nvPr/>
        </p:nvSpPr>
        <p:spPr>
          <a:xfrm>
            <a:off x="5526289" y="2117585"/>
            <a:ext cx="5991287" cy="3636609"/>
          </a:xfrm>
          <a:prstGeom prst="roundRect">
            <a:avLst>
              <a:gd name="adj" fmla="val 10000"/>
            </a:avLst>
          </a:prstGeom>
          <a:solidFill>
            <a:srgbClr val="C6B9AD"/>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C14FA0-A4C4-4E25-B4A3-DDACB26C412A}"/>
              </a:ext>
            </a:extLst>
          </p:cNvPr>
          <p:cNvSpPr/>
          <p:nvPr/>
        </p:nvSpPr>
        <p:spPr>
          <a:xfrm>
            <a:off x="5967368" y="2536610"/>
            <a:ext cx="5991287" cy="3636609"/>
          </a:xfrm>
          <a:custGeom>
            <a:avLst/>
            <a:gdLst>
              <a:gd name="connsiteX0" fmla="*/ 0 w 5991287"/>
              <a:gd name="connsiteY0" fmla="*/ 363661 h 3636609"/>
              <a:gd name="connsiteX1" fmla="*/ 363661 w 5991287"/>
              <a:gd name="connsiteY1" fmla="*/ 0 h 3636609"/>
              <a:gd name="connsiteX2" fmla="*/ 5627626 w 5991287"/>
              <a:gd name="connsiteY2" fmla="*/ 0 h 3636609"/>
              <a:gd name="connsiteX3" fmla="*/ 5991287 w 5991287"/>
              <a:gd name="connsiteY3" fmla="*/ 363661 h 3636609"/>
              <a:gd name="connsiteX4" fmla="*/ 5991287 w 5991287"/>
              <a:gd name="connsiteY4" fmla="*/ 3272948 h 3636609"/>
              <a:gd name="connsiteX5" fmla="*/ 5627626 w 5991287"/>
              <a:gd name="connsiteY5" fmla="*/ 3636609 h 3636609"/>
              <a:gd name="connsiteX6" fmla="*/ 363661 w 5991287"/>
              <a:gd name="connsiteY6" fmla="*/ 3636609 h 3636609"/>
              <a:gd name="connsiteX7" fmla="*/ 0 w 5991287"/>
              <a:gd name="connsiteY7" fmla="*/ 3272948 h 3636609"/>
              <a:gd name="connsiteX8" fmla="*/ 0 w 5991287"/>
              <a:gd name="connsiteY8" fmla="*/ 363661 h 363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287" h="3636609">
                <a:moveTo>
                  <a:pt x="0" y="363661"/>
                </a:moveTo>
                <a:cubicBezTo>
                  <a:pt x="0" y="162817"/>
                  <a:pt x="162817" y="0"/>
                  <a:pt x="363661" y="0"/>
                </a:cubicBezTo>
                <a:lnTo>
                  <a:pt x="5627626" y="0"/>
                </a:lnTo>
                <a:cubicBezTo>
                  <a:pt x="5828470" y="0"/>
                  <a:pt x="5991287" y="162817"/>
                  <a:pt x="5991287" y="363661"/>
                </a:cubicBezTo>
                <a:lnTo>
                  <a:pt x="5991287" y="3272948"/>
                </a:lnTo>
                <a:cubicBezTo>
                  <a:pt x="5991287" y="3473792"/>
                  <a:pt x="5828470" y="3636609"/>
                  <a:pt x="5627626" y="3636609"/>
                </a:cubicBezTo>
                <a:lnTo>
                  <a:pt x="363661" y="3636609"/>
                </a:lnTo>
                <a:cubicBezTo>
                  <a:pt x="162817" y="3636609"/>
                  <a:pt x="0" y="3473792"/>
                  <a:pt x="0" y="3272948"/>
                </a:cubicBezTo>
                <a:lnTo>
                  <a:pt x="0" y="363661"/>
                </a:lnTo>
                <a:close/>
              </a:path>
            </a:pathLst>
          </a:custGeom>
          <a:solidFill>
            <a:srgbClr val="F8F8F8"/>
          </a:solidFill>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93" tIns="175093" rIns="175093" bIns="175093" numCol="1" spcCol="1270" anchor="ctr" anchorCtr="0">
            <a:noAutofit/>
          </a:bodyPr>
          <a:lstStyle/>
          <a:p>
            <a:pPr lvl="0"/>
            <a:r>
              <a:rPr kumimoji="0" lang="en-GB" sz="1800" b="0" i="0" u="none" strike="noStrike" kern="1200" cap="none" spc="0" normalizeH="0" baseline="0" noProof="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r>
              <a:rPr lang="en-GB">
                <a:latin typeface="Times New Roman" panose="02020603050405020304" pitchFamily="18" charset="0"/>
                <a:cs typeface="Times New Roman" panose="02020603050405020304" pitchFamily="18" charset="0"/>
              </a:rPr>
              <a:t> </a:t>
            </a:r>
            <a:r>
              <a:rPr lang="en-GB"/>
              <a:t>Does this scenario fall within scope of the Covenant Duty? </a:t>
            </a:r>
          </a:p>
          <a:p>
            <a:pPr lvl="0"/>
            <a:r>
              <a:rPr lang="en-GB"/>
              <a:t>	</a:t>
            </a:r>
            <a:r>
              <a:rPr lang="en-GB">
                <a:latin typeface="Times New Roman" panose="02020603050405020304" pitchFamily="18" charset="0"/>
                <a:cs typeface="Times New Roman" panose="02020603050405020304" pitchFamily="18" charset="0"/>
              </a:rPr>
              <a:t>• </a:t>
            </a:r>
            <a:r>
              <a:rPr lang="en-GB"/>
              <a:t>Is the body providing the service within scope? </a:t>
            </a:r>
          </a:p>
          <a:p>
            <a:pPr lvl="0"/>
            <a:r>
              <a:rPr lang="en-GB"/>
              <a:t>	</a:t>
            </a:r>
            <a:r>
              <a:rPr lang="en-GB">
                <a:latin typeface="Times New Roman" panose="02020603050405020304" pitchFamily="18" charset="0"/>
                <a:cs typeface="Times New Roman" panose="02020603050405020304" pitchFamily="18" charset="0"/>
              </a:rPr>
              <a:t>• </a:t>
            </a:r>
            <a:r>
              <a:rPr lang="en-GB"/>
              <a:t>Is allocation of social housing within scope? </a:t>
            </a:r>
          </a:p>
          <a:p>
            <a:pPr lvl="0"/>
            <a:r>
              <a:rPr lang="en-GB"/>
              <a:t>	</a:t>
            </a:r>
            <a:r>
              <a:rPr lang="en-GB">
                <a:latin typeface="Times New Roman" panose="02020603050405020304" pitchFamily="18" charset="0"/>
                <a:cs typeface="Times New Roman" panose="02020603050405020304" pitchFamily="18" charset="0"/>
              </a:rPr>
              <a:t>• </a:t>
            </a:r>
            <a:r>
              <a:rPr lang="en-GB"/>
              <a:t>Is Ben within scope? </a:t>
            </a:r>
          </a:p>
          <a:p>
            <a:pPr lvl="0"/>
            <a:r>
              <a:rPr lang="en-GB"/>
              <a:t>	</a:t>
            </a:r>
            <a:r>
              <a:rPr lang="en-GB">
                <a:latin typeface="Times New Roman" panose="02020603050405020304" pitchFamily="18" charset="0"/>
                <a:cs typeface="Times New Roman" panose="02020603050405020304" pitchFamily="18" charset="0"/>
              </a:rPr>
              <a:t>• </a:t>
            </a:r>
            <a:r>
              <a:rPr lang="en-GB"/>
              <a:t>Has Ben experienced a disadvantage? </a:t>
            </a:r>
          </a:p>
          <a:p>
            <a:pPr lvl="0"/>
            <a:r>
              <a:rPr lang="en-GB"/>
              <a:t>	</a:t>
            </a:r>
            <a:r>
              <a:rPr lang="en-GB">
                <a:latin typeface="Times New Roman" panose="02020603050405020304" pitchFamily="18" charset="0"/>
                <a:cs typeface="Times New Roman" panose="02020603050405020304" pitchFamily="18" charset="0"/>
              </a:rPr>
              <a:t>• </a:t>
            </a:r>
            <a:r>
              <a:rPr lang="en-GB"/>
              <a:t>If so, has it arisen from Service life?</a:t>
            </a:r>
          </a:p>
          <a:p>
            <a:pPr lvl="0"/>
            <a:r>
              <a:rPr lang="en-GB"/>
              <a:t>	</a:t>
            </a:r>
            <a:r>
              <a:rPr lang="en-GB">
                <a:latin typeface="Times New Roman" panose="02020603050405020304" pitchFamily="18" charset="0"/>
                <a:cs typeface="Times New Roman" panose="02020603050405020304" pitchFamily="18" charset="0"/>
              </a:rPr>
              <a:t>• </a:t>
            </a:r>
            <a:r>
              <a:rPr lang="en-GB"/>
              <a:t>Might special provision be appropriate here? </a:t>
            </a:r>
          </a:p>
          <a:p>
            <a:pPr lvl="0"/>
            <a:endParaRPr lang="en-GB" sz="900"/>
          </a:p>
          <a:p>
            <a:pPr lvl="0"/>
            <a:r>
              <a:rPr lang="en-GB">
                <a:latin typeface="Times New Roman" panose="02020603050405020304" pitchFamily="18" charset="0"/>
                <a:cs typeface="Times New Roman" panose="02020603050405020304" pitchFamily="18" charset="0"/>
              </a:rPr>
              <a:t>● </a:t>
            </a:r>
            <a:r>
              <a:rPr lang="en-GB"/>
              <a:t>Has the council fulfilled its legal obligation under the Covenant Duty? What would you advise it to do?</a:t>
            </a:r>
            <a:endParaRPr lang="en-US"/>
          </a:p>
        </p:txBody>
      </p:sp>
    </p:spTree>
    <p:extLst>
      <p:ext uri="{BB962C8B-B14F-4D97-AF65-F5344CB8AC3E}">
        <p14:creationId xmlns:p14="http://schemas.microsoft.com/office/powerpoint/2010/main" val="108216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3C7A576-B743-46B7-A9D2-A374B550EE6C}"/>
              </a:ext>
            </a:extLst>
          </p:cNvPr>
          <p:cNvSpPr/>
          <p:nvPr/>
        </p:nvSpPr>
        <p:spPr>
          <a:xfrm>
            <a:off x="6426399" y="1891063"/>
            <a:ext cx="4697471" cy="4488985"/>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D6DF4E7-32DC-4F61-BC41-E22A539D200C}"/>
              </a:ext>
            </a:extLst>
          </p:cNvPr>
          <p:cNvSpPr>
            <a:spLocks noGrp="1"/>
          </p:cNvSpPr>
          <p:nvPr>
            <p:ph type="title"/>
          </p:nvPr>
        </p:nvSpPr>
        <p:spPr>
          <a:xfrm>
            <a:off x="0" y="1"/>
            <a:ext cx="12192000" cy="1690688"/>
          </a:xfrm>
          <a:solidFill>
            <a:srgbClr val="C6B9AD"/>
          </a:solidFill>
        </p:spPr>
        <p:txBody>
          <a:bodyPr/>
          <a:lstStyle/>
          <a:p>
            <a:r>
              <a:rPr lang="en-GB" sz="4400"/>
              <a:t>   Covenant Duty Statutory Guidance</a:t>
            </a:r>
            <a:endParaRPr lang="en-GB"/>
          </a:p>
        </p:txBody>
      </p:sp>
      <p:pic>
        <p:nvPicPr>
          <p:cNvPr id="5" name="Picture 2">
            <a:extLst>
              <a:ext uri="{FF2B5EF4-FFF2-40B4-BE49-F238E27FC236}">
                <a16:creationId xmlns:a16="http://schemas.microsoft.com/office/drawing/2014/main" id="{EA388126-027F-4F69-BB05-E1585EC8E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BE0EA2B-7596-42EC-9EE4-C92DED678FF5}"/>
              </a:ext>
            </a:extLst>
          </p:cNvPr>
          <p:cNvGrpSpPr/>
          <p:nvPr/>
        </p:nvGrpSpPr>
        <p:grpSpPr>
          <a:xfrm>
            <a:off x="7288499" y="2275104"/>
            <a:ext cx="4423604" cy="1477328"/>
            <a:chOff x="7288499" y="2275104"/>
            <a:chExt cx="4423604" cy="1477328"/>
          </a:xfrm>
        </p:grpSpPr>
        <p:cxnSp>
          <p:nvCxnSpPr>
            <p:cNvPr id="9" name="Straight Arrow Connector 8">
              <a:extLst>
                <a:ext uri="{FF2B5EF4-FFF2-40B4-BE49-F238E27FC236}">
                  <a16:creationId xmlns:a16="http://schemas.microsoft.com/office/drawing/2014/main" id="{391C7837-CE92-4B43-A776-9F99000D94E8}"/>
                </a:ext>
              </a:extLst>
            </p:cNvPr>
            <p:cNvCxnSpPr>
              <a:cxnSpLocks/>
              <a:endCxn id="10" idx="1"/>
            </p:cNvCxnSpPr>
            <p:nvPr/>
          </p:nvCxnSpPr>
          <p:spPr>
            <a:xfrm>
              <a:off x="7288499" y="2851547"/>
              <a:ext cx="1385218" cy="162221"/>
            </a:xfrm>
            <a:prstGeom prst="straightConnector1">
              <a:avLst/>
            </a:prstGeom>
            <a:ln w="69850">
              <a:solidFill>
                <a:schemeClr val="tx1">
                  <a:alpha val="99000"/>
                </a:schemeClr>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C4427EB5-7FA0-4EBE-A096-A4BB6F1EC8AA}"/>
                </a:ext>
              </a:extLst>
            </p:cNvPr>
            <p:cNvSpPr txBox="1"/>
            <p:nvPr/>
          </p:nvSpPr>
          <p:spPr>
            <a:xfrm>
              <a:off x="8673717" y="2275104"/>
              <a:ext cx="3038386" cy="1477328"/>
            </a:xfrm>
            <a:prstGeom prst="rect">
              <a:avLst/>
            </a:prstGeom>
            <a:noFill/>
            <a:ln>
              <a:solidFill>
                <a:schemeClr val="tx1"/>
              </a:solidFill>
            </a:ln>
            <a:effectLst/>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To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improve the Armed Forces’ lived experience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by increasing awareness of disadvantages they can face and how they can be resolved. </a:t>
              </a:r>
            </a:p>
          </p:txBody>
        </p:sp>
      </p:grpSp>
      <p:grpSp>
        <p:nvGrpSpPr>
          <p:cNvPr id="6" name="Group 5">
            <a:extLst>
              <a:ext uri="{FF2B5EF4-FFF2-40B4-BE49-F238E27FC236}">
                <a16:creationId xmlns:a16="http://schemas.microsoft.com/office/drawing/2014/main" id="{E4ABDD96-CE6D-4E7D-94DA-77558B02C19D}"/>
              </a:ext>
            </a:extLst>
          </p:cNvPr>
          <p:cNvGrpSpPr/>
          <p:nvPr/>
        </p:nvGrpSpPr>
        <p:grpSpPr>
          <a:xfrm>
            <a:off x="6904104" y="3211233"/>
            <a:ext cx="4732052" cy="2548645"/>
            <a:chOff x="6904104" y="3211233"/>
            <a:chExt cx="4732052" cy="2548645"/>
          </a:xfrm>
        </p:grpSpPr>
        <p:cxnSp>
          <p:nvCxnSpPr>
            <p:cNvPr id="12" name="Straight Arrow Connector 11">
              <a:extLst>
                <a:ext uri="{FF2B5EF4-FFF2-40B4-BE49-F238E27FC236}">
                  <a16:creationId xmlns:a16="http://schemas.microsoft.com/office/drawing/2014/main" id="{2EC84434-A020-4FB7-AE0D-59C3723E910B}"/>
                </a:ext>
              </a:extLst>
            </p:cNvPr>
            <p:cNvCxnSpPr>
              <a:cxnSpLocks/>
            </p:cNvCxnSpPr>
            <p:nvPr/>
          </p:nvCxnSpPr>
          <p:spPr>
            <a:xfrm>
              <a:off x="6904104" y="3211233"/>
              <a:ext cx="1769613" cy="1071317"/>
            </a:xfrm>
            <a:prstGeom prst="straightConnector1">
              <a:avLst/>
            </a:prstGeom>
            <a:ln w="698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BBE58540-B07D-4550-A3ED-A25CC00CE792}"/>
                </a:ext>
              </a:extLst>
            </p:cNvPr>
            <p:cNvSpPr txBox="1"/>
            <p:nvPr/>
          </p:nvSpPr>
          <p:spPr>
            <a:xfrm>
              <a:off x="8673717" y="4282550"/>
              <a:ext cx="2962439" cy="1477328"/>
            </a:xfrm>
            <a:prstGeom prst="rect">
              <a:avLst/>
            </a:prstGeom>
            <a:noFill/>
            <a:ln>
              <a:solidFill>
                <a:schemeClr val="tx1"/>
              </a:solid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To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increase understanding of, and compliance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with, the Duty, by creating a legal requirement for bodies to have regard to it.</a:t>
              </a:r>
            </a:p>
          </p:txBody>
        </p:sp>
      </p:grpSp>
      <p:grpSp>
        <p:nvGrpSpPr>
          <p:cNvPr id="2" name="Group 1">
            <a:extLst>
              <a:ext uri="{FF2B5EF4-FFF2-40B4-BE49-F238E27FC236}">
                <a16:creationId xmlns:a16="http://schemas.microsoft.com/office/drawing/2014/main" id="{20F10913-BCE5-4C9B-A7F7-DFFA23B0A40F}"/>
              </a:ext>
            </a:extLst>
          </p:cNvPr>
          <p:cNvGrpSpPr/>
          <p:nvPr/>
        </p:nvGrpSpPr>
        <p:grpSpPr>
          <a:xfrm>
            <a:off x="5841395" y="2810567"/>
            <a:ext cx="2125418" cy="3306624"/>
            <a:chOff x="5841395" y="2810567"/>
            <a:chExt cx="2125418" cy="3306624"/>
          </a:xfrm>
        </p:grpSpPr>
        <p:cxnSp>
          <p:nvCxnSpPr>
            <p:cNvPr id="15" name="Straight Arrow Connector 14">
              <a:extLst>
                <a:ext uri="{FF2B5EF4-FFF2-40B4-BE49-F238E27FC236}">
                  <a16:creationId xmlns:a16="http://schemas.microsoft.com/office/drawing/2014/main" id="{052A7DF4-4ED7-447C-972F-9A363EAD776E}"/>
                </a:ext>
              </a:extLst>
            </p:cNvPr>
            <p:cNvCxnSpPr>
              <a:cxnSpLocks/>
              <a:endCxn id="16" idx="0"/>
            </p:cNvCxnSpPr>
            <p:nvPr/>
          </p:nvCxnSpPr>
          <p:spPr>
            <a:xfrm>
              <a:off x="6168808" y="2810567"/>
              <a:ext cx="735296" cy="1829296"/>
            </a:xfrm>
            <a:prstGeom prst="straightConnector1">
              <a:avLst/>
            </a:prstGeom>
            <a:ln w="698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7CEE512F-1CD1-4282-A346-B0FD6339ADB9}"/>
                </a:ext>
              </a:extLst>
            </p:cNvPr>
            <p:cNvSpPr txBox="1"/>
            <p:nvPr/>
          </p:nvSpPr>
          <p:spPr>
            <a:xfrm>
              <a:off x="5841395" y="4639863"/>
              <a:ext cx="2125418" cy="1477328"/>
            </a:xfrm>
            <a:prstGeom prst="rect">
              <a:avLst/>
            </a:prstGeom>
            <a:noFill/>
            <a:ln>
              <a:solidFill>
                <a:schemeClr val="tx1"/>
              </a:solid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To </a:t>
              </a:r>
              <a:r>
                <a:rPr kumimoji="0" lang="en-GB" sz="1800" b="0" i="0" u="sng"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explain</a:t>
              </a:r>
              <a:r>
                <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everything you need to know about the new Duty, in plain English (and Welsh)</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grpSp>
      <p:cxnSp>
        <p:nvCxnSpPr>
          <p:cNvPr id="17" name="Straight Arrow Connector 16">
            <a:extLst>
              <a:ext uri="{FF2B5EF4-FFF2-40B4-BE49-F238E27FC236}">
                <a16:creationId xmlns:a16="http://schemas.microsoft.com/office/drawing/2014/main" id="{72B5A972-86A5-44BB-8209-1210DDDEC041}"/>
              </a:ext>
            </a:extLst>
          </p:cNvPr>
          <p:cNvCxnSpPr>
            <a:cxnSpLocks/>
            <a:endCxn id="19" idx="0"/>
          </p:cNvCxnSpPr>
          <p:nvPr/>
        </p:nvCxnSpPr>
        <p:spPr>
          <a:xfrm flipH="1">
            <a:off x="4420168" y="2851547"/>
            <a:ext cx="1070326" cy="1325390"/>
          </a:xfrm>
          <a:prstGeom prst="straightConnector1">
            <a:avLst/>
          </a:prstGeom>
          <a:ln w="698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80053022-654F-423B-96D5-74C6F3596604}"/>
              </a:ext>
            </a:extLst>
          </p:cNvPr>
          <p:cNvSpPr/>
          <p:nvPr/>
        </p:nvSpPr>
        <p:spPr>
          <a:xfrm>
            <a:off x="4058880" y="2074957"/>
            <a:ext cx="3272636" cy="1417553"/>
          </a:xfrm>
          <a:prstGeom prst="ellipse">
            <a:avLst/>
          </a:prstGeom>
          <a:solidFill>
            <a:srgbClr val="FFFFFF"/>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Why</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a Statutory Guidance document?</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65C1275-AC1F-4173-AAF6-1E02B27C0D14}"/>
              </a:ext>
            </a:extLst>
          </p:cNvPr>
          <p:cNvSpPr txBox="1"/>
          <p:nvPr/>
        </p:nvSpPr>
        <p:spPr>
          <a:xfrm>
            <a:off x="3555831" y="4176937"/>
            <a:ext cx="1728674" cy="2028164"/>
          </a:xfrm>
          <a:prstGeom prst="rect">
            <a:avLst/>
          </a:prstGeom>
          <a:noFill/>
          <a:ln>
            <a:solidFill>
              <a:schemeClr val="tx1"/>
            </a:solid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Armed Forces Act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provides for a Statutory Guidance document to be published</a:t>
            </a:r>
            <a:r>
              <a:rPr kumimoji="0" lang="en-GB"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t>
            </a:r>
          </a:p>
        </p:txBody>
      </p:sp>
      <p:pic>
        <p:nvPicPr>
          <p:cNvPr id="21" name="Picture 20">
            <a:extLst>
              <a:ext uri="{FF2B5EF4-FFF2-40B4-BE49-F238E27FC236}">
                <a16:creationId xmlns:a16="http://schemas.microsoft.com/office/drawing/2014/main" id="{E5AE95D6-E33C-4E53-A8CB-675BAD894D6E}"/>
              </a:ext>
            </a:extLst>
          </p:cNvPr>
          <p:cNvPicPr>
            <a:picLocks noChangeAspect="1"/>
          </p:cNvPicPr>
          <p:nvPr/>
        </p:nvPicPr>
        <p:blipFill rotWithShape="1">
          <a:blip r:embed="rId4"/>
          <a:srcRect l="31031" t="13302" r="35036" b="5748"/>
          <a:stretch/>
        </p:blipFill>
        <p:spPr>
          <a:xfrm>
            <a:off x="270010" y="1991268"/>
            <a:ext cx="3148570" cy="4225058"/>
          </a:xfrm>
          <a:prstGeom prst="rect">
            <a:avLst/>
          </a:prstGeom>
        </p:spPr>
      </p:pic>
      <p:sp>
        <p:nvSpPr>
          <p:cNvPr id="8" name="TextBox 7">
            <a:extLst>
              <a:ext uri="{FF2B5EF4-FFF2-40B4-BE49-F238E27FC236}">
                <a16:creationId xmlns:a16="http://schemas.microsoft.com/office/drawing/2014/main" id="{4D1B8BFD-A3CB-4AAB-8845-B73E4AE27632}"/>
              </a:ext>
            </a:extLst>
          </p:cNvPr>
          <p:cNvSpPr txBox="1"/>
          <p:nvPr/>
        </p:nvSpPr>
        <p:spPr>
          <a:xfrm>
            <a:off x="0" y="6392847"/>
            <a:ext cx="12191999" cy="369332"/>
          </a:xfrm>
          <a:prstGeom prst="rect">
            <a:avLst/>
          </a:prstGeom>
          <a:noFill/>
        </p:spPr>
        <p:txBody>
          <a:bodyPr wrap="square" rtlCol="0">
            <a:spAutoFit/>
          </a:bodyPr>
          <a:lstStyle/>
          <a:p>
            <a:pPr algn="ctr"/>
            <a:r>
              <a:rPr lang="en-GB">
                <a:hlinkClick r:id="rId5"/>
              </a:rPr>
              <a:t>https://www.gov.uk/government/publications/armed-forces-covenant-duty-statutory-guidance</a:t>
            </a:r>
            <a:endParaRPr lang="en-GB"/>
          </a:p>
        </p:txBody>
      </p:sp>
    </p:spTree>
    <p:extLst>
      <p:ext uri="{BB962C8B-B14F-4D97-AF65-F5344CB8AC3E}">
        <p14:creationId xmlns:p14="http://schemas.microsoft.com/office/powerpoint/2010/main" val="191002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FFFFFF"/>
                </a:solidFill>
                <a:effectLst/>
                <a:uLnTx/>
                <a:uFillTx/>
                <a:latin typeface="Calibri Light" panose="020F0302020204030204"/>
                <a:ea typeface="+mj-ea"/>
                <a:cs typeface="+mj-cs"/>
              </a:rPr>
              <a:t>   </a:t>
            </a:r>
            <a:r>
              <a:rPr kumimoji="0" lang="en-GB" sz="4400" b="1" i="0" u="none" strike="noStrike" kern="1200" cap="none" spc="0" normalizeH="0" baseline="0" noProof="0">
                <a:ln>
                  <a:noFill/>
                </a:ln>
                <a:solidFill>
                  <a:prstClr val="black"/>
                </a:solidFill>
                <a:effectLst/>
                <a:uLnTx/>
                <a:uFillTx/>
                <a:latin typeface="Calibri Light" panose="020F0302020204030204"/>
                <a:ea typeface="+mj-ea"/>
                <a:cs typeface="+mj-cs"/>
              </a:rPr>
              <a:t>Content Overview</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17">
            <a:extLst>
              <a:ext uri="{FF2B5EF4-FFF2-40B4-BE49-F238E27FC236}">
                <a16:creationId xmlns:a16="http://schemas.microsoft.com/office/drawing/2014/main" id="{6F14F250-9973-414F-8A48-C482439F94CB}"/>
              </a:ext>
            </a:extLst>
          </p:cNvPr>
          <p:cNvSpPr/>
          <p:nvPr/>
        </p:nvSpPr>
        <p:spPr>
          <a:xfrm>
            <a:off x="2344809" y="4235310"/>
            <a:ext cx="3286125" cy="1971676"/>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olidFill>
            <a:sysClr val="window" lastClr="FFFFFF">
              <a:hueOff val="0"/>
              <a:satOff val="0"/>
              <a:lumOff val="0"/>
              <a:alphaOff val="0"/>
            </a:sysClr>
          </a:solidFill>
          <a:ln w="12700" cap="flat" cmpd="sng" algn="ctr">
            <a:solidFill>
              <a:sysClr val="windowText" lastClr="000000"/>
            </a:solidFill>
            <a:prstDash val="solid"/>
            <a:miter lim="800000"/>
          </a:ln>
          <a:effectLst/>
        </p:spPr>
        <p:txBody>
          <a:bodyPr spcFirstLastPara="0" vert="horz" wrap="square" lIns="125730" tIns="125730" rIns="125730" bIns="125730"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tabLst/>
              <a:defRPr/>
            </a:pPr>
            <a:r>
              <a:rPr kumimoji="0" lang="en-GB"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The Statutory Guidance </a:t>
            </a:r>
            <a:endParaRPr kumimoji="0" lang="en-US"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74168DA5-C02C-4C72-834D-C46AC4B48E91}"/>
              </a:ext>
            </a:extLst>
          </p:cNvPr>
          <p:cNvSpPr/>
          <p:nvPr/>
        </p:nvSpPr>
        <p:spPr>
          <a:xfrm>
            <a:off x="8310562" y="1991268"/>
            <a:ext cx="3286125" cy="1971676"/>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olidFill>
            <a:sysClr val="window" lastClr="FFFFFF">
              <a:hueOff val="0"/>
              <a:satOff val="0"/>
              <a:lumOff val="0"/>
              <a:alphaOff val="0"/>
            </a:sysClr>
          </a:solidFill>
          <a:ln w="12700" cap="flat" cmpd="sng" algn="ctr">
            <a:solidFill>
              <a:sysClr val="windowText" lastClr="000000"/>
            </a:solidFill>
            <a:prstDash val="solid"/>
            <a:miter lim="800000"/>
          </a:ln>
          <a:effectLst/>
        </p:spPr>
        <p:txBody>
          <a:bodyPr spcFirstLastPara="0" vert="horz" wrap="square" lIns="125730" tIns="125730" rIns="125730" bIns="125730"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tabLst/>
              <a:defRPr/>
            </a:pPr>
            <a:r>
              <a:rPr kumimoji="0" lang="en-GB"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The Armed Forces Covenant Duty – In Practice </a:t>
            </a:r>
            <a:endParaRPr kumimoji="0" lang="en-US"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331441B-910C-4876-BD9D-BCEDF80AD83A}"/>
              </a:ext>
            </a:extLst>
          </p:cNvPr>
          <p:cNvSpPr/>
          <p:nvPr/>
        </p:nvSpPr>
        <p:spPr>
          <a:xfrm>
            <a:off x="1081087" y="1991268"/>
            <a:ext cx="3286125" cy="1971676"/>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olidFill>
            <a:sysClr val="window" lastClr="FFFFFF">
              <a:hueOff val="0"/>
              <a:satOff val="0"/>
              <a:lumOff val="0"/>
              <a:alphaOff val="0"/>
            </a:sysClr>
          </a:solidFill>
          <a:ln w="12700" cap="flat" cmpd="sng" algn="ctr">
            <a:solidFill>
              <a:sysClr val="windowText" lastClr="000000"/>
            </a:solidFill>
            <a:prstDash val="solid"/>
            <a:miter lim="800000"/>
          </a:ln>
          <a:effectLst/>
        </p:spPr>
        <p:txBody>
          <a:bodyPr spcFirstLastPara="0" vert="horz" wrap="square" lIns="125730" tIns="125730" rIns="125730" bIns="125730"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tabLst/>
              <a:defRPr/>
            </a:pPr>
            <a:r>
              <a:rPr kumimoji="0" lang="en-GB"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The Armed Forces Covenant</a:t>
            </a:r>
            <a:endParaRPr kumimoji="0" lang="en-US"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F47654FB-B66A-4796-93AC-68E9EE1559F9}"/>
              </a:ext>
            </a:extLst>
          </p:cNvPr>
          <p:cNvSpPr/>
          <p:nvPr/>
        </p:nvSpPr>
        <p:spPr>
          <a:xfrm>
            <a:off x="4738687" y="1983856"/>
            <a:ext cx="3286125" cy="1971676"/>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olidFill>
            <a:sysClr val="window" lastClr="FFFFFF">
              <a:hueOff val="0"/>
              <a:satOff val="0"/>
              <a:lumOff val="0"/>
              <a:alphaOff val="0"/>
            </a:sysClr>
          </a:solidFill>
          <a:ln w="12700" cap="flat" cmpd="sng" algn="ctr">
            <a:solidFill>
              <a:sysClr val="windowText" lastClr="000000"/>
            </a:solidFill>
            <a:prstDash val="solid"/>
            <a:miter lim="800000"/>
          </a:ln>
          <a:effectLst/>
        </p:spPr>
        <p:txBody>
          <a:bodyPr spcFirstLastPara="0" vert="horz" wrap="square" lIns="125730" tIns="125730" rIns="125730" bIns="125730"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tabLst/>
              <a:defRPr/>
            </a:pPr>
            <a:r>
              <a:rPr kumimoji="0" lang="en-GB"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The Armed Forces Covenant Duty </a:t>
            </a:r>
            <a:endParaRPr kumimoji="0" lang="en-US"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9A8353BC-7DC5-43CE-A686-6BD1B8BE39E6}"/>
              </a:ext>
            </a:extLst>
          </p:cNvPr>
          <p:cNvSpPr/>
          <p:nvPr/>
        </p:nvSpPr>
        <p:spPr>
          <a:xfrm>
            <a:off x="6823234" y="4217119"/>
            <a:ext cx="3286125" cy="1971676"/>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olidFill>
            <a:sysClr val="window" lastClr="FFFFFF">
              <a:hueOff val="0"/>
              <a:satOff val="0"/>
              <a:lumOff val="0"/>
              <a:alphaOff val="0"/>
            </a:sysClr>
          </a:solidFill>
          <a:ln w="12700" cap="flat" cmpd="sng" algn="ctr">
            <a:solidFill>
              <a:sysClr val="windowText" lastClr="000000"/>
            </a:solidFill>
            <a:prstDash val="solid"/>
            <a:miter lim="800000"/>
          </a:ln>
          <a:effectLst/>
        </p:spPr>
        <p:txBody>
          <a:bodyPr spcFirstLastPara="0" vert="horz" wrap="square" lIns="125730" tIns="125730" rIns="125730" bIns="125730"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tabLst/>
              <a:defRPr/>
            </a:pPr>
            <a:r>
              <a:rPr kumimoji="0" lang="en-GB"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Other Support </a:t>
            </a:r>
            <a:endParaRPr kumimoji="0" lang="en-US" sz="33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70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3C7A576-B743-46B7-A9D2-A374B550EE6C}"/>
              </a:ext>
            </a:extLst>
          </p:cNvPr>
          <p:cNvSpPr/>
          <p:nvPr/>
        </p:nvSpPr>
        <p:spPr>
          <a:xfrm>
            <a:off x="6426399" y="1891063"/>
            <a:ext cx="4697471" cy="4488985"/>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D6DF4E7-32DC-4F61-BC41-E22A539D200C}"/>
              </a:ext>
            </a:extLst>
          </p:cNvPr>
          <p:cNvSpPr>
            <a:spLocks noGrp="1"/>
          </p:cNvSpPr>
          <p:nvPr>
            <p:ph type="title"/>
          </p:nvPr>
        </p:nvSpPr>
        <p:spPr>
          <a:xfrm>
            <a:off x="0" y="-2"/>
            <a:ext cx="12192000" cy="7110485"/>
          </a:xfrm>
          <a:solidFill>
            <a:srgbClr val="C6B9AD"/>
          </a:solidFill>
        </p:spPr>
        <p:txBody>
          <a:bodyPr/>
          <a:lstStyle/>
          <a:p>
            <a:r>
              <a:rPr lang="en-GB" sz="4400"/>
              <a:t>   </a:t>
            </a:r>
            <a:endParaRPr lang="en-GB"/>
          </a:p>
        </p:txBody>
      </p:sp>
      <p:pic>
        <p:nvPicPr>
          <p:cNvPr id="5" name="Picture 2">
            <a:extLst>
              <a:ext uri="{FF2B5EF4-FFF2-40B4-BE49-F238E27FC236}">
                <a16:creationId xmlns:a16="http://schemas.microsoft.com/office/drawing/2014/main" id="{EA388126-027F-4F69-BB05-E1585EC8E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2C0BB418-45AE-4D86-8747-D85F604B32FF}"/>
              </a:ext>
            </a:extLst>
          </p:cNvPr>
          <p:cNvPicPr>
            <a:picLocks noChangeAspect="1"/>
          </p:cNvPicPr>
          <p:nvPr/>
        </p:nvPicPr>
        <p:blipFill rotWithShape="1">
          <a:blip r:embed="rId4"/>
          <a:srcRect l="14250" t="8629" r="15333" b="8000"/>
          <a:stretch/>
        </p:blipFill>
        <p:spPr>
          <a:xfrm>
            <a:off x="2291833" y="161805"/>
            <a:ext cx="9722808" cy="6475152"/>
          </a:xfrm>
          <a:prstGeom prst="rect">
            <a:avLst/>
          </a:prstGeom>
        </p:spPr>
      </p:pic>
      <p:grpSp>
        <p:nvGrpSpPr>
          <p:cNvPr id="6" name="Group 5">
            <a:extLst>
              <a:ext uri="{FF2B5EF4-FFF2-40B4-BE49-F238E27FC236}">
                <a16:creationId xmlns:a16="http://schemas.microsoft.com/office/drawing/2014/main" id="{9157B29A-560B-48AD-8881-063F599CF3C5}"/>
              </a:ext>
            </a:extLst>
          </p:cNvPr>
          <p:cNvGrpSpPr/>
          <p:nvPr/>
        </p:nvGrpSpPr>
        <p:grpSpPr>
          <a:xfrm>
            <a:off x="155452" y="1873318"/>
            <a:ext cx="6589904" cy="2495014"/>
            <a:chOff x="155452" y="1873318"/>
            <a:chExt cx="6589904" cy="2495014"/>
          </a:xfrm>
        </p:grpSpPr>
        <p:sp>
          <p:nvSpPr>
            <p:cNvPr id="39" name="Rectangle: Rounded Corners 38">
              <a:extLst>
                <a:ext uri="{FF2B5EF4-FFF2-40B4-BE49-F238E27FC236}">
                  <a16:creationId xmlns:a16="http://schemas.microsoft.com/office/drawing/2014/main" id="{AB1FCEAC-6A8F-4048-92AE-D7E32F195AB7}"/>
                </a:ext>
              </a:extLst>
            </p:cNvPr>
            <p:cNvSpPr/>
            <p:nvPr/>
          </p:nvSpPr>
          <p:spPr>
            <a:xfrm>
              <a:off x="2304357" y="1873318"/>
              <a:ext cx="4440999" cy="2495014"/>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52069153-290F-485E-94FE-D94172E176BD}"/>
                </a:ext>
              </a:extLst>
            </p:cNvPr>
            <p:cNvSpPr/>
            <p:nvPr/>
          </p:nvSpPr>
          <p:spPr>
            <a:xfrm>
              <a:off x="155452" y="2423549"/>
              <a:ext cx="2078605" cy="1389653"/>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What is the Duty?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Who’s in scope &amp; when?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Key terms</a:t>
              </a:r>
            </a:p>
          </p:txBody>
        </p:sp>
      </p:grpSp>
      <p:grpSp>
        <p:nvGrpSpPr>
          <p:cNvPr id="2" name="Group 1">
            <a:extLst>
              <a:ext uri="{FF2B5EF4-FFF2-40B4-BE49-F238E27FC236}">
                <a16:creationId xmlns:a16="http://schemas.microsoft.com/office/drawing/2014/main" id="{DF655B81-7087-4F94-80FA-23EE7B4618E1}"/>
              </a:ext>
            </a:extLst>
          </p:cNvPr>
          <p:cNvGrpSpPr/>
          <p:nvPr/>
        </p:nvGrpSpPr>
        <p:grpSpPr>
          <a:xfrm>
            <a:off x="155452" y="1425548"/>
            <a:ext cx="3650410" cy="573308"/>
            <a:chOff x="155452" y="1425548"/>
            <a:chExt cx="3650410" cy="573308"/>
          </a:xfrm>
        </p:grpSpPr>
        <p:sp>
          <p:nvSpPr>
            <p:cNvPr id="42" name="Rectangle: Rounded Corners 41">
              <a:extLst>
                <a:ext uri="{FF2B5EF4-FFF2-40B4-BE49-F238E27FC236}">
                  <a16:creationId xmlns:a16="http://schemas.microsoft.com/office/drawing/2014/main" id="{D932C837-ED65-47E9-B750-9F9380F2B1E2}"/>
                </a:ext>
              </a:extLst>
            </p:cNvPr>
            <p:cNvSpPr/>
            <p:nvPr/>
          </p:nvSpPr>
          <p:spPr>
            <a:xfrm>
              <a:off x="2352611" y="1575930"/>
              <a:ext cx="1453251" cy="256432"/>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48F2B4AE-791E-4E29-A3B6-3451598C5643}"/>
                </a:ext>
              </a:extLst>
            </p:cNvPr>
            <p:cNvSpPr/>
            <p:nvPr/>
          </p:nvSpPr>
          <p:spPr>
            <a:xfrm>
              <a:off x="155452" y="1425548"/>
              <a:ext cx="2041707" cy="573308"/>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2-page Exec Summary</a:t>
              </a:r>
            </a:p>
          </p:txBody>
        </p:sp>
      </p:grpSp>
      <p:grpSp>
        <p:nvGrpSpPr>
          <p:cNvPr id="44" name="Group 43">
            <a:extLst>
              <a:ext uri="{FF2B5EF4-FFF2-40B4-BE49-F238E27FC236}">
                <a16:creationId xmlns:a16="http://schemas.microsoft.com/office/drawing/2014/main" id="{9CF795E4-2087-4E60-9156-9C96329243F8}"/>
              </a:ext>
            </a:extLst>
          </p:cNvPr>
          <p:cNvGrpSpPr/>
          <p:nvPr/>
        </p:nvGrpSpPr>
        <p:grpSpPr>
          <a:xfrm>
            <a:off x="155452" y="4409288"/>
            <a:ext cx="6589904" cy="1526818"/>
            <a:chOff x="110453" y="4416674"/>
            <a:chExt cx="6348712" cy="1565837"/>
          </a:xfrm>
        </p:grpSpPr>
        <p:sp>
          <p:nvSpPr>
            <p:cNvPr id="45" name="Rectangle: Rounded Corners 44">
              <a:extLst>
                <a:ext uri="{FF2B5EF4-FFF2-40B4-BE49-F238E27FC236}">
                  <a16:creationId xmlns:a16="http://schemas.microsoft.com/office/drawing/2014/main" id="{CFA27A56-FBCD-4D71-AF67-44C7A2942533}"/>
                </a:ext>
              </a:extLst>
            </p:cNvPr>
            <p:cNvSpPr/>
            <p:nvPr/>
          </p:nvSpPr>
          <p:spPr>
            <a:xfrm>
              <a:off x="2250568" y="4416674"/>
              <a:ext cx="4208597" cy="1565837"/>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7465C8F1-D499-4C93-AE45-FD1B90D1D3DF}"/>
                </a:ext>
              </a:extLst>
            </p:cNvPr>
            <p:cNvSpPr/>
            <p:nvPr/>
          </p:nvSpPr>
          <p:spPr>
            <a:xfrm>
              <a:off x="110453" y="4800292"/>
              <a:ext cx="2065429" cy="780128"/>
            </a:xfrm>
            <a:prstGeom prst="roundRect">
              <a:avLst/>
            </a:prstGeom>
            <a:solidFill>
              <a:srgbClr val="C6B9AD"/>
            </a:solidFill>
            <a:ln w="12700">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Application in the field of healthcare</a:t>
              </a:r>
            </a:p>
          </p:txBody>
        </p:sp>
      </p:grpSp>
      <p:pic>
        <p:nvPicPr>
          <p:cNvPr id="47" name="Picture 2">
            <a:extLst>
              <a:ext uri="{FF2B5EF4-FFF2-40B4-BE49-F238E27FC236}">
                <a16:creationId xmlns:a16="http://schemas.microsoft.com/office/drawing/2014/main" id="{D31E4AA5-DD1E-4F30-B7C8-F12BEC214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92" y="120849"/>
            <a:ext cx="1201428" cy="1154313"/>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Rounded Corners 49">
            <a:extLst>
              <a:ext uri="{FF2B5EF4-FFF2-40B4-BE49-F238E27FC236}">
                <a16:creationId xmlns:a16="http://schemas.microsoft.com/office/drawing/2014/main" id="{BE9C0BC1-04E4-4F1D-943F-EEABD8FCC463}"/>
              </a:ext>
            </a:extLst>
          </p:cNvPr>
          <p:cNvSpPr/>
          <p:nvPr/>
        </p:nvSpPr>
        <p:spPr>
          <a:xfrm>
            <a:off x="3757609" y="120849"/>
            <a:ext cx="5321927" cy="351295"/>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What</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is in the Statutory Guidance?</a:t>
            </a:r>
          </a:p>
        </p:txBody>
      </p:sp>
      <p:grpSp>
        <p:nvGrpSpPr>
          <p:cNvPr id="7" name="Group 6">
            <a:extLst>
              <a:ext uri="{FF2B5EF4-FFF2-40B4-BE49-F238E27FC236}">
                <a16:creationId xmlns:a16="http://schemas.microsoft.com/office/drawing/2014/main" id="{34822090-B5F7-58D8-2809-EAB17D353FD3}"/>
              </a:ext>
            </a:extLst>
          </p:cNvPr>
          <p:cNvGrpSpPr/>
          <p:nvPr/>
        </p:nvGrpSpPr>
        <p:grpSpPr>
          <a:xfrm>
            <a:off x="114824" y="518339"/>
            <a:ext cx="11732619" cy="6000638"/>
            <a:chOff x="114824" y="518339"/>
            <a:chExt cx="11732619" cy="6000638"/>
          </a:xfrm>
        </p:grpSpPr>
        <p:grpSp>
          <p:nvGrpSpPr>
            <p:cNvPr id="8" name="Group 7">
              <a:extLst>
                <a:ext uri="{FF2B5EF4-FFF2-40B4-BE49-F238E27FC236}">
                  <a16:creationId xmlns:a16="http://schemas.microsoft.com/office/drawing/2014/main" id="{ABA357B5-8E66-0B28-BE29-B9A4B228555A}"/>
                </a:ext>
              </a:extLst>
            </p:cNvPr>
            <p:cNvGrpSpPr/>
            <p:nvPr/>
          </p:nvGrpSpPr>
          <p:grpSpPr>
            <a:xfrm>
              <a:off x="114824" y="5758289"/>
              <a:ext cx="6611720" cy="760688"/>
              <a:chOff x="89436" y="4927159"/>
              <a:chExt cx="6369729" cy="780128"/>
            </a:xfrm>
          </p:grpSpPr>
          <p:sp>
            <p:nvSpPr>
              <p:cNvPr id="10" name="Rectangle: Rounded Corners 9">
                <a:extLst>
                  <a:ext uri="{FF2B5EF4-FFF2-40B4-BE49-F238E27FC236}">
                    <a16:creationId xmlns:a16="http://schemas.microsoft.com/office/drawing/2014/main" id="{9DD7C213-C43B-9E6C-6645-70F1BE8C0BC7}"/>
                  </a:ext>
                </a:extLst>
              </p:cNvPr>
              <p:cNvSpPr/>
              <p:nvPr/>
            </p:nvSpPr>
            <p:spPr>
              <a:xfrm>
                <a:off x="2250568" y="5069637"/>
                <a:ext cx="4208597" cy="495172"/>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BFDBA882-7B5F-4EB9-D2EA-4CD48F1A2265}"/>
                  </a:ext>
                </a:extLst>
              </p:cNvPr>
              <p:cNvSpPr/>
              <p:nvPr/>
            </p:nvSpPr>
            <p:spPr>
              <a:xfrm>
                <a:off x="89436" y="4927159"/>
                <a:ext cx="2065429" cy="780128"/>
              </a:xfrm>
              <a:prstGeom prst="roundRect">
                <a:avLst/>
              </a:prstGeom>
              <a:solidFill>
                <a:srgbClr val="C6B9AD"/>
              </a:solidFill>
              <a:ln w="12700">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Application in the field of education</a:t>
                </a:r>
              </a:p>
            </p:txBody>
          </p:sp>
        </p:grpSp>
        <p:sp>
          <p:nvSpPr>
            <p:cNvPr id="9" name="Rectangle: Rounded Corners 8">
              <a:extLst>
                <a:ext uri="{FF2B5EF4-FFF2-40B4-BE49-F238E27FC236}">
                  <a16:creationId xmlns:a16="http://schemas.microsoft.com/office/drawing/2014/main" id="{6ABFDE04-0353-0771-110E-48E0582EB131}"/>
                </a:ext>
              </a:extLst>
            </p:cNvPr>
            <p:cNvSpPr/>
            <p:nvPr/>
          </p:nvSpPr>
          <p:spPr>
            <a:xfrm>
              <a:off x="7720653" y="518339"/>
              <a:ext cx="4126790" cy="2026078"/>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9ECB393F-B9BE-6452-0B42-CE61F8EEB9E9}"/>
              </a:ext>
            </a:extLst>
          </p:cNvPr>
          <p:cNvGrpSpPr/>
          <p:nvPr/>
        </p:nvGrpSpPr>
        <p:grpSpPr>
          <a:xfrm>
            <a:off x="7540931" y="2497936"/>
            <a:ext cx="4306512" cy="2759348"/>
            <a:chOff x="2250568" y="4416674"/>
            <a:chExt cx="4208597" cy="2381310"/>
          </a:xfrm>
        </p:grpSpPr>
        <p:sp>
          <p:nvSpPr>
            <p:cNvPr id="13" name="Rectangle: Rounded Corners 12">
              <a:extLst>
                <a:ext uri="{FF2B5EF4-FFF2-40B4-BE49-F238E27FC236}">
                  <a16:creationId xmlns:a16="http://schemas.microsoft.com/office/drawing/2014/main" id="{E3F3C64B-C90F-754E-E80A-BB2B91D1ED62}"/>
                </a:ext>
              </a:extLst>
            </p:cNvPr>
            <p:cNvSpPr/>
            <p:nvPr/>
          </p:nvSpPr>
          <p:spPr>
            <a:xfrm>
              <a:off x="2250568" y="4416674"/>
              <a:ext cx="4208597" cy="1565837"/>
            </a:xfrm>
            <a:prstGeom prst="round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935FE867-D159-AEC5-EB16-138F54901650}"/>
                </a:ext>
              </a:extLst>
            </p:cNvPr>
            <p:cNvSpPr/>
            <p:nvPr/>
          </p:nvSpPr>
          <p:spPr>
            <a:xfrm>
              <a:off x="3199732" y="6017856"/>
              <a:ext cx="2065429" cy="780128"/>
            </a:xfrm>
            <a:prstGeom prst="roundRect">
              <a:avLst/>
            </a:prstGeom>
            <a:solidFill>
              <a:srgbClr val="C6B9AD"/>
            </a:solidFill>
            <a:ln w="12700">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Application in the field of housing</a:t>
              </a:r>
            </a:p>
          </p:txBody>
        </p:sp>
      </p:grpSp>
    </p:spTree>
    <p:extLst>
      <p:ext uri="{BB962C8B-B14F-4D97-AF65-F5344CB8AC3E}">
        <p14:creationId xmlns:p14="http://schemas.microsoft.com/office/powerpoint/2010/main" val="403612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dissolv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5EDA52B4-EC31-4CB1-AAD7-C80ACBBB04A9}"/>
              </a:ext>
            </a:extLst>
          </p:cNvPr>
          <p:cNvSpPr txBox="1">
            <a:spLocks/>
          </p:cNvSpPr>
          <p:nvPr/>
        </p:nvSpPr>
        <p:spPr>
          <a:xfrm>
            <a:off x="-36941" y="5598416"/>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prstClr val="black"/>
                </a:solidFill>
                <a:effectLst/>
                <a:uLnTx/>
                <a:uFillTx/>
                <a:latin typeface="Calibri Light" panose="020F0302020204030204"/>
                <a:ea typeface="+mj-ea"/>
                <a:cs typeface="+mj-cs"/>
              </a:rPr>
              <a:t>   </a:t>
            </a:r>
          </a:p>
        </p:txBody>
      </p:sp>
      <p:sp>
        <p:nvSpPr>
          <p:cNvPr id="3" name="Freeform: Shape 2">
            <a:extLst>
              <a:ext uri="{FF2B5EF4-FFF2-40B4-BE49-F238E27FC236}">
                <a16:creationId xmlns:a16="http://schemas.microsoft.com/office/drawing/2014/main" id="{13C7A576-B743-46B7-A9D2-A374B550EE6C}"/>
              </a:ext>
            </a:extLst>
          </p:cNvPr>
          <p:cNvSpPr/>
          <p:nvPr/>
        </p:nvSpPr>
        <p:spPr>
          <a:xfrm>
            <a:off x="6578799" y="1742630"/>
            <a:ext cx="4697471" cy="4488985"/>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D6DF4E7-32DC-4F61-BC41-E22A539D200C}"/>
              </a:ext>
            </a:extLst>
          </p:cNvPr>
          <p:cNvSpPr>
            <a:spLocks noGrp="1"/>
          </p:cNvSpPr>
          <p:nvPr>
            <p:ph type="title"/>
          </p:nvPr>
        </p:nvSpPr>
        <p:spPr>
          <a:xfrm>
            <a:off x="0" y="-2"/>
            <a:ext cx="12192000" cy="7289105"/>
          </a:xfrm>
          <a:solidFill>
            <a:srgbClr val="C6B9AD"/>
          </a:solidFill>
        </p:spPr>
        <p:txBody>
          <a:bodyPr/>
          <a:lstStyle/>
          <a:p>
            <a:r>
              <a:rPr lang="en-GB" sz="4400"/>
              <a:t>   </a:t>
            </a:r>
            <a:endParaRPr lang="en-GB"/>
          </a:p>
        </p:txBody>
      </p:sp>
      <p:sp>
        <p:nvSpPr>
          <p:cNvPr id="16" name="Freeform: Shape 15">
            <a:extLst>
              <a:ext uri="{FF2B5EF4-FFF2-40B4-BE49-F238E27FC236}">
                <a16:creationId xmlns:a16="http://schemas.microsoft.com/office/drawing/2014/main" id="{F75973AA-64F6-48B5-BF70-A9AE99AA13D6}"/>
              </a:ext>
            </a:extLst>
          </p:cNvPr>
          <p:cNvSpPr/>
          <p:nvPr/>
        </p:nvSpPr>
        <p:spPr>
          <a:xfrm>
            <a:off x="10327812" y="4566894"/>
            <a:ext cx="2353803" cy="720000"/>
          </a:xfrm>
          <a:custGeom>
            <a:avLst/>
            <a:gdLst>
              <a:gd name="connsiteX0" fmla="*/ 0 w 2353803"/>
              <a:gd name="connsiteY0" fmla="*/ 0 h 720000"/>
              <a:gd name="connsiteX1" fmla="*/ 2353803 w 2353803"/>
              <a:gd name="connsiteY1" fmla="*/ 0 h 720000"/>
              <a:gd name="connsiteX2" fmla="*/ 2353803 w 2353803"/>
              <a:gd name="connsiteY2" fmla="*/ 720000 h 720000"/>
              <a:gd name="connsiteX3" fmla="*/ 0 w 2353803"/>
              <a:gd name="connsiteY3" fmla="*/ 720000 h 720000"/>
              <a:gd name="connsiteX4" fmla="*/ 0 w 2353803"/>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03" h="720000">
                <a:moveTo>
                  <a:pt x="0" y="0"/>
                </a:moveTo>
                <a:lnTo>
                  <a:pt x="2353803" y="0"/>
                </a:lnTo>
                <a:lnTo>
                  <a:pt x="2353803"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977900" rtl="0" eaLnBrk="1" fontAlgn="auto" latinLnBrk="0" hangingPunct="1">
              <a:lnSpc>
                <a:spcPct val="100000"/>
              </a:lnSpc>
              <a:spcBef>
                <a:spcPct val="0"/>
              </a:spcBef>
              <a:spcAft>
                <a:spcPct val="35000"/>
              </a:spcAft>
              <a:buClrTx/>
              <a:buSzTx/>
              <a:buFontTx/>
              <a:buNone/>
              <a:tabLst/>
              <a:defRPr/>
            </a:pPr>
            <a:endParaRPr kumimoji="0" lang="en-US"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9CC1B83B-B58F-4CB3-A122-16FB8C1B3FBE}"/>
              </a:ext>
            </a:extLst>
          </p:cNvPr>
          <p:cNvSpPr/>
          <p:nvPr/>
        </p:nvSpPr>
        <p:spPr>
          <a:xfrm>
            <a:off x="3435033" y="68108"/>
            <a:ext cx="5321927" cy="351295"/>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What</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is in the Statutory Guidance?</a:t>
            </a:r>
          </a:p>
        </p:txBody>
      </p:sp>
      <p:pic>
        <p:nvPicPr>
          <p:cNvPr id="34" name="Picture 33">
            <a:extLst>
              <a:ext uri="{FF2B5EF4-FFF2-40B4-BE49-F238E27FC236}">
                <a16:creationId xmlns:a16="http://schemas.microsoft.com/office/drawing/2014/main" id="{D3F64B29-5B5B-4A42-B4AA-CF8DBCEE2D6D}"/>
              </a:ext>
            </a:extLst>
          </p:cNvPr>
          <p:cNvPicPr>
            <a:picLocks noChangeAspect="1"/>
          </p:cNvPicPr>
          <p:nvPr/>
        </p:nvPicPr>
        <p:blipFill rotWithShape="1">
          <a:blip r:embed="rId3"/>
          <a:srcRect l="33673" t="13301" r="34970" b="10654"/>
          <a:stretch/>
        </p:blipFill>
        <p:spPr>
          <a:xfrm>
            <a:off x="402538" y="1170187"/>
            <a:ext cx="3822920" cy="5215162"/>
          </a:xfrm>
          <a:prstGeom prst="rect">
            <a:avLst/>
          </a:prstGeom>
        </p:spPr>
      </p:pic>
      <p:pic>
        <p:nvPicPr>
          <p:cNvPr id="37" name="Picture 36">
            <a:extLst>
              <a:ext uri="{FF2B5EF4-FFF2-40B4-BE49-F238E27FC236}">
                <a16:creationId xmlns:a16="http://schemas.microsoft.com/office/drawing/2014/main" id="{1D627676-C960-4DA3-88DA-2FD1ACDDBD84}"/>
              </a:ext>
            </a:extLst>
          </p:cNvPr>
          <p:cNvPicPr>
            <a:picLocks noChangeAspect="1"/>
          </p:cNvPicPr>
          <p:nvPr/>
        </p:nvPicPr>
        <p:blipFill rotWithShape="1">
          <a:blip r:embed="rId4"/>
          <a:srcRect l="33673" t="13301" r="34970" b="10654"/>
          <a:stretch/>
        </p:blipFill>
        <p:spPr>
          <a:xfrm>
            <a:off x="4254257" y="1149626"/>
            <a:ext cx="3822919" cy="5215162"/>
          </a:xfrm>
          <a:prstGeom prst="rect">
            <a:avLst/>
          </a:prstGeom>
        </p:spPr>
      </p:pic>
      <p:pic>
        <p:nvPicPr>
          <p:cNvPr id="39" name="Picture 38">
            <a:extLst>
              <a:ext uri="{FF2B5EF4-FFF2-40B4-BE49-F238E27FC236}">
                <a16:creationId xmlns:a16="http://schemas.microsoft.com/office/drawing/2014/main" id="{7AAEECD2-9692-4BEE-B201-8374099EA924}"/>
              </a:ext>
            </a:extLst>
          </p:cNvPr>
          <p:cNvPicPr>
            <a:picLocks noChangeAspect="1"/>
          </p:cNvPicPr>
          <p:nvPr/>
        </p:nvPicPr>
        <p:blipFill rotWithShape="1">
          <a:blip r:embed="rId5"/>
          <a:srcRect l="33984" t="13301" r="34970" b="10654"/>
          <a:stretch/>
        </p:blipFill>
        <p:spPr>
          <a:xfrm>
            <a:off x="8118538" y="1164604"/>
            <a:ext cx="3785156" cy="5215162"/>
          </a:xfrm>
          <a:prstGeom prst="rect">
            <a:avLst/>
          </a:prstGeom>
        </p:spPr>
      </p:pic>
      <p:grpSp>
        <p:nvGrpSpPr>
          <p:cNvPr id="10" name="Group 9">
            <a:extLst>
              <a:ext uri="{FF2B5EF4-FFF2-40B4-BE49-F238E27FC236}">
                <a16:creationId xmlns:a16="http://schemas.microsoft.com/office/drawing/2014/main" id="{63999990-9BA3-44A8-9BBE-8B21CCBCFCD7}"/>
              </a:ext>
            </a:extLst>
          </p:cNvPr>
          <p:cNvGrpSpPr/>
          <p:nvPr/>
        </p:nvGrpSpPr>
        <p:grpSpPr>
          <a:xfrm>
            <a:off x="513597" y="1362921"/>
            <a:ext cx="3677068" cy="4868694"/>
            <a:chOff x="2225954" y="1892160"/>
            <a:chExt cx="3870045" cy="2730339"/>
          </a:xfrm>
        </p:grpSpPr>
        <p:sp>
          <p:nvSpPr>
            <p:cNvPr id="11" name="Rectangle: Rounded Corners 10">
              <a:extLst>
                <a:ext uri="{FF2B5EF4-FFF2-40B4-BE49-F238E27FC236}">
                  <a16:creationId xmlns:a16="http://schemas.microsoft.com/office/drawing/2014/main" id="{F759D5B8-B5D4-4900-ABBE-7785BA6B4D46}"/>
                </a:ext>
              </a:extLst>
            </p:cNvPr>
            <p:cNvSpPr/>
            <p:nvPr/>
          </p:nvSpPr>
          <p:spPr>
            <a:xfrm>
              <a:off x="2225954" y="1892160"/>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14844EF4-45C2-4CE0-AA68-ED8EC9584B2E}"/>
                </a:ext>
              </a:extLst>
            </p:cNvPr>
            <p:cNvSpPr/>
            <p:nvPr/>
          </p:nvSpPr>
          <p:spPr>
            <a:xfrm>
              <a:off x="2659483" y="4428012"/>
              <a:ext cx="3002989" cy="194487"/>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1-page summary of chapter</a:t>
              </a:r>
            </a:p>
          </p:txBody>
        </p:sp>
      </p:grpSp>
      <p:grpSp>
        <p:nvGrpSpPr>
          <p:cNvPr id="18" name="Group 17">
            <a:extLst>
              <a:ext uri="{FF2B5EF4-FFF2-40B4-BE49-F238E27FC236}">
                <a16:creationId xmlns:a16="http://schemas.microsoft.com/office/drawing/2014/main" id="{B84175A3-155E-40E4-A3A9-28D500337F17}"/>
              </a:ext>
            </a:extLst>
          </p:cNvPr>
          <p:cNvGrpSpPr/>
          <p:nvPr/>
        </p:nvGrpSpPr>
        <p:grpSpPr>
          <a:xfrm>
            <a:off x="4305685" y="1142202"/>
            <a:ext cx="3522765" cy="3343376"/>
            <a:chOff x="2225955" y="1746999"/>
            <a:chExt cx="3870045" cy="2669675"/>
          </a:xfrm>
        </p:grpSpPr>
        <p:sp>
          <p:nvSpPr>
            <p:cNvPr id="19" name="Rectangle: Rounded Corners 18">
              <a:extLst>
                <a:ext uri="{FF2B5EF4-FFF2-40B4-BE49-F238E27FC236}">
                  <a16:creationId xmlns:a16="http://schemas.microsoft.com/office/drawing/2014/main" id="{079C3569-E07E-4142-8850-1AB8A819AA3B}"/>
                </a:ext>
              </a:extLst>
            </p:cNvPr>
            <p:cNvSpPr/>
            <p:nvPr/>
          </p:nvSpPr>
          <p:spPr>
            <a:xfrm>
              <a:off x="2225955" y="2012486"/>
              <a:ext cx="3870045" cy="240418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BB2735E8-F884-4A2C-B450-CE0996880D57}"/>
                </a:ext>
              </a:extLst>
            </p:cNvPr>
            <p:cNvSpPr/>
            <p:nvPr/>
          </p:nvSpPr>
          <p:spPr>
            <a:xfrm>
              <a:off x="3535927" y="1746999"/>
              <a:ext cx="1250099" cy="248664"/>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Context</a:t>
              </a:r>
            </a:p>
          </p:txBody>
        </p:sp>
      </p:grpSp>
      <p:sp>
        <p:nvSpPr>
          <p:cNvPr id="23" name="Rectangle: Rounded Corners 22">
            <a:extLst>
              <a:ext uri="{FF2B5EF4-FFF2-40B4-BE49-F238E27FC236}">
                <a16:creationId xmlns:a16="http://schemas.microsoft.com/office/drawing/2014/main" id="{23416C91-86D5-443E-B2A6-9BA0573095AA}"/>
              </a:ext>
            </a:extLst>
          </p:cNvPr>
          <p:cNvSpPr/>
          <p:nvPr/>
        </p:nvSpPr>
        <p:spPr>
          <a:xfrm>
            <a:off x="4357061" y="6199557"/>
            <a:ext cx="3822919" cy="390384"/>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Other relevant codes, legislation, etc</a:t>
            </a:r>
          </a:p>
        </p:txBody>
      </p:sp>
      <p:grpSp>
        <p:nvGrpSpPr>
          <p:cNvPr id="2" name="Group 1">
            <a:extLst>
              <a:ext uri="{FF2B5EF4-FFF2-40B4-BE49-F238E27FC236}">
                <a16:creationId xmlns:a16="http://schemas.microsoft.com/office/drawing/2014/main" id="{3FE63067-E38A-4E31-839F-D481A6C0927A}"/>
              </a:ext>
            </a:extLst>
          </p:cNvPr>
          <p:cNvGrpSpPr/>
          <p:nvPr/>
        </p:nvGrpSpPr>
        <p:grpSpPr>
          <a:xfrm>
            <a:off x="4431413" y="4853215"/>
            <a:ext cx="3522766" cy="787979"/>
            <a:chOff x="4431413" y="4853215"/>
            <a:chExt cx="3522766" cy="787979"/>
          </a:xfrm>
        </p:grpSpPr>
        <p:sp>
          <p:nvSpPr>
            <p:cNvPr id="22" name="Rectangle: Rounded Corners 21">
              <a:extLst>
                <a:ext uri="{FF2B5EF4-FFF2-40B4-BE49-F238E27FC236}">
                  <a16:creationId xmlns:a16="http://schemas.microsoft.com/office/drawing/2014/main" id="{4BBA2793-3726-425C-9232-8F46DBADC2EA}"/>
                </a:ext>
              </a:extLst>
            </p:cNvPr>
            <p:cNvSpPr/>
            <p:nvPr/>
          </p:nvSpPr>
          <p:spPr>
            <a:xfrm>
              <a:off x="4431413" y="4853215"/>
              <a:ext cx="3522766" cy="43367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DE0F7E81-3133-460E-B491-7C19578A2258}"/>
                </a:ext>
              </a:extLst>
            </p:cNvPr>
            <p:cNvSpPr/>
            <p:nvPr/>
          </p:nvSpPr>
          <p:spPr>
            <a:xfrm>
              <a:off x="4552799" y="5244117"/>
              <a:ext cx="3234676" cy="397077"/>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Descriptions of disadvantages</a:t>
              </a:r>
            </a:p>
          </p:txBody>
        </p:sp>
      </p:grpSp>
      <p:grpSp>
        <p:nvGrpSpPr>
          <p:cNvPr id="25" name="Group 24">
            <a:extLst>
              <a:ext uri="{FF2B5EF4-FFF2-40B4-BE49-F238E27FC236}">
                <a16:creationId xmlns:a16="http://schemas.microsoft.com/office/drawing/2014/main" id="{5E2887BA-5314-45EE-9B02-773FF7AE1A6D}"/>
              </a:ext>
            </a:extLst>
          </p:cNvPr>
          <p:cNvGrpSpPr/>
          <p:nvPr/>
        </p:nvGrpSpPr>
        <p:grpSpPr>
          <a:xfrm>
            <a:off x="8179980" y="1856095"/>
            <a:ext cx="3677068" cy="4953545"/>
            <a:chOff x="2225954" y="1892160"/>
            <a:chExt cx="3870045" cy="3091029"/>
          </a:xfrm>
        </p:grpSpPr>
        <p:sp>
          <p:nvSpPr>
            <p:cNvPr id="26" name="Rectangle: Rounded Corners 25">
              <a:extLst>
                <a:ext uri="{FF2B5EF4-FFF2-40B4-BE49-F238E27FC236}">
                  <a16:creationId xmlns:a16="http://schemas.microsoft.com/office/drawing/2014/main" id="{3B9AA159-F3DD-440A-ACF9-5EC41953E1D0}"/>
                </a:ext>
              </a:extLst>
            </p:cNvPr>
            <p:cNvSpPr/>
            <p:nvPr/>
          </p:nvSpPr>
          <p:spPr>
            <a:xfrm>
              <a:off x="2225954" y="1892160"/>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265164A1-B1C0-4FA9-9DDC-6A75ECE9AB53}"/>
                </a:ext>
              </a:extLst>
            </p:cNvPr>
            <p:cNvSpPr/>
            <p:nvPr/>
          </p:nvSpPr>
          <p:spPr>
            <a:xfrm>
              <a:off x="2659483" y="4428011"/>
              <a:ext cx="3002989" cy="555178"/>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tx1"/>
                  </a:solidFill>
                </a:rPr>
                <a:t>Descriptions of case studies to mitigate disadvantages or apply special provision</a:t>
              </a:r>
            </a:p>
          </p:txBody>
        </p:sp>
      </p:grpSp>
    </p:spTree>
    <p:extLst>
      <p:ext uri="{BB962C8B-B14F-4D97-AF65-F5344CB8AC3E}">
        <p14:creationId xmlns:p14="http://schemas.microsoft.com/office/powerpoint/2010/main" val="18339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5EDA52B4-EC31-4CB1-AAD7-C80ACBBB04A9}"/>
              </a:ext>
            </a:extLst>
          </p:cNvPr>
          <p:cNvSpPr txBox="1">
            <a:spLocks/>
          </p:cNvSpPr>
          <p:nvPr/>
        </p:nvSpPr>
        <p:spPr>
          <a:xfrm>
            <a:off x="-36941" y="5598416"/>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prstClr val="black"/>
                </a:solidFill>
                <a:effectLst/>
                <a:uLnTx/>
                <a:uFillTx/>
                <a:latin typeface="Calibri Light" panose="020F0302020204030204"/>
                <a:ea typeface="+mj-ea"/>
                <a:cs typeface="+mj-cs"/>
              </a:rPr>
              <a:t>   </a:t>
            </a:r>
          </a:p>
        </p:txBody>
      </p:sp>
      <p:sp>
        <p:nvSpPr>
          <p:cNvPr id="3" name="Freeform: Shape 2">
            <a:extLst>
              <a:ext uri="{FF2B5EF4-FFF2-40B4-BE49-F238E27FC236}">
                <a16:creationId xmlns:a16="http://schemas.microsoft.com/office/drawing/2014/main" id="{13C7A576-B743-46B7-A9D2-A374B550EE6C}"/>
              </a:ext>
            </a:extLst>
          </p:cNvPr>
          <p:cNvSpPr/>
          <p:nvPr/>
        </p:nvSpPr>
        <p:spPr>
          <a:xfrm>
            <a:off x="6578799" y="1742630"/>
            <a:ext cx="4697471" cy="4488985"/>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75973AA-64F6-48B5-BF70-A9AE99AA13D6}"/>
              </a:ext>
            </a:extLst>
          </p:cNvPr>
          <p:cNvSpPr/>
          <p:nvPr/>
        </p:nvSpPr>
        <p:spPr>
          <a:xfrm>
            <a:off x="10327812" y="4566894"/>
            <a:ext cx="2353803" cy="720000"/>
          </a:xfrm>
          <a:custGeom>
            <a:avLst/>
            <a:gdLst>
              <a:gd name="connsiteX0" fmla="*/ 0 w 2353803"/>
              <a:gd name="connsiteY0" fmla="*/ 0 h 720000"/>
              <a:gd name="connsiteX1" fmla="*/ 2353803 w 2353803"/>
              <a:gd name="connsiteY1" fmla="*/ 0 h 720000"/>
              <a:gd name="connsiteX2" fmla="*/ 2353803 w 2353803"/>
              <a:gd name="connsiteY2" fmla="*/ 720000 h 720000"/>
              <a:gd name="connsiteX3" fmla="*/ 0 w 2353803"/>
              <a:gd name="connsiteY3" fmla="*/ 720000 h 720000"/>
              <a:gd name="connsiteX4" fmla="*/ 0 w 2353803"/>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03" h="720000">
                <a:moveTo>
                  <a:pt x="0" y="0"/>
                </a:moveTo>
                <a:lnTo>
                  <a:pt x="2353803" y="0"/>
                </a:lnTo>
                <a:lnTo>
                  <a:pt x="2353803"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977900" rtl="0" eaLnBrk="1" fontAlgn="auto" latinLnBrk="0" hangingPunct="1">
              <a:lnSpc>
                <a:spcPct val="100000"/>
              </a:lnSpc>
              <a:spcBef>
                <a:spcPct val="0"/>
              </a:spcBef>
              <a:spcAft>
                <a:spcPct val="35000"/>
              </a:spcAft>
              <a:buClrTx/>
              <a:buSzTx/>
              <a:buFontTx/>
              <a:buNone/>
              <a:tabLst/>
              <a:defRPr/>
            </a:pPr>
            <a:endParaRPr kumimoji="0" lang="en-US"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D6DF4E7-32DC-4F61-BC41-E22A539D200C}"/>
              </a:ext>
            </a:extLst>
          </p:cNvPr>
          <p:cNvSpPr>
            <a:spLocks noGrp="1"/>
          </p:cNvSpPr>
          <p:nvPr>
            <p:ph type="title"/>
          </p:nvPr>
        </p:nvSpPr>
        <p:spPr>
          <a:xfrm>
            <a:off x="0" y="-2"/>
            <a:ext cx="12192000" cy="7289105"/>
          </a:xfrm>
          <a:solidFill>
            <a:srgbClr val="C6B9AD"/>
          </a:solidFill>
        </p:spPr>
        <p:txBody>
          <a:bodyPr/>
          <a:lstStyle/>
          <a:p>
            <a:r>
              <a:rPr lang="en-GB" sz="4400"/>
              <a:t>   </a:t>
            </a:r>
            <a:endParaRPr lang="en-GB"/>
          </a:p>
        </p:txBody>
      </p:sp>
      <p:sp>
        <p:nvSpPr>
          <p:cNvPr id="17" name="Rectangle: Rounded Corners 16">
            <a:extLst>
              <a:ext uri="{FF2B5EF4-FFF2-40B4-BE49-F238E27FC236}">
                <a16:creationId xmlns:a16="http://schemas.microsoft.com/office/drawing/2014/main" id="{9CC1B83B-B58F-4CB3-A122-16FB8C1B3FBE}"/>
              </a:ext>
            </a:extLst>
          </p:cNvPr>
          <p:cNvSpPr/>
          <p:nvPr/>
        </p:nvSpPr>
        <p:spPr>
          <a:xfrm>
            <a:off x="3435033" y="68108"/>
            <a:ext cx="5321927" cy="351295"/>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What</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is in the Statutory Guidance?</a:t>
            </a:r>
          </a:p>
        </p:txBody>
      </p:sp>
      <p:pic>
        <p:nvPicPr>
          <p:cNvPr id="24" name="Picture 23">
            <a:extLst>
              <a:ext uri="{FF2B5EF4-FFF2-40B4-BE49-F238E27FC236}">
                <a16:creationId xmlns:a16="http://schemas.microsoft.com/office/drawing/2014/main" id="{BD24E585-415C-4A2B-B856-BE95D5CD1550}"/>
              </a:ext>
            </a:extLst>
          </p:cNvPr>
          <p:cNvPicPr>
            <a:picLocks noChangeAspect="1"/>
          </p:cNvPicPr>
          <p:nvPr/>
        </p:nvPicPr>
        <p:blipFill rotWithShape="1">
          <a:blip r:embed="rId3"/>
          <a:srcRect l="1875" t="9621" r="2663" b="11379"/>
          <a:stretch/>
        </p:blipFill>
        <p:spPr>
          <a:xfrm>
            <a:off x="355648" y="1087649"/>
            <a:ext cx="11638722" cy="5417753"/>
          </a:xfrm>
          <a:prstGeom prst="rect">
            <a:avLst/>
          </a:prstGeom>
        </p:spPr>
      </p:pic>
      <p:grpSp>
        <p:nvGrpSpPr>
          <p:cNvPr id="10" name="Group 9">
            <a:extLst>
              <a:ext uri="{FF2B5EF4-FFF2-40B4-BE49-F238E27FC236}">
                <a16:creationId xmlns:a16="http://schemas.microsoft.com/office/drawing/2014/main" id="{63999990-9BA3-44A8-9BBE-8B21CCBCFCD7}"/>
              </a:ext>
            </a:extLst>
          </p:cNvPr>
          <p:cNvGrpSpPr/>
          <p:nvPr/>
        </p:nvGrpSpPr>
        <p:grpSpPr>
          <a:xfrm>
            <a:off x="510312" y="1398566"/>
            <a:ext cx="3677068" cy="4868694"/>
            <a:chOff x="2225954" y="1892160"/>
            <a:chExt cx="3870045" cy="2730339"/>
          </a:xfrm>
        </p:grpSpPr>
        <p:sp>
          <p:nvSpPr>
            <p:cNvPr id="11" name="Rectangle: Rounded Corners 10">
              <a:extLst>
                <a:ext uri="{FF2B5EF4-FFF2-40B4-BE49-F238E27FC236}">
                  <a16:creationId xmlns:a16="http://schemas.microsoft.com/office/drawing/2014/main" id="{F759D5B8-B5D4-4900-ABBE-7785BA6B4D46}"/>
                </a:ext>
              </a:extLst>
            </p:cNvPr>
            <p:cNvSpPr/>
            <p:nvPr/>
          </p:nvSpPr>
          <p:spPr>
            <a:xfrm>
              <a:off x="2225954" y="1892160"/>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14844EF4-45C2-4CE0-AA68-ED8EC9584B2E}"/>
                </a:ext>
              </a:extLst>
            </p:cNvPr>
            <p:cNvSpPr/>
            <p:nvPr/>
          </p:nvSpPr>
          <p:spPr>
            <a:xfrm>
              <a:off x="2659483" y="4428012"/>
              <a:ext cx="3002989" cy="194487"/>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1-page summary of chapter</a:t>
              </a:r>
            </a:p>
          </p:txBody>
        </p:sp>
      </p:grpSp>
      <p:grpSp>
        <p:nvGrpSpPr>
          <p:cNvPr id="18" name="Group 17">
            <a:extLst>
              <a:ext uri="{FF2B5EF4-FFF2-40B4-BE49-F238E27FC236}">
                <a16:creationId xmlns:a16="http://schemas.microsoft.com/office/drawing/2014/main" id="{B84175A3-155E-40E4-A3A9-28D500337F17}"/>
              </a:ext>
            </a:extLst>
          </p:cNvPr>
          <p:cNvGrpSpPr/>
          <p:nvPr/>
        </p:nvGrpSpPr>
        <p:grpSpPr>
          <a:xfrm>
            <a:off x="4413628" y="1124036"/>
            <a:ext cx="3522765" cy="3535052"/>
            <a:chOff x="2225955" y="1593946"/>
            <a:chExt cx="3870045" cy="2822728"/>
          </a:xfrm>
        </p:grpSpPr>
        <p:sp>
          <p:nvSpPr>
            <p:cNvPr id="19" name="Rectangle: Rounded Corners 18">
              <a:extLst>
                <a:ext uri="{FF2B5EF4-FFF2-40B4-BE49-F238E27FC236}">
                  <a16:creationId xmlns:a16="http://schemas.microsoft.com/office/drawing/2014/main" id="{079C3569-E07E-4142-8850-1AB8A819AA3B}"/>
                </a:ext>
              </a:extLst>
            </p:cNvPr>
            <p:cNvSpPr/>
            <p:nvPr/>
          </p:nvSpPr>
          <p:spPr>
            <a:xfrm>
              <a:off x="2225955" y="1853037"/>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BB2735E8-F884-4A2C-B450-CE0996880D57}"/>
                </a:ext>
              </a:extLst>
            </p:cNvPr>
            <p:cNvSpPr/>
            <p:nvPr/>
          </p:nvSpPr>
          <p:spPr>
            <a:xfrm>
              <a:off x="3535927" y="1593946"/>
              <a:ext cx="1250099" cy="248664"/>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Context</a:t>
              </a:r>
            </a:p>
          </p:txBody>
        </p:sp>
      </p:grpSp>
      <p:sp>
        <p:nvSpPr>
          <p:cNvPr id="27" name="Rectangle: Rounded Corners 26">
            <a:extLst>
              <a:ext uri="{FF2B5EF4-FFF2-40B4-BE49-F238E27FC236}">
                <a16:creationId xmlns:a16="http://schemas.microsoft.com/office/drawing/2014/main" id="{1199BFBC-8075-4D51-9406-535C917D8185}"/>
              </a:ext>
            </a:extLst>
          </p:cNvPr>
          <p:cNvSpPr/>
          <p:nvPr/>
        </p:nvSpPr>
        <p:spPr>
          <a:xfrm>
            <a:off x="4315979" y="5647336"/>
            <a:ext cx="3822919" cy="390384"/>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Other relevant codes, legislation, etc</a:t>
            </a:r>
          </a:p>
        </p:txBody>
      </p:sp>
      <p:grpSp>
        <p:nvGrpSpPr>
          <p:cNvPr id="2" name="Group 1">
            <a:extLst>
              <a:ext uri="{FF2B5EF4-FFF2-40B4-BE49-F238E27FC236}">
                <a16:creationId xmlns:a16="http://schemas.microsoft.com/office/drawing/2014/main" id="{E7FEEE4D-D93E-48E1-A8B5-F8718D3A5035}"/>
              </a:ext>
            </a:extLst>
          </p:cNvPr>
          <p:cNvGrpSpPr/>
          <p:nvPr/>
        </p:nvGrpSpPr>
        <p:grpSpPr>
          <a:xfrm>
            <a:off x="8344471" y="626385"/>
            <a:ext cx="3439451" cy="3150785"/>
            <a:chOff x="8344471" y="626385"/>
            <a:chExt cx="3439451" cy="3150785"/>
          </a:xfrm>
        </p:grpSpPr>
        <p:sp>
          <p:nvSpPr>
            <p:cNvPr id="29" name="Rectangle: Rounded Corners 28">
              <a:extLst>
                <a:ext uri="{FF2B5EF4-FFF2-40B4-BE49-F238E27FC236}">
                  <a16:creationId xmlns:a16="http://schemas.microsoft.com/office/drawing/2014/main" id="{26C5337A-F39B-4B0B-A86E-92C727B7BFC6}"/>
                </a:ext>
              </a:extLst>
            </p:cNvPr>
            <p:cNvSpPr/>
            <p:nvPr/>
          </p:nvSpPr>
          <p:spPr>
            <a:xfrm>
              <a:off x="8344471" y="1527298"/>
              <a:ext cx="3439451" cy="224987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456EA62C-437D-4FFA-A4FB-1335979B5F46}"/>
                </a:ext>
              </a:extLst>
            </p:cNvPr>
            <p:cNvSpPr/>
            <p:nvPr/>
          </p:nvSpPr>
          <p:spPr>
            <a:xfrm>
              <a:off x="8648054" y="626385"/>
              <a:ext cx="2758699" cy="880669"/>
            </a:xfrm>
            <a:prstGeom prst="roundRect">
              <a:avLst>
                <a:gd name="adj" fmla="val 0"/>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tx1"/>
                  </a:solidFill>
                </a:rPr>
                <a:t>Descriptions of case studies to mitigate disadvantages or apply special provision</a:t>
              </a:r>
            </a:p>
          </p:txBody>
        </p:sp>
      </p:grpSp>
      <p:grpSp>
        <p:nvGrpSpPr>
          <p:cNvPr id="36" name="Group 35">
            <a:extLst>
              <a:ext uri="{FF2B5EF4-FFF2-40B4-BE49-F238E27FC236}">
                <a16:creationId xmlns:a16="http://schemas.microsoft.com/office/drawing/2014/main" id="{0B3DE459-8365-4BEF-AD57-C4092BCCABFC}"/>
              </a:ext>
            </a:extLst>
          </p:cNvPr>
          <p:cNvGrpSpPr/>
          <p:nvPr/>
        </p:nvGrpSpPr>
        <p:grpSpPr>
          <a:xfrm>
            <a:off x="8266020" y="4050686"/>
            <a:ext cx="3522766" cy="1143722"/>
            <a:chOff x="4431413" y="4853215"/>
            <a:chExt cx="3522766" cy="641127"/>
          </a:xfrm>
        </p:grpSpPr>
        <p:sp>
          <p:nvSpPr>
            <p:cNvPr id="37" name="Rectangle: Rounded Corners 36">
              <a:extLst>
                <a:ext uri="{FF2B5EF4-FFF2-40B4-BE49-F238E27FC236}">
                  <a16:creationId xmlns:a16="http://schemas.microsoft.com/office/drawing/2014/main" id="{1FF7E537-F900-4CBC-A147-DBA6B97729D9}"/>
                </a:ext>
              </a:extLst>
            </p:cNvPr>
            <p:cNvSpPr/>
            <p:nvPr/>
          </p:nvSpPr>
          <p:spPr>
            <a:xfrm>
              <a:off x="4431413" y="4853215"/>
              <a:ext cx="3522766" cy="43367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F53C4582-BC97-416D-B03E-7AD736B4593D}"/>
                </a:ext>
              </a:extLst>
            </p:cNvPr>
            <p:cNvSpPr/>
            <p:nvPr/>
          </p:nvSpPr>
          <p:spPr>
            <a:xfrm>
              <a:off x="4536614" y="5298242"/>
              <a:ext cx="3234676" cy="196100"/>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Descriptions of disadvantages</a:t>
              </a:r>
            </a:p>
          </p:txBody>
        </p:sp>
      </p:grpSp>
    </p:spTree>
    <p:extLst>
      <p:ext uri="{BB962C8B-B14F-4D97-AF65-F5344CB8AC3E}">
        <p14:creationId xmlns:p14="http://schemas.microsoft.com/office/powerpoint/2010/main" val="19924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5EDA52B4-EC31-4CB1-AAD7-C80ACBBB04A9}"/>
              </a:ext>
            </a:extLst>
          </p:cNvPr>
          <p:cNvSpPr txBox="1">
            <a:spLocks/>
          </p:cNvSpPr>
          <p:nvPr/>
        </p:nvSpPr>
        <p:spPr>
          <a:xfrm>
            <a:off x="-36941" y="5598416"/>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prstClr val="black"/>
                </a:solidFill>
                <a:effectLst/>
                <a:uLnTx/>
                <a:uFillTx/>
                <a:latin typeface="Calibri Light" panose="020F0302020204030204"/>
                <a:ea typeface="+mj-ea"/>
                <a:cs typeface="+mj-cs"/>
              </a:rPr>
              <a:t>   </a:t>
            </a:r>
          </a:p>
        </p:txBody>
      </p:sp>
      <p:sp>
        <p:nvSpPr>
          <p:cNvPr id="3" name="Freeform: Shape 2">
            <a:extLst>
              <a:ext uri="{FF2B5EF4-FFF2-40B4-BE49-F238E27FC236}">
                <a16:creationId xmlns:a16="http://schemas.microsoft.com/office/drawing/2014/main" id="{13C7A576-B743-46B7-A9D2-A374B550EE6C}"/>
              </a:ext>
            </a:extLst>
          </p:cNvPr>
          <p:cNvSpPr/>
          <p:nvPr/>
        </p:nvSpPr>
        <p:spPr>
          <a:xfrm>
            <a:off x="6578799" y="1742630"/>
            <a:ext cx="4697471" cy="4488985"/>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D6DF4E7-32DC-4F61-BC41-E22A539D200C}"/>
              </a:ext>
            </a:extLst>
          </p:cNvPr>
          <p:cNvSpPr>
            <a:spLocks noGrp="1"/>
          </p:cNvSpPr>
          <p:nvPr>
            <p:ph type="title"/>
          </p:nvPr>
        </p:nvSpPr>
        <p:spPr>
          <a:xfrm>
            <a:off x="0" y="-1"/>
            <a:ext cx="12192000" cy="1690688"/>
          </a:xfrm>
          <a:solidFill>
            <a:srgbClr val="C6B9AD"/>
          </a:solidFill>
        </p:spPr>
        <p:txBody>
          <a:bodyPr/>
          <a:lstStyle/>
          <a:p>
            <a:r>
              <a:rPr lang="en-GB" sz="4400"/>
              <a:t>   </a:t>
            </a:r>
            <a:endParaRPr lang="en-GB"/>
          </a:p>
        </p:txBody>
      </p:sp>
      <p:sp>
        <p:nvSpPr>
          <p:cNvPr id="42" name="Rectangle: Rounded Corners 41">
            <a:extLst>
              <a:ext uri="{FF2B5EF4-FFF2-40B4-BE49-F238E27FC236}">
                <a16:creationId xmlns:a16="http://schemas.microsoft.com/office/drawing/2014/main" id="{D932C837-ED65-47E9-B750-9F9380F2B1E2}"/>
              </a:ext>
            </a:extLst>
          </p:cNvPr>
          <p:cNvSpPr/>
          <p:nvPr/>
        </p:nvSpPr>
        <p:spPr>
          <a:xfrm>
            <a:off x="2304358" y="1616886"/>
            <a:ext cx="1632527" cy="25148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75973AA-64F6-48B5-BF70-A9AE99AA13D6}"/>
              </a:ext>
            </a:extLst>
          </p:cNvPr>
          <p:cNvSpPr/>
          <p:nvPr/>
        </p:nvSpPr>
        <p:spPr>
          <a:xfrm>
            <a:off x="10327812" y="4566894"/>
            <a:ext cx="2353803" cy="720000"/>
          </a:xfrm>
          <a:custGeom>
            <a:avLst/>
            <a:gdLst>
              <a:gd name="connsiteX0" fmla="*/ 0 w 2353803"/>
              <a:gd name="connsiteY0" fmla="*/ 0 h 720000"/>
              <a:gd name="connsiteX1" fmla="*/ 2353803 w 2353803"/>
              <a:gd name="connsiteY1" fmla="*/ 0 h 720000"/>
              <a:gd name="connsiteX2" fmla="*/ 2353803 w 2353803"/>
              <a:gd name="connsiteY2" fmla="*/ 720000 h 720000"/>
              <a:gd name="connsiteX3" fmla="*/ 0 w 2353803"/>
              <a:gd name="connsiteY3" fmla="*/ 720000 h 720000"/>
              <a:gd name="connsiteX4" fmla="*/ 0 w 2353803"/>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03" h="720000">
                <a:moveTo>
                  <a:pt x="0" y="0"/>
                </a:moveTo>
                <a:lnTo>
                  <a:pt x="2353803" y="0"/>
                </a:lnTo>
                <a:lnTo>
                  <a:pt x="2353803"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977900" rtl="0" eaLnBrk="1" fontAlgn="auto" latinLnBrk="0" hangingPunct="1">
              <a:lnSpc>
                <a:spcPct val="100000"/>
              </a:lnSpc>
              <a:spcBef>
                <a:spcPct val="0"/>
              </a:spcBef>
              <a:spcAft>
                <a:spcPct val="35000"/>
              </a:spcAft>
              <a:buClrTx/>
              <a:buSzTx/>
              <a:buFontTx/>
              <a:buNone/>
              <a:tabLst/>
              <a:defRPr/>
            </a:pPr>
            <a:endParaRPr kumimoji="0" lang="en-US"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9CC1B83B-B58F-4CB3-A122-16FB8C1B3FBE}"/>
              </a:ext>
            </a:extLst>
          </p:cNvPr>
          <p:cNvSpPr/>
          <p:nvPr/>
        </p:nvSpPr>
        <p:spPr>
          <a:xfrm>
            <a:off x="3435033" y="68108"/>
            <a:ext cx="5321927" cy="351295"/>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What</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is in the Statutory Guidance?</a:t>
            </a:r>
          </a:p>
        </p:txBody>
      </p:sp>
      <p:pic>
        <p:nvPicPr>
          <p:cNvPr id="18" name="Picture 17">
            <a:extLst>
              <a:ext uri="{FF2B5EF4-FFF2-40B4-BE49-F238E27FC236}">
                <a16:creationId xmlns:a16="http://schemas.microsoft.com/office/drawing/2014/main" id="{758BF10F-51F4-4AB8-A871-92FC410031C8}"/>
              </a:ext>
            </a:extLst>
          </p:cNvPr>
          <p:cNvPicPr/>
          <p:nvPr/>
        </p:nvPicPr>
        <p:blipFill rotWithShape="1">
          <a:blip r:embed="rId3"/>
          <a:srcRect l="2958" t="18419" r="4070" b="6361"/>
          <a:stretch/>
        </p:blipFill>
        <p:spPr bwMode="auto">
          <a:xfrm>
            <a:off x="-18475" y="499819"/>
            <a:ext cx="12228941" cy="5786226"/>
          </a:xfrm>
          <a:prstGeom prst="rect">
            <a:avLst/>
          </a:prstGeom>
          <a:ln>
            <a:noFill/>
          </a:ln>
          <a:extLst>
            <a:ext uri="{53640926-AAD7-44D8-BBD7-CCE9431645EC}">
              <a14:shadowObscured xmlns:a14="http://schemas.microsoft.com/office/drawing/2010/main"/>
            </a:ext>
          </a:extLst>
        </p:spPr>
      </p:pic>
      <p:grpSp>
        <p:nvGrpSpPr>
          <p:cNvPr id="19" name="Group 18">
            <a:extLst>
              <a:ext uri="{FF2B5EF4-FFF2-40B4-BE49-F238E27FC236}">
                <a16:creationId xmlns:a16="http://schemas.microsoft.com/office/drawing/2014/main" id="{40DEB997-0E40-43D2-A5C9-9FF1F00C296F}"/>
              </a:ext>
            </a:extLst>
          </p:cNvPr>
          <p:cNvGrpSpPr/>
          <p:nvPr/>
        </p:nvGrpSpPr>
        <p:grpSpPr>
          <a:xfrm>
            <a:off x="267900" y="1283088"/>
            <a:ext cx="3677068" cy="4732576"/>
            <a:chOff x="2225954" y="1892160"/>
            <a:chExt cx="3870045" cy="2730339"/>
          </a:xfrm>
        </p:grpSpPr>
        <p:sp>
          <p:nvSpPr>
            <p:cNvPr id="20" name="Rectangle: Rounded Corners 19">
              <a:extLst>
                <a:ext uri="{FF2B5EF4-FFF2-40B4-BE49-F238E27FC236}">
                  <a16:creationId xmlns:a16="http://schemas.microsoft.com/office/drawing/2014/main" id="{45918BF5-1A9F-4F27-88B1-42A5ECCD93CD}"/>
                </a:ext>
              </a:extLst>
            </p:cNvPr>
            <p:cNvSpPr/>
            <p:nvPr/>
          </p:nvSpPr>
          <p:spPr>
            <a:xfrm>
              <a:off x="2225954" y="1892160"/>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A0D1AAC6-ED2B-4E60-9B4D-A95504D7C4F5}"/>
                </a:ext>
              </a:extLst>
            </p:cNvPr>
            <p:cNvSpPr/>
            <p:nvPr/>
          </p:nvSpPr>
          <p:spPr>
            <a:xfrm>
              <a:off x="2659483" y="4428012"/>
              <a:ext cx="3002989" cy="194487"/>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1-page summary of chapter</a:t>
              </a:r>
            </a:p>
          </p:txBody>
        </p:sp>
      </p:grpSp>
      <p:grpSp>
        <p:nvGrpSpPr>
          <p:cNvPr id="22" name="Group 21">
            <a:extLst>
              <a:ext uri="{FF2B5EF4-FFF2-40B4-BE49-F238E27FC236}">
                <a16:creationId xmlns:a16="http://schemas.microsoft.com/office/drawing/2014/main" id="{5B55941C-1418-43AF-8F15-59868613AC7E}"/>
              </a:ext>
            </a:extLst>
          </p:cNvPr>
          <p:cNvGrpSpPr/>
          <p:nvPr/>
        </p:nvGrpSpPr>
        <p:grpSpPr>
          <a:xfrm>
            <a:off x="4297678" y="4430598"/>
            <a:ext cx="3630732" cy="850629"/>
            <a:chOff x="2185378" y="-91700"/>
            <a:chExt cx="3988655" cy="4508374"/>
          </a:xfrm>
        </p:grpSpPr>
        <p:sp>
          <p:nvSpPr>
            <p:cNvPr id="23" name="Rectangle: Rounded Corners 22">
              <a:extLst>
                <a:ext uri="{FF2B5EF4-FFF2-40B4-BE49-F238E27FC236}">
                  <a16:creationId xmlns:a16="http://schemas.microsoft.com/office/drawing/2014/main" id="{35DC5A7F-2E92-4CAB-9204-AEE320A49C06}"/>
                </a:ext>
              </a:extLst>
            </p:cNvPr>
            <p:cNvSpPr/>
            <p:nvPr/>
          </p:nvSpPr>
          <p:spPr>
            <a:xfrm>
              <a:off x="2225955" y="1853037"/>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0300A1EC-D40A-4F41-A291-698864BDF562}"/>
                </a:ext>
              </a:extLst>
            </p:cNvPr>
            <p:cNvSpPr/>
            <p:nvPr/>
          </p:nvSpPr>
          <p:spPr>
            <a:xfrm>
              <a:off x="2185378" y="-91700"/>
              <a:ext cx="3988655" cy="1944728"/>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Other relevant codes, legislation, etc</a:t>
              </a:r>
            </a:p>
          </p:txBody>
        </p:sp>
      </p:grpSp>
      <p:grpSp>
        <p:nvGrpSpPr>
          <p:cNvPr id="25" name="Group 24">
            <a:extLst>
              <a:ext uri="{FF2B5EF4-FFF2-40B4-BE49-F238E27FC236}">
                <a16:creationId xmlns:a16="http://schemas.microsoft.com/office/drawing/2014/main" id="{DA2069F3-0AFF-4C2B-92EE-2A67BF1A8C03}"/>
              </a:ext>
            </a:extLst>
          </p:cNvPr>
          <p:cNvGrpSpPr/>
          <p:nvPr/>
        </p:nvGrpSpPr>
        <p:grpSpPr>
          <a:xfrm>
            <a:off x="4297678" y="659876"/>
            <a:ext cx="3522765" cy="3535052"/>
            <a:chOff x="2225955" y="1593946"/>
            <a:chExt cx="3870045" cy="2822728"/>
          </a:xfrm>
        </p:grpSpPr>
        <p:sp>
          <p:nvSpPr>
            <p:cNvPr id="26" name="Rectangle: Rounded Corners 25">
              <a:extLst>
                <a:ext uri="{FF2B5EF4-FFF2-40B4-BE49-F238E27FC236}">
                  <a16:creationId xmlns:a16="http://schemas.microsoft.com/office/drawing/2014/main" id="{E6F7E00F-1D9D-4185-85EF-4466B56D109E}"/>
                </a:ext>
              </a:extLst>
            </p:cNvPr>
            <p:cNvSpPr/>
            <p:nvPr/>
          </p:nvSpPr>
          <p:spPr>
            <a:xfrm>
              <a:off x="2225955" y="1853037"/>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78561A9F-3C3B-420B-9905-484FA2B08A5B}"/>
                </a:ext>
              </a:extLst>
            </p:cNvPr>
            <p:cNvSpPr/>
            <p:nvPr/>
          </p:nvSpPr>
          <p:spPr>
            <a:xfrm>
              <a:off x="3535927" y="1593946"/>
              <a:ext cx="1250099" cy="248664"/>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Context</a:t>
              </a:r>
            </a:p>
          </p:txBody>
        </p:sp>
      </p:grpSp>
      <p:grpSp>
        <p:nvGrpSpPr>
          <p:cNvPr id="28" name="Group 27">
            <a:extLst>
              <a:ext uri="{FF2B5EF4-FFF2-40B4-BE49-F238E27FC236}">
                <a16:creationId xmlns:a16="http://schemas.microsoft.com/office/drawing/2014/main" id="{31525796-12B4-44BC-941C-811E08E71E4E}"/>
              </a:ext>
            </a:extLst>
          </p:cNvPr>
          <p:cNvGrpSpPr/>
          <p:nvPr/>
        </p:nvGrpSpPr>
        <p:grpSpPr>
          <a:xfrm>
            <a:off x="8401335" y="2589638"/>
            <a:ext cx="3522765" cy="1105101"/>
            <a:chOff x="2225955" y="954857"/>
            <a:chExt cx="3870045" cy="3461817"/>
          </a:xfrm>
        </p:grpSpPr>
        <p:sp>
          <p:nvSpPr>
            <p:cNvPr id="29" name="Rectangle: Rounded Corners 28">
              <a:extLst>
                <a:ext uri="{FF2B5EF4-FFF2-40B4-BE49-F238E27FC236}">
                  <a16:creationId xmlns:a16="http://schemas.microsoft.com/office/drawing/2014/main" id="{756C8860-EA70-4818-A8F9-65313FACAE95}"/>
                </a:ext>
              </a:extLst>
            </p:cNvPr>
            <p:cNvSpPr/>
            <p:nvPr/>
          </p:nvSpPr>
          <p:spPr>
            <a:xfrm>
              <a:off x="2225955" y="1853037"/>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309B5C34-BCDA-479C-B833-600D91E3CEDD}"/>
                </a:ext>
              </a:extLst>
            </p:cNvPr>
            <p:cNvSpPr/>
            <p:nvPr/>
          </p:nvSpPr>
          <p:spPr>
            <a:xfrm>
              <a:off x="2481158" y="954857"/>
              <a:ext cx="3359638" cy="814220"/>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Descriptons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of disadvantages</a:t>
              </a:r>
            </a:p>
          </p:txBody>
        </p:sp>
      </p:grpSp>
      <p:grpSp>
        <p:nvGrpSpPr>
          <p:cNvPr id="31" name="Group 30">
            <a:extLst>
              <a:ext uri="{FF2B5EF4-FFF2-40B4-BE49-F238E27FC236}">
                <a16:creationId xmlns:a16="http://schemas.microsoft.com/office/drawing/2014/main" id="{4E3AE999-62F5-4379-9A91-C72595CD5B74}"/>
              </a:ext>
            </a:extLst>
          </p:cNvPr>
          <p:cNvGrpSpPr/>
          <p:nvPr/>
        </p:nvGrpSpPr>
        <p:grpSpPr>
          <a:xfrm>
            <a:off x="8412823" y="3694739"/>
            <a:ext cx="3522765" cy="2897767"/>
            <a:chOff x="2225955" y="1853037"/>
            <a:chExt cx="3870045" cy="3698912"/>
          </a:xfrm>
        </p:grpSpPr>
        <p:sp>
          <p:nvSpPr>
            <p:cNvPr id="32" name="Rectangle: Rounded Corners 31">
              <a:extLst>
                <a:ext uri="{FF2B5EF4-FFF2-40B4-BE49-F238E27FC236}">
                  <a16:creationId xmlns:a16="http://schemas.microsoft.com/office/drawing/2014/main" id="{E7F5648E-1A82-4E21-8A77-E64370313357}"/>
                </a:ext>
              </a:extLst>
            </p:cNvPr>
            <p:cNvSpPr/>
            <p:nvPr/>
          </p:nvSpPr>
          <p:spPr>
            <a:xfrm>
              <a:off x="2225955" y="1853037"/>
              <a:ext cx="3870045" cy="256363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ED7D31"/>
                </a:highligh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454474C4-64A3-4D98-A5CA-9CE86B8C4031}"/>
                </a:ext>
              </a:extLst>
            </p:cNvPr>
            <p:cNvSpPr/>
            <p:nvPr/>
          </p:nvSpPr>
          <p:spPr>
            <a:xfrm>
              <a:off x="2526932" y="4416675"/>
              <a:ext cx="3325030" cy="1135274"/>
            </a:xfrm>
            <a:prstGeom prst="roundRect">
              <a:avLst/>
            </a:prstGeom>
            <a:solidFill>
              <a:srgbClr val="C6B9AD"/>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Descriptions of case studies to mitigate disadvantages or apply special provision</a:t>
              </a:r>
            </a:p>
          </p:txBody>
        </p:sp>
      </p:grpSp>
    </p:spTree>
    <p:extLst>
      <p:ext uri="{BB962C8B-B14F-4D97-AF65-F5344CB8AC3E}">
        <p14:creationId xmlns:p14="http://schemas.microsoft.com/office/powerpoint/2010/main" val="34147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879203B0-E978-4A5E-A234-09456110E4B7}"/>
              </a:ext>
            </a:extLst>
          </p:cNvPr>
          <p:cNvSpPr/>
          <p:nvPr/>
        </p:nvSpPr>
        <p:spPr>
          <a:xfrm>
            <a:off x="1" y="6346371"/>
            <a:ext cx="12192000" cy="349824"/>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977900" rtl="0" eaLnBrk="1" fontAlgn="auto" latinLnBrk="0" hangingPunct="1">
              <a:lnSpc>
                <a:spcPct val="100000"/>
              </a:lnSpc>
              <a:spcBef>
                <a:spcPct val="0"/>
              </a:spcBef>
              <a:spcAft>
                <a:spcPct val="35000"/>
              </a:spcAft>
              <a:buClrTx/>
              <a:buSzTx/>
              <a:buFontTx/>
              <a:buNone/>
              <a:tabLst/>
              <a:defRPr/>
            </a:pPr>
            <a:r>
              <a:rPr lang="en-GB" sz="2000">
                <a:hlinkClick r:id="rId3"/>
              </a:rPr>
              <a:t>https://www.armedforcescovenant.gov.uk/armed-forces-covenant-duty-toolkit/</a:t>
            </a: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D6DF4E7-32DC-4F61-BC41-E22A539D200C}"/>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a:t>How do I find out more about the Duty?</a:t>
            </a:r>
          </a:p>
        </p:txBody>
      </p:sp>
      <p:pic>
        <p:nvPicPr>
          <p:cNvPr id="5" name="Picture 2">
            <a:extLst>
              <a:ext uri="{FF2B5EF4-FFF2-40B4-BE49-F238E27FC236}">
                <a16:creationId xmlns:a16="http://schemas.microsoft.com/office/drawing/2014/main" id="{EA388126-027F-4F69-BB05-E1585EC8E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D1A79B5C-CD3C-4C32-9AFB-639452FE8ACA}"/>
              </a:ext>
            </a:extLst>
          </p:cNvPr>
          <p:cNvGrpSpPr/>
          <p:nvPr/>
        </p:nvGrpSpPr>
        <p:grpSpPr>
          <a:xfrm>
            <a:off x="1639837" y="1774037"/>
            <a:ext cx="8912326" cy="4488985"/>
            <a:chOff x="1197033" y="1723299"/>
            <a:chExt cx="9623367" cy="5005506"/>
          </a:xfrm>
        </p:grpSpPr>
        <p:pic>
          <p:nvPicPr>
            <p:cNvPr id="13" name="Picture 12">
              <a:extLst>
                <a:ext uri="{FF2B5EF4-FFF2-40B4-BE49-F238E27FC236}">
                  <a16:creationId xmlns:a16="http://schemas.microsoft.com/office/drawing/2014/main" id="{620D6A26-DE40-4749-A5F3-C2B578A5D53A}"/>
                </a:ext>
              </a:extLst>
            </p:cNvPr>
            <p:cNvPicPr>
              <a:picLocks noChangeAspect="1"/>
            </p:cNvPicPr>
            <p:nvPr/>
          </p:nvPicPr>
          <p:blipFill rotWithShape="1">
            <a:blip r:embed="rId5"/>
            <a:srcRect t="3794" r="2916" b="5371"/>
            <a:stretch/>
          </p:blipFill>
          <p:spPr>
            <a:xfrm>
              <a:off x="1371600" y="1723299"/>
              <a:ext cx="9448800" cy="4972896"/>
            </a:xfrm>
            <a:prstGeom prst="rect">
              <a:avLst/>
            </a:prstGeom>
          </p:spPr>
        </p:pic>
        <p:sp>
          <p:nvSpPr>
            <p:cNvPr id="14" name="Rectangle 13">
              <a:extLst>
                <a:ext uri="{FF2B5EF4-FFF2-40B4-BE49-F238E27FC236}">
                  <a16:creationId xmlns:a16="http://schemas.microsoft.com/office/drawing/2014/main" id="{D07E814C-EAF7-4231-8A4B-2AB497E02E04}"/>
                </a:ext>
              </a:extLst>
            </p:cNvPr>
            <p:cNvSpPr/>
            <p:nvPr/>
          </p:nvSpPr>
          <p:spPr>
            <a:xfrm>
              <a:off x="1197033" y="6201295"/>
              <a:ext cx="673331" cy="52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9260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879203B0-E978-4A5E-A234-09456110E4B7}"/>
              </a:ext>
            </a:extLst>
          </p:cNvPr>
          <p:cNvSpPr/>
          <p:nvPr/>
        </p:nvSpPr>
        <p:spPr>
          <a:xfrm>
            <a:off x="723037" y="2108802"/>
            <a:ext cx="4697471" cy="4488985"/>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l" defTabSz="977900" rtl="0" eaLnBrk="1" fontAlgn="auto" latinLnBrk="0" hangingPunct="1">
              <a:lnSpc>
                <a:spcPct val="10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D6DF4E7-32DC-4F61-BC41-E22A539D200C}"/>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a:t>Other Support</a:t>
            </a:r>
          </a:p>
        </p:txBody>
      </p:sp>
      <p:pic>
        <p:nvPicPr>
          <p:cNvPr id="5" name="Picture 2">
            <a:extLst>
              <a:ext uri="{FF2B5EF4-FFF2-40B4-BE49-F238E27FC236}">
                <a16:creationId xmlns:a16="http://schemas.microsoft.com/office/drawing/2014/main" id="{EA388126-027F-4F69-BB05-E1585EC8E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070356-0079-4BA7-8C43-BCC9423CE208}"/>
              </a:ext>
            </a:extLst>
          </p:cNvPr>
          <p:cNvPicPr>
            <a:picLocks noChangeAspect="1"/>
          </p:cNvPicPr>
          <p:nvPr/>
        </p:nvPicPr>
        <p:blipFill>
          <a:blip r:embed="rId4"/>
          <a:stretch>
            <a:fillRect/>
          </a:stretch>
        </p:blipFill>
        <p:spPr>
          <a:xfrm>
            <a:off x="5596028" y="1897639"/>
            <a:ext cx="5872935" cy="667379"/>
          </a:xfrm>
          <a:prstGeom prst="rect">
            <a:avLst/>
          </a:prstGeom>
        </p:spPr>
      </p:pic>
      <p:pic>
        <p:nvPicPr>
          <p:cNvPr id="7" name="Picture 6">
            <a:extLst>
              <a:ext uri="{FF2B5EF4-FFF2-40B4-BE49-F238E27FC236}">
                <a16:creationId xmlns:a16="http://schemas.microsoft.com/office/drawing/2014/main" id="{FDD3AA90-6DDD-46B1-A2E1-5D14AFF72FF3}"/>
              </a:ext>
            </a:extLst>
          </p:cNvPr>
          <p:cNvPicPr>
            <a:picLocks noChangeAspect="1"/>
          </p:cNvPicPr>
          <p:nvPr/>
        </p:nvPicPr>
        <p:blipFill rotWithShape="1">
          <a:blip r:embed="rId5"/>
          <a:srcRect b="65136"/>
          <a:stretch/>
        </p:blipFill>
        <p:spPr>
          <a:xfrm>
            <a:off x="5251858" y="3889450"/>
            <a:ext cx="2726668" cy="992320"/>
          </a:xfrm>
          <a:prstGeom prst="rect">
            <a:avLst/>
          </a:prstGeom>
        </p:spPr>
      </p:pic>
      <p:pic>
        <p:nvPicPr>
          <p:cNvPr id="8" name="Picture 7">
            <a:extLst>
              <a:ext uri="{FF2B5EF4-FFF2-40B4-BE49-F238E27FC236}">
                <a16:creationId xmlns:a16="http://schemas.microsoft.com/office/drawing/2014/main" id="{393115F0-C843-4467-B820-1B58BEF10D58}"/>
              </a:ext>
            </a:extLst>
          </p:cNvPr>
          <p:cNvPicPr>
            <a:picLocks noChangeAspect="1"/>
          </p:cNvPicPr>
          <p:nvPr/>
        </p:nvPicPr>
        <p:blipFill>
          <a:blip r:embed="rId6"/>
          <a:stretch>
            <a:fillRect/>
          </a:stretch>
        </p:blipFill>
        <p:spPr>
          <a:xfrm>
            <a:off x="97756" y="1863666"/>
            <a:ext cx="5323462" cy="601700"/>
          </a:xfrm>
          <a:prstGeom prst="rect">
            <a:avLst/>
          </a:prstGeom>
        </p:spPr>
      </p:pic>
      <p:pic>
        <p:nvPicPr>
          <p:cNvPr id="9" name="Picture 8">
            <a:extLst>
              <a:ext uri="{FF2B5EF4-FFF2-40B4-BE49-F238E27FC236}">
                <a16:creationId xmlns:a16="http://schemas.microsoft.com/office/drawing/2014/main" id="{49121237-0F99-46B9-9503-2EB92CE67F9D}"/>
              </a:ext>
            </a:extLst>
          </p:cNvPr>
          <p:cNvPicPr>
            <a:picLocks noChangeAspect="1"/>
          </p:cNvPicPr>
          <p:nvPr/>
        </p:nvPicPr>
        <p:blipFill>
          <a:blip r:embed="rId7"/>
          <a:stretch>
            <a:fillRect/>
          </a:stretch>
        </p:blipFill>
        <p:spPr>
          <a:xfrm>
            <a:off x="378731" y="4142138"/>
            <a:ext cx="3640867" cy="2192290"/>
          </a:xfrm>
          <a:prstGeom prst="rect">
            <a:avLst/>
          </a:prstGeom>
        </p:spPr>
      </p:pic>
      <p:pic>
        <p:nvPicPr>
          <p:cNvPr id="10" name="Picture 9">
            <a:extLst>
              <a:ext uri="{FF2B5EF4-FFF2-40B4-BE49-F238E27FC236}">
                <a16:creationId xmlns:a16="http://schemas.microsoft.com/office/drawing/2014/main" id="{F19FC8BF-41E2-47FE-A190-4410D8AC4484}"/>
              </a:ext>
            </a:extLst>
          </p:cNvPr>
          <p:cNvPicPr>
            <a:picLocks noChangeAspect="1"/>
          </p:cNvPicPr>
          <p:nvPr/>
        </p:nvPicPr>
        <p:blipFill rotWithShape="1">
          <a:blip r:embed="rId8"/>
          <a:srcRect r="18458"/>
          <a:stretch/>
        </p:blipFill>
        <p:spPr>
          <a:xfrm>
            <a:off x="4466137" y="2729869"/>
            <a:ext cx="4562610" cy="1112721"/>
          </a:xfrm>
          <a:prstGeom prst="rect">
            <a:avLst/>
          </a:prstGeom>
        </p:spPr>
      </p:pic>
      <p:pic>
        <p:nvPicPr>
          <p:cNvPr id="12" name="Picture 11">
            <a:extLst>
              <a:ext uri="{FF2B5EF4-FFF2-40B4-BE49-F238E27FC236}">
                <a16:creationId xmlns:a16="http://schemas.microsoft.com/office/drawing/2014/main" id="{F58DEDF8-B4F8-454B-85CC-AA21FF6F917A}"/>
              </a:ext>
            </a:extLst>
          </p:cNvPr>
          <p:cNvPicPr>
            <a:picLocks noChangeAspect="1"/>
          </p:cNvPicPr>
          <p:nvPr/>
        </p:nvPicPr>
        <p:blipFill>
          <a:blip r:embed="rId9"/>
          <a:stretch>
            <a:fillRect/>
          </a:stretch>
        </p:blipFill>
        <p:spPr>
          <a:xfrm>
            <a:off x="471512" y="2465366"/>
            <a:ext cx="4014164" cy="1424084"/>
          </a:xfrm>
          <a:prstGeom prst="rect">
            <a:avLst/>
          </a:prstGeom>
        </p:spPr>
      </p:pic>
      <p:pic>
        <p:nvPicPr>
          <p:cNvPr id="3" name="Picture 2">
            <a:extLst>
              <a:ext uri="{FF2B5EF4-FFF2-40B4-BE49-F238E27FC236}">
                <a16:creationId xmlns:a16="http://schemas.microsoft.com/office/drawing/2014/main" id="{140DA1F5-C012-B10D-52C8-7E5A8363F047}"/>
              </a:ext>
            </a:extLst>
          </p:cNvPr>
          <p:cNvPicPr>
            <a:picLocks noChangeAspect="1"/>
          </p:cNvPicPr>
          <p:nvPr/>
        </p:nvPicPr>
        <p:blipFill rotWithShape="1">
          <a:blip r:embed="rId10"/>
          <a:srcRect l="14844" t="10574" r="63366" b="5398"/>
          <a:stretch/>
        </p:blipFill>
        <p:spPr bwMode="auto">
          <a:xfrm>
            <a:off x="8978642" y="2565018"/>
            <a:ext cx="2841269" cy="3778334"/>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C3A07231-5322-711E-49A5-04CA61296C8E}"/>
              </a:ext>
            </a:extLst>
          </p:cNvPr>
          <p:cNvPicPr>
            <a:picLocks noChangeAspect="1"/>
          </p:cNvPicPr>
          <p:nvPr/>
        </p:nvPicPr>
        <p:blipFill rotWithShape="1">
          <a:blip r:embed="rId11"/>
          <a:srcRect l="2067" t="12748" r="86262" b="76520"/>
          <a:stretch/>
        </p:blipFill>
        <p:spPr>
          <a:xfrm>
            <a:off x="4109135" y="4942750"/>
            <a:ext cx="1422876" cy="736050"/>
          </a:xfrm>
          <a:prstGeom prst="rect">
            <a:avLst/>
          </a:prstGeom>
        </p:spPr>
      </p:pic>
      <p:pic>
        <p:nvPicPr>
          <p:cNvPr id="16" name="Picture 15">
            <a:extLst>
              <a:ext uri="{FF2B5EF4-FFF2-40B4-BE49-F238E27FC236}">
                <a16:creationId xmlns:a16="http://schemas.microsoft.com/office/drawing/2014/main" id="{88BEA724-5630-FE36-8665-B4B215A03FA7}"/>
              </a:ext>
            </a:extLst>
          </p:cNvPr>
          <p:cNvPicPr>
            <a:picLocks noChangeAspect="1"/>
          </p:cNvPicPr>
          <p:nvPr/>
        </p:nvPicPr>
        <p:blipFill rotWithShape="1">
          <a:blip r:embed="rId11"/>
          <a:srcRect l="11868" t="48352" r="42637" b="34230"/>
          <a:stretch/>
        </p:blipFill>
        <p:spPr>
          <a:xfrm>
            <a:off x="5384562" y="5004854"/>
            <a:ext cx="3412469" cy="734925"/>
          </a:xfrm>
          <a:prstGeom prst="rect">
            <a:avLst/>
          </a:prstGeom>
        </p:spPr>
      </p:pic>
      <p:pic>
        <p:nvPicPr>
          <p:cNvPr id="18" name="Picture 17">
            <a:extLst>
              <a:ext uri="{FF2B5EF4-FFF2-40B4-BE49-F238E27FC236}">
                <a16:creationId xmlns:a16="http://schemas.microsoft.com/office/drawing/2014/main" id="{6B7CA8A1-6984-F2D1-EB73-DB9421A3AFD0}"/>
              </a:ext>
            </a:extLst>
          </p:cNvPr>
          <p:cNvPicPr>
            <a:picLocks noChangeAspect="1"/>
          </p:cNvPicPr>
          <p:nvPr/>
        </p:nvPicPr>
        <p:blipFill rotWithShape="1">
          <a:blip r:embed="rId12"/>
          <a:srcRect l="7447" t="8748" r="76695" b="82745"/>
          <a:stretch/>
        </p:blipFill>
        <p:spPr>
          <a:xfrm>
            <a:off x="5104274" y="5927923"/>
            <a:ext cx="2361955" cy="712620"/>
          </a:xfrm>
          <a:prstGeom prst="rect">
            <a:avLst/>
          </a:prstGeom>
        </p:spPr>
      </p:pic>
    </p:spTree>
    <p:extLst>
      <p:ext uri="{BB962C8B-B14F-4D97-AF65-F5344CB8AC3E}">
        <p14:creationId xmlns:p14="http://schemas.microsoft.com/office/powerpoint/2010/main" val="1007038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DAF36955-14DB-4E02-9F26-3507FCF3B3A3}"/>
              </a:ext>
            </a:extLst>
          </p:cNvPr>
          <p:cNvSpPr>
            <a:spLocks noGrp="1"/>
          </p:cNvSpPr>
          <p:nvPr>
            <p:ph type="ctrTitle"/>
          </p:nvPr>
        </p:nvSpPr>
        <p:spPr>
          <a:xfrm>
            <a:off x="1500136" y="0"/>
            <a:ext cx="5833918" cy="2838938"/>
          </a:xfrm>
        </p:spPr>
        <p:txBody>
          <a:bodyPr>
            <a:normAutofit/>
          </a:bodyPr>
          <a:lstStyle/>
          <a:p>
            <a:pPr algn="l"/>
            <a:r>
              <a:rPr lang="en-GB" sz="5600" b="1"/>
              <a:t>Any Questions?</a:t>
            </a:r>
          </a:p>
        </p:txBody>
      </p:sp>
      <p:sp>
        <p:nvSpPr>
          <p:cNvPr id="25" name="Subtitle 2">
            <a:extLst>
              <a:ext uri="{FF2B5EF4-FFF2-40B4-BE49-F238E27FC236}">
                <a16:creationId xmlns:a16="http://schemas.microsoft.com/office/drawing/2014/main" id="{510C38A3-122B-4D14-94F3-B88D54D80B72}"/>
              </a:ext>
            </a:extLst>
          </p:cNvPr>
          <p:cNvSpPr>
            <a:spLocks noGrp="1"/>
          </p:cNvSpPr>
          <p:nvPr>
            <p:ph type="subTitle" idx="1"/>
          </p:nvPr>
        </p:nvSpPr>
        <p:spPr>
          <a:xfrm>
            <a:off x="883403" y="6028842"/>
            <a:ext cx="4974956" cy="585869"/>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www.armedforcescovenant.gov.uk</a:t>
            </a:r>
            <a:r>
              <a:rPr kumimoji="0" lang="en-GB" sz="2200" b="0" i="0" u="none" strike="noStrike" kern="1200" cap="none" spc="0" normalizeH="0" baseline="0" noProof="0">
                <a:ln>
                  <a:noFill/>
                </a:ln>
                <a:effectLst/>
                <a:uLnTx/>
                <a:uFillTx/>
                <a:latin typeface="Calibri" panose="020F0502020204030204"/>
                <a:ea typeface="+mn-ea"/>
                <a:cs typeface="+mn-cs"/>
              </a:rPr>
              <a:t> </a:t>
            </a:r>
            <a:endParaRPr kumimoji="0" lang="en-GB" sz="1800" b="0" i="0" u="none" strike="noStrike" kern="1200" cap="none" spc="0" normalizeH="0" baseline="0" noProof="0">
              <a:ln>
                <a:noFill/>
              </a:ln>
              <a:effectLst/>
              <a:uLnTx/>
              <a:uFillTx/>
              <a:latin typeface="Calibri" panose="020F0502020204030204"/>
              <a:ea typeface="+mn-ea"/>
              <a:cs typeface="+mn-cs"/>
            </a:endParaRPr>
          </a:p>
          <a:p>
            <a:pPr algn="l"/>
            <a:endParaRPr lang="en-GB" sz="2000"/>
          </a:p>
        </p:txBody>
      </p:sp>
      <p:pic>
        <p:nvPicPr>
          <p:cNvPr id="2" name="Picture 1">
            <a:extLst>
              <a:ext uri="{FF2B5EF4-FFF2-40B4-BE49-F238E27FC236}">
                <a16:creationId xmlns:a16="http://schemas.microsoft.com/office/drawing/2014/main" id="{126FF699-C80A-49FB-B358-E5AB4AC5F71A}"/>
              </a:ext>
            </a:extLst>
          </p:cNvPr>
          <p:cNvPicPr>
            <a:picLocks noChangeAspect="1"/>
          </p:cNvPicPr>
          <p:nvPr/>
        </p:nvPicPr>
        <p:blipFill>
          <a:blip r:embed="rId4"/>
          <a:stretch>
            <a:fillRect/>
          </a:stretch>
        </p:blipFill>
        <p:spPr>
          <a:xfrm>
            <a:off x="10518703" y="200163"/>
            <a:ext cx="1268078" cy="1219306"/>
          </a:xfrm>
          <a:prstGeom prst="rect">
            <a:avLst/>
          </a:prstGeom>
        </p:spPr>
      </p:pic>
      <p:pic>
        <p:nvPicPr>
          <p:cNvPr id="6" name="Graphic 5" descr="Badge Question Mark outline">
            <a:extLst>
              <a:ext uri="{FF2B5EF4-FFF2-40B4-BE49-F238E27FC236}">
                <a16:creationId xmlns:a16="http://schemas.microsoft.com/office/drawing/2014/main" id="{1590368F-C138-404D-B114-E01528150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28419" y="1862137"/>
            <a:ext cx="3133725" cy="3133725"/>
          </a:xfrm>
          <a:prstGeom prst="rect">
            <a:avLst/>
          </a:prstGeom>
        </p:spPr>
      </p:pic>
      <p:sp>
        <p:nvSpPr>
          <p:cNvPr id="10" name="TextBox 9">
            <a:extLst>
              <a:ext uri="{FF2B5EF4-FFF2-40B4-BE49-F238E27FC236}">
                <a16:creationId xmlns:a16="http://schemas.microsoft.com/office/drawing/2014/main" id="{B5DFC744-F333-4A28-882E-E3750ABF52B1}"/>
              </a:ext>
            </a:extLst>
          </p:cNvPr>
          <p:cNvSpPr txBox="1"/>
          <p:nvPr/>
        </p:nvSpPr>
        <p:spPr>
          <a:xfrm>
            <a:off x="7134384" y="6028842"/>
            <a:ext cx="4814809" cy="430887"/>
          </a:xfrm>
          <a:prstGeom prst="rect">
            <a:avLst/>
          </a:prstGeom>
          <a:noFill/>
        </p:spPr>
        <p:txBody>
          <a:bodyPr wrap="square">
            <a:spAutoFit/>
          </a:bodyPr>
          <a:lstStyle/>
          <a:p>
            <a:r>
              <a:rPr kumimoji="0" lang="fr-FR" sz="2200" b="0" i="0" u="none" strike="noStrike" kern="1200" cap="none" spc="0" normalizeH="0" baseline="0" noProof="0">
                <a:ln>
                  <a:noFill/>
                </a:ln>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COVENANT-MAILBOX@mod.gov.uk</a:t>
            </a:r>
            <a:endParaRPr lang="en-GB"/>
          </a:p>
        </p:txBody>
      </p:sp>
    </p:spTree>
    <p:extLst>
      <p:ext uri="{BB962C8B-B14F-4D97-AF65-F5344CB8AC3E}">
        <p14:creationId xmlns:p14="http://schemas.microsoft.com/office/powerpoint/2010/main" val="401480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med Forces Covenant Fund Trust - Home | Facebook">
            <a:extLst>
              <a:ext uri="{FF2B5EF4-FFF2-40B4-BE49-F238E27FC236}">
                <a16:creationId xmlns:a16="http://schemas.microsoft.com/office/drawing/2014/main" id="{F95AAB46-2BCC-4957-8C36-9F71895CF2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810" b="30881"/>
          <a:stretch/>
        </p:blipFill>
        <p:spPr bwMode="auto">
          <a:xfrm>
            <a:off x="6799242" y="2793140"/>
            <a:ext cx="5050342" cy="127172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BBF268D-E35A-42C9-AFBA-D7351BB5D316}"/>
              </a:ext>
            </a:extLst>
          </p:cNvPr>
          <p:cNvPicPr>
            <a:picLocks noChangeAspect="1"/>
          </p:cNvPicPr>
          <p:nvPr/>
        </p:nvPicPr>
        <p:blipFill rotWithShape="1">
          <a:blip r:embed="rId4"/>
          <a:srcRect l="6515" t="16299"/>
          <a:stretch/>
        </p:blipFill>
        <p:spPr>
          <a:xfrm>
            <a:off x="373856" y="4429257"/>
            <a:ext cx="11444288" cy="1852613"/>
          </a:xfrm>
          <a:prstGeom prst="rect">
            <a:avLst/>
          </a:prstGeom>
          <a:ln w="28575">
            <a:solidFill>
              <a:schemeClr val="tx1"/>
            </a:solidFill>
          </a:ln>
        </p:spPr>
      </p:pic>
      <p:pic>
        <p:nvPicPr>
          <p:cNvPr id="4" name="Picture 2" descr="The Armed Forces Covenant : Armed Forces Covenant Fund Trust">
            <a:extLst>
              <a:ext uri="{FF2B5EF4-FFF2-40B4-BE49-F238E27FC236}">
                <a16:creationId xmlns:a16="http://schemas.microsoft.com/office/drawing/2014/main" id="{4DE434E4-F8BF-46CE-93D5-F10B7D1D12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555" t="9441" r="11687" b="10317"/>
          <a:stretch/>
        </p:blipFill>
        <p:spPr bwMode="auto">
          <a:xfrm>
            <a:off x="342416" y="192947"/>
            <a:ext cx="2657477" cy="387191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United Kingdom Map | Infoplease">
            <a:extLst>
              <a:ext uri="{FF2B5EF4-FFF2-40B4-BE49-F238E27FC236}">
                <a16:creationId xmlns:a16="http://schemas.microsoft.com/office/drawing/2014/main" id="{D8A6157B-78A4-4DA1-B6F5-CFD5EC0FEF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4047" y="198671"/>
            <a:ext cx="3031041" cy="387191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4B71B74-7120-462D-B9AA-C39E574530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1395" y="192947"/>
            <a:ext cx="3486035" cy="232044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95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A0CBEC9-CA05-4534-BE2E-8BF281788A53}"/>
              </a:ext>
            </a:extLst>
          </p:cNvPr>
          <p:cNvPicPr>
            <a:picLocks noChangeAspect="1"/>
          </p:cNvPicPr>
          <p:nvPr/>
        </p:nvPicPr>
        <p:blipFill>
          <a:blip r:embed="rId3"/>
          <a:stretch>
            <a:fillRect/>
          </a:stretch>
        </p:blipFill>
        <p:spPr>
          <a:xfrm>
            <a:off x="-799139" y="7873766"/>
            <a:ext cx="4555550" cy="1200329"/>
          </a:xfrm>
          <a:prstGeom prst="rect">
            <a:avLst/>
          </a:prstGeom>
          <a:ln w="25400">
            <a:solidFill>
              <a:schemeClr val="tx1"/>
            </a:solidFill>
          </a:ln>
        </p:spPr>
      </p:pic>
      <p:pic>
        <p:nvPicPr>
          <p:cNvPr id="3" name="Picture 2">
            <a:extLst>
              <a:ext uri="{FF2B5EF4-FFF2-40B4-BE49-F238E27FC236}">
                <a16:creationId xmlns:a16="http://schemas.microsoft.com/office/drawing/2014/main" id="{D00767F4-ED4E-4EAB-B2A1-D31F3264A5EB}"/>
              </a:ext>
            </a:extLst>
          </p:cNvPr>
          <p:cNvPicPr>
            <a:picLocks noChangeAspect="1"/>
          </p:cNvPicPr>
          <p:nvPr/>
        </p:nvPicPr>
        <p:blipFill>
          <a:blip r:embed="rId4"/>
          <a:stretch>
            <a:fillRect/>
          </a:stretch>
        </p:blipFill>
        <p:spPr>
          <a:xfrm>
            <a:off x="321945" y="205672"/>
            <a:ext cx="5010150" cy="1828800"/>
          </a:xfrm>
          <a:prstGeom prst="rect">
            <a:avLst/>
          </a:prstGeom>
          <a:ln w="25400">
            <a:solidFill>
              <a:schemeClr val="tx1"/>
            </a:solidFill>
          </a:ln>
        </p:spPr>
      </p:pic>
      <p:pic>
        <p:nvPicPr>
          <p:cNvPr id="6" name="Picture 5">
            <a:extLst>
              <a:ext uri="{FF2B5EF4-FFF2-40B4-BE49-F238E27FC236}">
                <a16:creationId xmlns:a16="http://schemas.microsoft.com/office/drawing/2014/main" id="{0EC9FDE7-6A15-4317-BF3A-2BDB5F243849}"/>
              </a:ext>
            </a:extLst>
          </p:cNvPr>
          <p:cNvPicPr>
            <a:picLocks noChangeAspect="1"/>
          </p:cNvPicPr>
          <p:nvPr/>
        </p:nvPicPr>
        <p:blipFill>
          <a:blip r:embed="rId5"/>
          <a:stretch>
            <a:fillRect/>
          </a:stretch>
        </p:blipFill>
        <p:spPr>
          <a:xfrm>
            <a:off x="6408471" y="2523985"/>
            <a:ext cx="5086350" cy="1657350"/>
          </a:xfrm>
          <a:prstGeom prst="rect">
            <a:avLst/>
          </a:prstGeom>
          <a:ln w="25400">
            <a:solidFill>
              <a:schemeClr val="tx1"/>
            </a:solidFill>
          </a:ln>
        </p:spPr>
      </p:pic>
      <p:sp>
        <p:nvSpPr>
          <p:cNvPr id="7" name="TextBox 6">
            <a:extLst>
              <a:ext uri="{FF2B5EF4-FFF2-40B4-BE49-F238E27FC236}">
                <a16:creationId xmlns:a16="http://schemas.microsoft.com/office/drawing/2014/main" id="{5EAD128F-26C8-46EA-B664-C862660C8105}"/>
              </a:ext>
            </a:extLst>
          </p:cNvPr>
          <p:cNvSpPr txBox="1"/>
          <p:nvPr/>
        </p:nvSpPr>
        <p:spPr>
          <a:xfrm>
            <a:off x="5839691" y="121006"/>
            <a:ext cx="6223910" cy="2031325"/>
          </a:xfrm>
          <a:prstGeom prst="rect">
            <a:avLst/>
          </a:prstGeom>
          <a:solidFill>
            <a:schemeClr val="accent5">
              <a:lumMod val="20000"/>
              <a:lumOff val="80000"/>
            </a:schemeClr>
          </a:solidFill>
          <a:ln w="25400">
            <a:solidFill>
              <a:schemeClr val="tx1"/>
            </a:solidFill>
          </a:ln>
        </p:spPr>
        <p:txBody>
          <a:bodyPr wrap="square" rtlCol="0">
            <a:spAutoFit/>
          </a:bodyPr>
          <a:lstStyle/>
          <a:p>
            <a:r>
              <a:rPr lang="en-GB" sz="3600" b="1" dirty="0"/>
              <a:t>Veterans First Point: </a:t>
            </a:r>
            <a:r>
              <a:rPr lang="en-GB" b="1" dirty="0"/>
              <a:t>D</a:t>
            </a:r>
            <a:r>
              <a:rPr lang="en-GB" b="1" dirty="0">
                <a:effectLst/>
                <a:ea typeface="Calibri" panose="020F0502020204030204" pitchFamily="34" charset="0"/>
                <a:cs typeface="Times New Roman" panose="02020603050405020304" pitchFamily="18" charset="0"/>
              </a:rPr>
              <a:t>rop-in services are available in six health areas in Scotland, developed by veterans and clinicians for veterans. </a:t>
            </a:r>
          </a:p>
          <a:p>
            <a:endParaRPr lang="en-GB" dirty="0">
              <a:ea typeface="Calibri" panose="020F0502020204030204" pitchFamily="34" charset="0"/>
              <a:cs typeface="Times New Roman" panose="02020603050405020304" pitchFamily="18" charset="0"/>
            </a:endParaRPr>
          </a:p>
          <a:p>
            <a:r>
              <a:rPr lang="en-GB" dirty="0">
                <a:effectLst/>
                <a:ea typeface="Calibri" panose="020F0502020204030204" pitchFamily="34" charset="0"/>
                <a:cs typeface="Times New Roman" panose="02020603050405020304" pitchFamily="18" charset="0"/>
              </a:rPr>
              <a:t>This offers a </a:t>
            </a:r>
            <a:r>
              <a:rPr lang="en-GB" b="1" dirty="0">
                <a:effectLst/>
                <a:ea typeface="Calibri" panose="020F0502020204030204" pitchFamily="34" charset="0"/>
                <a:cs typeface="Times New Roman" panose="02020603050405020304" pitchFamily="18" charset="0"/>
              </a:rPr>
              <a:t>‘one stop shop’ for help and assistance to veterans</a:t>
            </a:r>
            <a:r>
              <a:rPr lang="en-GB" dirty="0">
                <a:effectLst/>
                <a:ea typeface="Calibri" panose="020F0502020204030204" pitchFamily="34" charset="0"/>
                <a:cs typeface="Times New Roman" panose="02020603050405020304" pitchFamily="18" charset="0"/>
              </a:rPr>
              <a:t> </a:t>
            </a:r>
            <a:r>
              <a:rPr lang="en-GB" b="1" dirty="0">
                <a:effectLst/>
                <a:ea typeface="Calibri" panose="020F0502020204030204" pitchFamily="34" charset="0"/>
                <a:cs typeface="Times New Roman" panose="02020603050405020304" pitchFamily="18" charset="0"/>
              </a:rPr>
              <a:t>and their families</a:t>
            </a:r>
            <a:r>
              <a:rPr lang="en-GB" dirty="0">
                <a:effectLst/>
                <a:ea typeface="Calibri" panose="020F0502020204030204" pitchFamily="34" charset="0"/>
                <a:cs typeface="Times New Roman" panose="02020603050405020304" pitchFamily="18" charset="0"/>
              </a:rPr>
              <a:t>, no matter what that need might be.</a:t>
            </a:r>
            <a:endParaRPr lang="en-GB" b="1" dirty="0"/>
          </a:p>
        </p:txBody>
      </p:sp>
      <p:grpSp>
        <p:nvGrpSpPr>
          <p:cNvPr id="20" name="Group 19">
            <a:extLst>
              <a:ext uri="{FF2B5EF4-FFF2-40B4-BE49-F238E27FC236}">
                <a16:creationId xmlns:a16="http://schemas.microsoft.com/office/drawing/2014/main" id="{29F985FA-817F-4F6F-9762-2AD0996C939A}"/>
              </a:ext>
            </a:extLst>
          </p:cNvPr>
          <p:cNvGrpSpPr/>
          <p:nvPr/>
        </p:nvGrpSpPr>
        <p:grpSpPr>
          <a:xfrm>
            <a:off x="588855" y="3452343"/>
            <a:ext cx="4472975" cy="1595266"/>
            <a:chOff x="274057" y="2404038"/>
            <a:chExt cx="4879602" cy="2031325"/>
          </a:xfrm>
        </p:grpSpPr>
        <p:sp>
          <p:nvSpPr>
            <p:cNvPr id="19" name="Rectangle 18">
              <a:extLst>
                <a:ext uri="{FF2B5EF4-FFF2-40B4-BE49-F238E27FC236}">
                  <a16:creationId xmlns:a16="http://schemas.microsoft.com/office/drawing/2014/main" id="{76AD5161-231B-4C3C-A886-E52B4DEE70D5}"/>
                </a:ext>
              </a:extLst>
            </p:cNvPr>
            <p:cNvSpPr/>
            <p:nvPr/>
          </p:nvSpPr>
          <p:spPr>
            <a:xfrm>
              <a:off x="274057" y="2404038"/>
              <a:ext cx="4879602" cy="2031325"/>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445BCB6-E96F-47DE-A5B2-88147B339F42}"/>
                </a:ext>
              </a:extLst>
            </p:cNvPr>
            <p:cNvSpPr txBox="1"/>
            <p:nvPr/>
          </p:nvSpPr>
          <p:spPr>
            <a:xfrm>
              <a:off x="564065" y="2652170"/>
              <a:ext cx="2615750" cy="1567624"/>
            </a:xfrm>
            <a:prstGeom prst="rect">
              <a:avLst/>
            </a:prstGeom>
            <a:solidFill>
              <a:schemeClr val="accent3">
                <a:lumMod val="40000"/>
                <a:lumOff val="60000"/>
              </a:schemeClr>
            </a:solidFill>
            <a:ln w="25400">
              <a:solidFill>
                <a:schemeClr val="tx1"/>
              </a:solidFill>
            </a:ln>
          </p:spPr>
          <p:txBody>
            <a:bodyPr wrap="square" rtlCol="0">
              <a:spAutoFit/>
            </a:bodyPr>
            <a:lstStyle/>
            <a:p>
              <a:r>
                <a:rPr lang="en-GB" sz="2000" b="1" dirty="0">
                  <a:effectLst/>
                  <a:latin typeface="Calibri" panose="020F0502020204030204" pitchFamily="34" charset="0"/>
                  <a:ea typeface="Calibri" panose="020F0502020204030204" pitchFamily="34" charset="0"/>
                  <a:cs typeface="Times New Roman" panose="02020603050405020304" pitchFamily="18" charset="0"/>
                </a:rPr>
                <a:t>East Lothian Council </a:t>
              </a:r>
              <a:r>
                <a:rPr lang="en-GB" sz="1800" dirty="0">
                  <a:effectLst/>
                  <a:latin typeface="Calibri" panose="020F0502020204030204" pitchFamily="34" charset="0"/>
                  <a:ea typeface="Calibri" panose="020F0502020204030204" pitchFamily="34" charset="0"/>
                  <a:cs typeface="Times New Roman" panose="02020603050405020304" pitchFamily="18" charset="0"/>
                </a:rPr>
                <a:t>created some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brand-new properties specially for veterans</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Graphic 15" descr="Cabin outline">
              <a:extLst>
                <a:ext uri="{FF2B5EF4-FFF2-40B4-BE49-F238E27FC236}">
                  <a16:creationId xmlns:a16="http://schemas.microsoft.com/office/drawing/2014/main" id="{D9F26988-343C-495D-99AC-8983448E85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12684" y="2640765"/>
              <a:ext cx="1508105" cy="1508105"/>
            </a:xfrm>
            <a:prstGeom prst="rect">
              <a:avLst/>
            </a:prstGeom>
          </p:spPr>
        </p:pic>
      </p:grpSp>
      <p:pic>
        <p:nvPicPr>
          <p:cNvPr id="10" name="Graphic 9" descr="Family with two children with solid fill">
            <a:extLst>
              <a:ext uri="{FF2B5EF4-FFF2-40B4-BE49-F238E27FC236}">
                <a16:creationId xmlns:a16="http://schemas.microsoft.com/office/drawing/2014/main" id="{9B07744F-E26B-408C-9A18-3C1CC5692D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42923" y="4947926"/>
            <a:ext cx="1528270" cy="1296552"/>
          </a:xfrm>
          <a:prstGeom prst="rect">
            <a:avLst/>
          </a:prstGeom>
        </p:spPr>
      </p:pic>
      <p:grpSp>
        <p:nvGrpSpPr>
          <p:cNvPr id="31" name="Group 30">
            <a:extLst>
              <a:ext uri="{FF2B5EF4-FFF2-40B4-BE49-F238E27FC236}">
                <a16:creationId xmlns:a16="http://schemas.microsoft.com/office/drawing/2014/main" id="{E9765723-5B34-4D1F-9B8F-95BEDF082C6A}"/>
              </a:ext>
            </a:extLst>
          </p:cNvPr>
          <p:cNvGrpSpPr/>
          <p:nvPr/>
        </p:nvGrpSpPr>
        <p:grpSpPr>
          <a:xfrm>
            <a:off x="5764692" y="4511353"/>
            <a:ext cx="6098997" cy="2169697"/>
            <a:chOff x="5652877" y="4496808"/>
            <a:chExt cx="6098997" cy="2169697"/>
          </a:xfrm>
        </p:grpSpPr>
        <p:sp>
          <p:nvSpPr>
            <p:cNvPr id="22" name="Rectangle 21">
              <a:extLst>
                <a:ext uri="{FF2B5EF4-FFF2-40B4-BE49-F238E27FC236}">
                  <a16:creationId xmlns:a16="http://schemas.microsoft.com/office/drawing/2014/main" id="{37685762-70D5-4BD4-B17F-EF64689DED8E}"/>
                </a:ext>
              </a:extLst>
            </p:cNvPr>
            <p:cNvSpPr/>
            <p:nvPr/>
          </p:nvSpPr>
          <p:spPr>
            <a:xfrm>
              <a:off x="5652877" y="4496808"/>
              <a:ext cx="6098997" cy="2169697"/>
            </a:xfrm>
            <a:prstGeom prst="rect">
              <a:avLst/>
            </a:prstGeom>
            <a:solidFill>
              <a:srgbClr val="F8F8F8"/>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F31641D-DD1F-4141-85F5-E7D160FD3226}"/>
                </a:ext>
              </a:extLst>
            </p:cNvPr>
            <p:cNvSpPr txBox="1"/>
            <p:nvPr/>
          </p:nvSpPr>
          <p:spPr>
            <a:xfrm>
              <a:off x="5965190" y="4601180"/>
              <a:ext cx="4150881" cy="1775555"/>
            </a:xfrm>
            <a:prstGeom prst="rect">
              <a:avLst/>
            </a:prstGeom>
            <a:solidFill>
              <a:srgbClr val="F8F8F8"/>
            </a:solidFill>
            <a:ln w="25400">
              <a:noFill/>
            </a:ln>
          </p:spPr>
          <p:txBody>
            <a:bodyPr wrap="square" rtlCol="0">
              <a:spAutoFit/>
            </a:bodyPr>
            <a:lstStyle/>
            <a:p>
              <a:r>
                <a:rPr lang="en-GB" sz="2000" b="1" dirty="0"/>
                <a:t>Supporting Service Children in Education (SSCE) Cymru</a:t>
              </a:r>
              <a:r>
                <a:rPr lang="en-GB" dirty="0"/>
                <a:t>, works with schools, children, local authorities, Armed Forces families to build networks across Wales to raise awareness and understanding of the experiences of Service children. </a:t>
              </a:r>
            </a:p>
          </p:txBody>
        </p:sp>
        <p:pic>
          <p:nvPicPr>
            <p:cNvPr id="26" name="Graphic 25" descr="Family with two children with solid fill">
              <a:extLst>
                <a:ext uri="{FF2B5EF4-FFF2-40B4-BE49-F238E27FC236}">
                  <a16:creationId xmlns:a16="http://schemas.microsoft.com/office/drawing/2014/main" id="{920DC703-2011-42B4-A44F-3590E50947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42923" y="4911863"/>
              <a:ext cx="1528270" cy="1296552"/>
            </a:xfrm>
            <a:prstGeom prst="rect">
              <a:avLst/>
            </a:prstGeom>
          </p:spPr>
        </p:pic>
      </p:grpSp>
      <p:grpSp>
        <p:nvGrpSpPr>
          <p:cNvPr id="28" name="Group 27">
            <a:extLst>
              <a:ext uri="{FF2B5EF4-FFF2-40B4-BE49-F238E27FC236}">
                <a16:creationId xmlns:a16="http://schemas.microsoft.com/office/drawing/2014/main" id="{09E0C48A-ECE8-4C9C-A3DA-5EA4704E7B9C}"/>
              </a:ext>
            </a:extLst>
          </p:cNvPr>
          <p:cNvGrpSpPr/>
          <p:nvPr/>
        </p:nvGrpSpPr>
        <p:grpSpPr>
          <a:xfrm>
            <a:off x="419855" y="5147292"/>
            <a:ext cx="4810977" cy="1569660"/>
            <a:chOff x="-657488" y="5459648"/>
            <a:chExt cx="4810977" cy="1569660"/>
          </a:xfrm>
        </p:grpSpPr>
        <p:sp>
          <p:nvSpPr>
            <p:cNvPr id="25" name="TextBox 24">
              <a:extLst>
                <a:ext uri="{FF2B5EF4-FFF2-40B4-BE49-F238E27FC236}">
                  <a16:creationId xmlns:a16="http://schemas.microsoft.com/office/drawing/2014/main" id="{202455A1-DB63-476D-BA9E-F40C675D206B}"/>
                </a:ext>
              </a:extLst>
            </p:cNvPr>
            <p:cNvSpPr txBox="1"/>
            <p:nvPr/>
          </p:nvSpPr>
          <p:spPr>
            <a:xfrm>
              <a:off x="-657488" y="5459648"/>
              <a:ext cx="4810977" cy="1569660"/>
            </a:xfrm>
            <a:prstGeom prst="rect">
              <a:avLst/>
            </a:prstGeom>
            <a:solidFill>
              <a:srgbClr val="F8F8F8"/>
            </a:solidFill>
            <a:ln w="25400">
              <a:solidFill>
                <a:schemeClr val="tx1"/>
              </a:solidFill>
            </a:ln>
          </p:spPr>
          <p:txBody>
            <a:bodyPr wrap="square" rtlCol="0">
              <a:spAutoFit/>
            </a:bodyPr>
            <a:lstStyle/>
            <a:p>
              <a:r>
                <a:rPr lang="en-GB" sz="3200" b="1" dirty="0">
                  <a:latin typeface="Arial Unicode MS" panose="020B0604020202020204" pitchFamily="34" charset="-128"/>
                  <a:ea typeface="Arial Unicode MS" panose="020B0604020202020204" pitchFamily="34" charset="-128"/>
                  <a:cs typeface="Arial Unicode MS" panose="020B0604020202020204" pitchFamily="34" charset="-128"/>
                </a:rPr>
                <a:t>GP Practices across the country to become ‘veteran friendly’. </a:t>
              </a:r>
            </a:p>
          </p:txBody>
        </p:sp>
        <p:pic>
          <p:nvPicPr>
            <p:cNvPr id="13" name="Graphic 12" descr="Confused person with solid fill">
              <a:extLst>
                <a:ext uri="{FF2B5EF4-FFF2-40B4-BE49-F238E27FC236}">
                  <a16:creationId xmlns:a16="http://schemas.microsoft.com/office/drawing/2014/main" id="{8D4F808B-5CE6-4E54-9144-39B2B01072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01087" y="5962713"/>
              <a:ext cx="914400" cy="914400"/>
            </a:xfrm>
            <a:prstGeom prst="rect">
              <a:avLst/>
            </a:prstGeom>
          </p:spPr>
        </p:pic>
      </p:grpSp>
      <p:sp>
        <p:nvSpPr>
          <p:cNvPr id="2" name="TextBox 1">
            <a:extLst>
              <a:ext uri="{FF2B5EF4-FFF2-40B4-BE49-F238E27FC236}">
                <a16:creationId xmlns:a16="http://schemas.microsoft.com/office/drawing/2014/main" id="{065EB34B-B5DA-1821-1E47-286133A6C3A0}"/>
              </a:ext>
            </a:extLst>
          </p:cNvPr>
          <p:cNvSpPr txBox="1"/>
          <p:nvPr/>
        </p:nvSpPr>
        <p:spPr>
          <a:xfrm>
            <a:off x="128399" y="2152331"/>
            <a:ext cx="5525064" cy="1200329"/>
          </a:xfrm>
          <a:prstGeom prst="rect">
            <a:avLst/>
          </a:prstGeom>
          <a:solidFill>
            <a:schemeClr val="accent5">
              <a:lumMod val="20000"/>
              <a:lumOff val="80000"/>
            </a:schemeClr>
          </a:solidFill>
          <a:ln w="25400">
            <a:solidFill>
              <a:schemeClr val="tx1"/>
            </a:solidFill>
          </a:ln>
        </p:spPr>
        <p:txBody>
          <a:bodyPr wrap="square" rtlCol="0">
            <a:spAutoFit/>
          </a:bodyPr>
          <a:lstStyle/>
          <a:p>
            <a:r>
              <a:rPr lang="en-GB" sz="3600" b="1" dirty="0"/>
              <a:t>NI Veterans’ Support Office: </a:t>
            </a:r>
            <a:r>
              <a:rPr lang="en-GB" b="1" dirty="0"/>
              <a:t>Establishment of NIVSO as a first point of contact, information and advice for veterans in Northern Ireland</a:t>
            </a:r>
            <a:r>
              <a:rPr lang="en-GB" b="1"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4150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69B5C9-9654-4987-A0A1-B672D4FCEB58}"/>
              </a:ext>
            </a:extLst>
          </p:cNvPr>
          <p:cNvPicPr>
            <a:picLocks noChangeAspect="1"/>
          </p:cNvPicPr>
          <p:nvPr/>
        </p:nvPicPr>
        <p:blipFill>
          <a:blip r:embed="rId3"/>
          <a:stretch>
            <a:fillRect/>
          </a:stretch>
        </p:blipFill>
        <p:spPr>
          <a:xfrm>
            <a:off x="1500136" y="219770"/>
            <a:ext cx="1273251" cy="1218838"/>
          </a:xfrm>
          <a:prstGeom prst="rect">
            <a:avLst/>
          </a:prstGeom>
        </p:spPr>
      </p:pic>
      <p:sp>
        <p:nvSpPr>
          <p:cNvPr id="12" name="Title 1">
            <a:extLst>
              <a:ext uri="{FF2B5EF4-FFF2-40B4-BE49-F238E27FC236}">
                <a16:creationId xmlns:a16="http://schemas.microsoft.com/office/drawing/2014/main" id="{334949D6-7F17-48DE-836C-62C6D5F5997D}"/>
              </a:ext>
            </a:extLst>
          </p:cNvPr>
          <p:cNvSpPr txBox="1">
            <a:spLocks/>
          </p:cNvSpPr>
          <p:nvPr/>
        </p:nvSpPr>
        <p:spPr>
          <a:xfrm>
            <a:off x="1500136" y="590062"/>
            <a:ext cx="5141964" cy="28389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i="0" u="none" strike="noStrike" kern="1200" cap="none" spc="0" normalizeH="0" baseline="0" noProof="0">
                <a:ln>
                  <a:noFill/>
                </a:ln>
                <a:effectLst/>
                <a:uLnTx/>
                <a:uFillTx/>
                <a:latin typeface="Calibri Light" panose="020F0302020204030204"/>
                <a:ea typeface="+mj-ea"/>
                <a:cs typeface="+mj-cs"/>
              </a:rPr>
              <a:t>The Covenant Duty </a:t>
            </a:r>
          </a:p>
        </p:txBody>
      </p:sp>
      <p:pic>
        <p:nvPicPr>
          <p:cNvPr id="13" name="Picture 12" descr="Text, letter&#10;&#10;Description automatically generated">
            <a:extLst>
              <a:ext uri="{FF2B5EF4-FFF2-40B4-BE49-F238E27FC236}">
                <a16:creationId xmlns:a16="http://schemas.microsoft.com/office/drawing/2014/main" id="{1AFF1FA1-8B2D-495F-BC3A-2493B886DA14}"/>
              </a:ext>
            </a:extLst>
          </p:cNvPr>
          <p:cNvPicPr>
            <a:picLocks noChangeAspect="1"/>
          </p:cNvPicPr>
          <p:nvPr/>
        </p:nvPicPr>
        <p:blipFill rotWithShape="1">
          <a:blip r:embed="rId4">
            <a:extLst>
              <a:ext uri="{28A0092B-C50C-407E-A947-70E740481C1C}">
                <a14:useLocalDpi xmlns:a14="http://schemas.microsoft.com/office/drawing/2010/main" val="0"/>
              </a:ext>
            </a:extLst>
          </a:blip>
          <a:srcRect l="2242" r="1924"/>
          <a:stretch/>
        </p:blipFill>
        <p:spPr>
          <a:xfrm>
            <a:off x="7579150" y="600270"/>
            <a:ext cx="4128941" cy="5822253"/>
          </a:xfrm>
          <a:prstGeom prst="rect">
            <a:avLst/>
          </a:prstGeom>
          <a:ln w="25400">
            <a:solidFill>
              <a:schemeClr val="tx1"/>
            </a:solidFill>
          </a:ln>
        </p:spPr>
      </p:pic>
    </p:spTree>
    <p:extLst>
      <p:ext uri="{BB962C8B-B14F-4D97-AF65-F5344CB8AC3E}">
        <p14:creationId xmlns:p14="http://schemas.microsoft.com/office/powerpoint/2010/main" val="263284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5" name="Freeform: Shape 4">
            <a:extLst>
              <a:ext uri="{FF2B5EF4-FFF2-40B4-BE49-F238E27FC236}">
                <a16:creationId xmlns:a16="http://schemas.microsoft.com/office/drawing/2014/main" id="{D144410C-0691-4F3D-8456-119F1072530F}"/>
              </a:ext>
            </a:extLst>
          </p:cNvPr>
          <p:cNvSpPr/>
          <p:nvPr/>
        </p:nvSpPr>
        <p:spPr>
          <a:xfrm>
            <a:off x="2491991" y="2243297"/>
            <a:ext cx="8178529" cy="835379"/>
          </a:xfrm>
          <a:custGeom>
            <a:avLst/>
            <a:gdLst>
              <a:gd name="connsiteX0" fmla="*/ 0 w 8178529"/>
              <a:gd name="connsiteY0" fmla="*/ 139233 h 835379"/>
              <a:gd name="connsiteX1" fmla="*/ 139233 w 8178529"/>
              <a:gd name="connsiteY1" fmla="*/ 0 h 835379"/>
              <a:gd name="connsiteX2" fmla="*/ 8039296 w 8178529"/>
              <a:gd name="connsiteY2" fmla="*/ 0 h 835379"/>
              <a:gd name="connsiteX3" fmla="*/ 8178529 w 8178529"/>
              <a:gd name="connsiteY3" fmla="*/ 139233 h 835379"/>
              <a:gd name="connsiteX4" fmla="*/ 8178529 w 8178529"/>
              <a:gd name="connsiteY4" fmla="*/ 696146 h 835379"/>
              <a:gd name="connsiteX5" fmla="*/ 8039296 w 8178529"/>
              <a:gd name="connsiteY5" fmla="*/ 835379 h 835379"/>
              <a:gd name="connsiteX6" fmla="*/ 139233 w 8178529"/>
              <a:gd name="connsiteY6" fmla="*/ 835379 h 835379"/>
              <a:gd name="connsiteX7" fmla="*/ 0 w 8178529"/>
              <a:gd name="connsiteY7" fmla="*/ 696146 h 835379"/>
              <a:gd name="connsiteX8" fmla="*/ 0 w 8178529"/>
              <a:gd name="connsiteY8" fmla="*/ 139233 h 8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8529" h="835379">
                <a:moveTo>
                  <a:pt x="0" y="139233"/>
                </a:moveTo>
                <a:cubicBezTo>
                  <a:pt x="0" y="62337"/>
                  <a:pt x="62337" y="0"/>
                  <a:pt x="139233" y="0"/>
                </a:cubicBezTo>
                <a:lnTo>
                  <a:pt x="8039296" y="0"/>
                </a:lnTo>
                <a:cubicBezTo>
                  <a:pt x="8116192" y="0"/>
                  <a:pt x="8178529" y="62337"/>
                  <a:pt x="8178529" y="139233"/>
                </a:cubicBezTo>
                <a:lnTo>
                  <a:pt x="8178529" y="696146"/>
                </a:lnTo>
                <a:cubicBezTo>
                  <a:pt x="8178529" y="773042"/>
                  <a:pt x="8116192" y="835379"/>
                  <a:pt x="8039296" y="835379"/>
                </a:cubicBezTo>
                <a:lnTo>
                  <a:pt x="139233" y="835379"/>
                </a:lnTo>
                <a:cubicBezTo>
                  <a:pt x="62337" y="835379"/>
                  <a:pt x="0" y="773042"/>
                  <a:pt x="0" y="696146"/>
                </a:cubicBezTo>
                <a:lnTo>
                  <a:pt x="0" y="139233"/>
                </a:lnTo>
                <a:close/>
              </a:path>
            </a:pathLst>
          </a:custGeom>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790" tIns="120790" rIns="120790" bIns="120790" numCol="1" spcCol="1270" anchor="ctr" anchorCtr="0">
            <a:noAutofit/>
          </a:bodyPr>
          <a:lstStyle/>
          <a:p>
            <a:pPr marL="0" lvl="0" indent="0" algn="l" defTabSz="933450">
              <a:lnSpc>
                <a:spcPct val="90000"/>
              </a:lnSpc>
              <a:spcBef>
                <a:spcPct val="0"/>
              </a:spcBef>
              <a:spcAft>
                <a:spcPct val="35000"/>
              </a:spcAft>
              <a:buNone/>
            </a:pPr>
            <a:r>
              <a:rPr lang="en-GB" sz="2100" kern="1200"/>
              <a:t>To build on the good work and delivery in support of the Armed Forces Community. </a:t>
            </a:r>
            <a:endParaRPr lang="en-US" sz="2100" kern="1200"/>
          </a:p>
        </p:txBody>
      </p:sp>
      <p:pic>
        <p:nvPicPr>
          <p:cNvPr id="6" name="Graphic 5" descr="Mining tools with solid fill">
            <a:extLst>
              <a:ext uri="{FF2B5EF4-FFF2-40B4-BE49-F238E27FC236}">
                <a16:creationId xmlns:a16="http://schemas.microsoft.com/office/drawing/2014/main" id="{2FD3BE6E-4A19-4B25-A22F-8FCCB948EF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1480" y="2243297"/>
            <a:ext cx="772043" cy="772043"/>
          </a:xfrm>
          <a:prstGeom prst="rect">
            <a:avLst/>
          </a:prstGeom>
        </p:spPr>
      </p:pic>
      <p:sp>
        <p:nvSpPr>
          <p:cNvPr id="8" name="Freeform: Shape 7">
            <a:extLst>
              <a:ext uri="{FF2B5EF4-FFF2-40B4-BE49-F238E27FC236}">
                <a16:creationId xmlns:a16="http://schemas.microsoft.com/office/drawing/2014/main" id="{579987CD-A28B-4F32-87B0-028990D6FFA9}"/>
              </a:ext>
            </a:extLst>
          </p:cNvPr>
          <p:cNvSpPr/>
          <p:nvPr/>
        </p:nvSpPr>
        <p:spPr>
          <a:xfrm>
            <a:off x="2491991" y="5129876"/>
            <a:ext cx="8178529" cy="835379"/>
          </a:xfrm>
          <a:custGeom>
            <a:avLst/>
            <a:gdLst>
              <a:gd name="connsiteX0" fmla="*/ 0 w 8178529"/>
              <a:gd name="connsiteY0" fmla="*/ 139233 h 835379"/>
              <a:gd name="connsiteX1" fmla="*/ 139233 w 8178529"/>
              <a:gd name="connsiteY1" fmla="*/ 0 h 835379"/>
              <a:gd name="connsiteX2" fmla="*/ 8039296 w 8178529"/>
              <a:gd name="connsiteY2" fmla="*/ 0 h 835379"/>
              <a:gd name="connsiteX3" fmla="*/ 8178529 w 8178529"/>
              <a:gd name="connsiteY3" fmla="*/ 139233 h 835379"/>
              <a:gd name="connsiteX4" fmla="*/ 8178529 w 8178529"/>
              <a:gd name="connsiteY4" fmla="*/ 696146 h 835379"/>
              <a:gd name="connsiteX5" fmla="*/ 8039296 w 8178529"/>
              <a:gd name="connsiteY5" fmla="*/ 835379 h 835379"/>
              <a:gd name="connsiteX6" fmla="*/ 139233 w 8178529"/>
              <a:gd name="connsiteY6" fmla="*/ 835379 h 835379"/>
              <a:gd name="connsiteX7" fmla="*/ 0 w 8178529"/>
              <a:gd name="connsiteY7" fmla="*/ 696146 h 835379"/>
              <a:gd name="connsiteX8" fmla="*/ 0 w 8178529"/>
              <a:gd name="connsiteY8" fmla="*/ 139233 h 8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8529" h="835379">
                <a:moveTo>
                  <a:pt x="0" y="139233"/>
                </a:moveTo>
                <a:cubicBezTo>
                  <a:pt x="0" y="62337"/>
                  <a:pt x="62337" y="0"/>
                  <a:pt x="139233" y="0"/>
                </a:cubicBezTo>
                <a:lnTo>
                  <a:pt x="8039296" y="0"/>
                </a:lnTo>
                <a:cubicBezTo>
                  <a:pt x="8116192" y="0"/>
                  <a:pt x="8178529" y="62337"/>
                  <a:pt x="8178529" y="139233"/>
                </a:cubicBezTo>
                <a:lnTo>
                  <a:pt x="8178529" y="696146"/>
                </a:lnTo>
                <a:cubicBezTo>
                  <a:pt x="8178529" y="773042"/>
                  <a:pt x="8116192" y="835379"/>
                  <a:pt x="8039296" y="835379"/>
                </a:cubicBezTo>
                <a:lnTo>
                  <a:pt x="139233" y="835379"/>
                </a:lnTo>
                <a:cubicBezTo>
                  <a:pt x="62337" y="835379"/>
                  <a:pt x="0" y="773042"/>
                  <a:pt x="0" y="696146"/>
                </a:cubicBezTo>
                <a:lnTo>
                  <a:pt x="0" y="139233"/>
                </a:lnTo>
                <a:close/>
              </a:path>
            </a:pathLst>
          </a:custGeom>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790" tIns="120790" rIns="120790" bIns="120790" numCol="1" spcCol="1270" anchor="ctr" anchorCtr="0">
            <a:noAutofit/>
          </a:bodyPr>
          <a:lstStyle/>
          <a:p>
            <a:pPr marL="0" lvl="0" indent="0" algn="l" defTabSz="933450">
              <a:lnSpc>
                <a:spcPct val="90000"/>
              </a:lnSpc>
              <a:spcBef>
                <a:spcPct val="0"/>
              </a:spcBef>
              <a:spcAft>
                <a:spcPct val="35000"/>
              </a:spcAft>
              <a:buNone/>
            </a:pPr>
            <a:r>
              <a:rPr lang="en-GB" sz="2100" kern="1200"/>
              <a:t>To improve the Armed Forces’ lived experience, by increasing awareness of disadvantages they can face and how they can be resolved.</a:t>
            </a:r>
            <a:endParaRPr lang="en-US" sz="2100" kern="1200"/>
          </a:p>
        </p:txBody>
      </p:sp>
      <p:pic>
        <p:nvPicPr>
          <p:cNvPr id="9" name="Graphic 8" descr="Dance with solid fill">
            <a:extLst>
              <a:ext uri="{FF2B5EF4-FFF2-40B4-BE49-F238E27FC236}">
                <a16:creationId xmlns:a16="http://schemas.microsoft.com/office/drawing/2014/main" id="{CAD95EED-3216-4658-90D3-5DA6C398EF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56807" y="5099987"/>
            <a:ext cx="865268" cy="865268"/>
          </a:xfrm>
          <a:prstGeom prst="rect">
            <a:avLst/>
          </a:prstGeom>
        </p:spPr>
      </p:pic>
      <p:sp>
        <p:nvSpPr>
          <p:cNvPr id="11" name="Freeform: Shape 10">
            <a:extLst>
              <a:ext uri="{FF2B5EF4-FFF2-40B4-BE49-F238E27FC236}">
                <a16:creationId xmlns:a16="http://schemas.microsoft.com/office/drawing/2014/main" id="{B29F87DE-1F89-488A-B078-DC0B2AB89645}"/>
              </a:ext>
            </a:extLst>
          </p:cNvPr>
          <p:cNvSpPr/>
          <p:nvPr/>
        </p:nvSpPr>
        <p:spPr>
          <a:xfrm>
            <a:off x="2491991" y="4220753"/>
            <a:ext cx="8178529" cy="835379"/>
          </a:xfrm>
          <a:custGeom>
            <a:avLst/>
            <a:gdLst>
              <a:gd name="connsiteX0" fmla="*/ 0 w 8178529"/>
              <a:gd name="connsiteY0" fmla="*/ 139233 h 835379"/>
              <a:gd name="connsiteX1" fmla="*/ 139233 w 8178529"/>
              <a:gd name="connsiteY1" fmla="*/ 0 h 835379"/>
              <a:gd name="connsiteX2" fmla="*/ 8039296 w 8178529"/>
              <a:gd name="connsiteY2" fmla="*/ 0 h 835379"/>
              <a:gd name="connsiteX3" fmla="*/ 8178529 w 8178529"/>
              <a:gd name="connsiteY3" fmla="*/ 139233 h 835379"/>
              <a:gd name="connsiteX4" fmla="*/ 8178529 w 8178529"/>
              <a:gd name="connsiteY4" fmla="*/ 696146 h 835379"/>
              <a:gd name="connsiteX5" fmla="*/ 8039296 w 8178529"/>
              <a:gd name="connsiteY5" fmla="*/ 835379 h 835379"/>
              <a:gd name="connsiteX6" fmla="*/ 139233 w 8178529"/>
              <a:gd name="connsiteY6" fmla="*/ 835379 h 835379"/>
              <a:gd name="connsiteX7" fmla="*/ 0 w 8178529"/>
              <a:gd name="connsiteY7" fmla="*/ 696146 h 835379"/>
              <a:gd name="connsiteX8" fmla="*/ 0 w 8178529"/>
              <a:gd name="connsiteY8" fmla="*/ 139233 h 8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8529" h="835379">
                <a:moveTo>
                  <a:pt x="0" y="139233"/>
                </a:moveTo>
                <a:cubicBezTo>
                  <a:pt x="0" y="62337"/>
                  <a:pt x="62337" y="0"/>
                  <a:pt x="139233" y="0"/>
                </a:cubicBezTo>
                <a:lnTo>
                  <a:pt x="8039296" y="0"/>
                </a:lnTo>
                <a:cubicBezTo>
                  <a:pt x="8116192" y="0"/>
                  <a:pt x="8178529" y="62337"/>
                  <a:pt x="8178529" y="139233"/>
                </a:cubicBezTo>
                <a:lnTo>
                  <a:pt x="8178529" y="696146"/>
                </a:lnTo>
                <a:cubicBezTo>
                  <a:pt x="8178529" y="773042"/>
                  <a:pt x="8116192" y="835379"/>
                  <a:pt x="8039296" y="835379"/>
                </a:cubicBezTo>
                <a:lnTo>
                  <a:pt x="139233" y="835379"/>
                </a:lnTo>
                <a:cubicBezTo>
                  <a:pt x="62337" y="835379"/>
                  <a:pt x="0" y="773042"/>
                  <a:pt x="0" y="696146"/>
                </a:cubicBezTo>
                <a:lnTo>
                  <a:pt x="0" y="139233"/>
                </a:lnTo>
                <a:close/>
              </a:path>
            </a:pathLst>
          </a:custGeom>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790" tIns="120790" rIns="120790" bIns="120790" numCol="1" spcCol="1270" anchor="ctr" anchorCtr="0">
            <a:noAutofit/>
          </a:bodyPr>
          <a:lstStyle/>
          <a:p>
            <a:pPr marL="0" lvl="0" indent="0" algn="l" defTabSz="933450">
              <a:lnSpc>
                <a:spcPct val="90000"/>
              </a:lnSpc>
              <a:spcBef>
                <a:spcPct val="0"/>
              </a:spcBef>
              <a:spcAft>
                <a:spcPct val="35000"/>
              </a:spcAft>
              <a:buNone/>
            </a:pPr>
            <a:r>
              <a:rPr lang="en-GB" sz="2100" kern="1200"/>
              <a:t>There remains a disparity in awareness of the Covenant and the issues that the AF Community face around the country.</a:t>
            </a:r>
            <a:endParaRPr lang="en-US" sz="2100" kern="1200"/>
          </a:p>
        </p:txBody>
      </p:sp>
      <p:pic>
        <p:nvPicPr>
          <p:cNvPr id="12" name="Graphic 11" descr="Signal with solid fill">
            <a:extLst>
              <a:ext uri="{FF2B5EF4-FFF2-40B4-BE49-F238E27FC236}">
                <a16:creationId xmlns:a16="http://schemas.microsoft.com/office/drawing/2014/main" id="{F6F6F5AE-AFE4-46D1-808A-E31E2F1FEE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56807" y="4228183"/>
            <a:ext cx="836716" cy="836716"/>
          </a:xfrm>
          <a:prstGeom prst="rect">
            <a:avLst/>
          </a:prstGeom>
        </p:spPr>
      </p:pic>
      <p:sp>
        <p:nvSpPr>
          <p:cNvPr id="14" name="Freeform: Shape 13">
            <a:extLst>
              <a:ext uri="{FF2B5EF4-FFF2-40B4-BE49-F238E27FC236}">
                <a16:creationId xmlns:a16="http://schemas.microsoft.com/office/drawing/2014/main" id="{FDDEBA1C-9DBC-437F-8154-F23B646BC29E}"/>
              </a:ext>
            </a:extLst>
          </p:cNvPr>
          <p:cNvSpPr/>
          <p:nvPr/>
        </p:nvSpPr>
        <p:spPr>
          <a:xfrm>
            <a:off x="2491991" y="3224882"/>
            <a:ext cx="8178529" cy="835379"/>
          </a:xfrm>
          <a:custGeom>
            <a:avLst/>
            <a:gdLst>
              <a:gd name="connsiteX0" fmla="*/ 0 w 8178529"/>
              <a:gd name="connsiteY0" fmla="*/ 139233 h 835379"/>
              <a:gd name="connsiteX1" fmla="*/ 139233 w 8178529"/>
              <a:gd name="connsiteY1" fmla="*/ 0 h 835379"/>
              <a:gd name="connsiteX2" fmla="*/ 8039296 w 8178529"/>
              <a:gd name="connsiteY2" fmla="*/ 0 h 835379"/>
              <a:gd name="connsiteX3" fmla="*/ 8178529 w 8178529"/>
              <a:gd name="connsiteY3" fmla="*/ 139233 h 835379"/>
              <a:gd name="connsiteX4" fmla="*/ 8178529 w 8178529"/>
              <a:gd name="connsiteY4" fmla="*/ 696146 h 835379"/>
              <a:gd name="connsiteX5" fmla="*/ 8039296 w 8178529"/>
              <a:gd name="connsiteY5" fmla="*/ 835379 h 835379"/>
              <a:gd name="connsiteX6" fmla="*/ 139233 w 8178529"/>
              <a:gd name="connsiteY6" fmla="*/ 835379 h 835379"/>
              <a:gd name="connsiteX7" fmla="*/ 0 w 8178529"/>
              <a:gd name="connsiteY7" fmla="*/ 696146 h 835379"/>
              <a:gd name="connsiteX8" fmla="*/ 0 w 8178529"/>
              <a:gd name="connsiteY8" fmla="*/ 139233 h 8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8529" h="835379">
                <a:moveTo>
                  <a:pt x="0" y="139233"/>
                </a:moveTo>
                <a:cubicBezTo>
                  <a:pt x="0" y="62337"/>
                  <a:pt x="62337" y="0"/>
                  <a:pt x="139233" y="0"/>
                </a:cubicBezTo>
                <a:lnTo>
                  <a:pt x="8039296" y="0"/>
                </a:lnTo>
                <a:cubicBezTo>
                  <a:pt x="8116192" y="0"/>
                  <a:pt x="8178529" y="62337"/>
                  <a:pt x="8178529" y="139233"/>
                </a:cubicBezTo>
                <a:lnTo>
                  <a:pt x="8178529" y="696146"/>
                </a:lnTo>
                <a:cubicBezTo>
                  <a:pt x="8178529" y="773042"/>
                  <a:pt x="8116192" y="835379"/>
                  <a:pt x="8039296" y="835379"/>
                </a:cubicBezTo>
                <a:lnTo>
                  <a:pt x="139233" y="835379"/>
                </a:lnTo>
                <a:cubicBezTo>
                  <a:pt x="62337" y="835379"/>
                  <a:pt x="0" y="773042"/>
                  <a:pt x="0" y="696146"/>
                </a:cubicBezTo>
                <a:lnTo>
                  <a:pt x="0" y="139233"/>
                </a:lnTo>
                <a:close/>
              </a:path>
            </a:pathLst>
          </a:custGeom>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790" tIns="120790" rIns="120790" bIns="120790" numCol="1" spcCol="1270" anchor="ctr" anchorCtr="0">
            <a:noAutofit/>
          </a:bodyPr>
          <a:lstStyle/>
          <a:p>
            <a:pPr marL="0" lvl="0" indent="0" algn="l" defTabSz="933450">
              <a:lnSpc>
                <a:spcPct val="90000"/>
              </a:lnSpc>
              <a:spcBef>
                <a:spcPct val="0"/>
              </a:spcBef>
              <a:spcAft>
                <a:spcPct val="35000"/>
              </a:spcAft>
              <a:buNone/>
            </a:pPr>
            <a:r>
              <a:rPr lang="en-GB" sz="2100" kern="1200"/>
              <a:t>Members of the Armed Forces Community are still facing disadvantage in accessing public goods and services. </a:t>
            </a:r>
            <a:endParaRPr lang="en-US" sz="2100" kern="1200"/>
          </a:p>
        </p:txBody>
      </p:sp>
      <p:pic>
        <p:nvPicPr>
          <p:cNvPr id="15" name="Graphic 14" descr="Covered plate with solid fill">
            <a:extLst>
              <a:ext uri="{FF2B5EF4-FFF2-40B4-BE49-F238E27FC236}">
                <a16:creationId xmlns:a16="http://schemas.microsoft.com/office/drawing/2014/main" id="{2595F2E9-D923-4C8C-AD82-6A150F77FB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21480" y="3193297"/>
            <a:ext cx="836716" cy="836716"/>
          </a:xfrm>
          <a:prstGeom prst="rect">
            <a:avLst/>
          </a:prstGeom>
        </p:spPr>
      </p:pic>
      <p:sp>
        <p:nvSpPr>
          <p:cNvPr id="16" name="Title 1">
            <a:extLst>
              <a:ext uri="{FF2B5EF4-FFF2-40B4-BE49-F238E27FC236}">
                <a16:creationId xmlns:a16="http://schemas.microsoft.com/office/drawing/2014/main" id="{C3F006FE-50A2-476B-82CE-A8C73A4A1C80}"/>
              </a:ext>
            </a:extLst>
          </p:cNvPr>
          <p:cNvSpPr txBox="1">
            <a:spLocks/>
          </p:cNvSpPr>
          <p:nvPr/>
        </p:nvSpPr>
        <p:spPr>
          <a:xfrm>
            <a:off x="0" y="0"/>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rgbClr val="FFFFFF"/>
                </a:solidFill>
              </a:rPr>
              <a:t>   </a:t>
            </a:r>
            <a:r>
              <a:rPr lang="en-GB" b="1"/>
              <a:t>Why</a:t>
            </a:r>
            <a:r>
              <a:rPr lang="en-GB"/>
              <a:t> </a:t>
            </a:r>
            <a:r>
              <a:rPr lang="en-GB" b="1"/>
              <a:t>do</a:t>
            </a:r>
            <a:r>
              <a:rPr lang="en-GB"/>
              <a:t> </a:t>
            </a:r>
            <a:r>
              <a:rPr lang="en-GB" b="1"/>
              <a:t>we need it?</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10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b="1"/>
              <a:t>What is the Covenan</a:t>
            </a:r>
            <a:r>
              <a:rPr lang="en-GB" b="1"/>
              <a:t>t Duty?  </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8A69259-5A8A-4012-8A25-043371F9AD3C}"/>
              </a:ext>
            </a:extLst>
          </p:cNvPr>
          <p:cNvSpPr txBox="1"/>
          <p:nvPr/>
        </p:nvSpPr>
        <p:spPr>
          <a:xfrm>
            <a:off x="258024" y="5218989"/>
            <a:ext cx="11675948" cy="1477328"/>
          </a:xfrm>
          <a:prstGeom prst="rect">
            <a:avLst/>
          </a:prstGeom>
          <a:noFill/>
          <a:ln w="19050">
            <a:solidFill>
              <a:schemeClr val="tx1"/>
            </a:solidFill>
          </a:ln>
          <a:effectLst/>
        </p:spPr>
        <p:txBody>
          <a:bodyPr wrap="square">
            <a:spAutoFit/>
          </a:bodyPr>
          <a:lstStyle/>
          <a:p>
            <a:pPr lvl="0" algn="ctr">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pitchFamily="34" charset="0"/>
              </a:rPr>
              <a:t>The bodies subject to the Duty are </a:t>
            </a:r>
            <a:r>
              <a:rPr kumimoji="0" lang="en-US" sz="180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expected</a:t>
            </a:r>
            <a:r>
              <a:rPr kumimoji="0" lang="en-US" sz="18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to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consciously consider </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 Covenant when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developing</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delivering</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reviewing</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policies</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decisions</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which may impact the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Armed Forces Community</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lang="en-GB">
                <a:cs typeface="Arial"/>
              </a:rPr>
              <a:t> </a:t>
            </a:r>
          </a:p>
          <a:p>
            <a:pPr lvl="0" algn="ctr">
              <a:defRPr/>
            </a:pPr>
            <a:endParaRPr lang="en-GB" sz="900">
              <a:cs typeface="Arial"/>
            </a:endParaRPr>
          </a:p>
          <a:p>
            <a:pPr lvl="0" algn="ctr">
              <a:defRPr/>
            </a:pPr>
            <a:r>
              <a:rPr lang="en-GB">
                <a:cs typeface="Arial"/>
              </a:rPr>
              <a:t>It means placing </a:t>
            </a:r>
            <a:r>
              <a:rPr lang="en-GB" b="1">
                <a:cs typeface="Arial"/>
              </a:rPr>
              <a:t>appropriate weight</a:t>
            </a:r>
            <a:r>
              <a:rPr lang="en-GB">
                <a:cs typeface="Arial"/>
              </a:rPr>
              <a:t> on the Covenant principles when all relevant factors are considered.</a:t>
            </a:r>
          </a:p>
          <a:p>
            <a:pPr lvl="0" algn="ctr">
              <a:defRPr/>
            </a:pPr>
            <a:endParaRPr lang="en-GB" sz="900">
              <a:cs typeface="Arial"/>
            </a:endParaRPr>
          </a:p>
          <a:p>
            <a:pPr lvl="0" algn="ctr">
              <a:defRPr/>
            </a:pPr>
            <a:r>
              <a:rPr lang="en-GB">
                <a:cs typeface="Arial"/>
              </a:rPr>
              <a:t>It does </a:t>
            </a:r>
            <a:r>
              <a:rPr lang="en-GB" u="sng">
                <a:cs typeface="Arial"/>
              </a:rPr>
              <a:t>not</a:t>
            </a:r>
            <a:r>
              <a:rPr lang="en-GB">
                <a:cs typeface="Arial"/>
              </a:rPr>
              <a:t> mean that any particular conclusions have to be reached or specific public service delivery outcomes achieved.</a:t>
            </a:r>
            <a:endParaRPr lang="en-US">
              <a:solidFill>
                <a:srgbClr val="000000"/>
              </a:solidFill>
              <a:cs typeface="Calibri" panose="020F0502020204030204" pitchFamily="34" charset="0"/>
            </a:endParaRPr>
          </a:p>
        </p:txBody>
      </p:sp>
      <p:grpSp>
        <p:nvGrpSpPr>
          <p:cNvPr id="3" name="Group 2">
            <a:extLst>
              <a:ext uri="{FF2B5EF4-FFF2-40B4-BE49-F238E27FC236}">
                <a16:creationId xmlns:a16="http://schemas.microsoft.com/office/drawing/2014/main" id="{C1669143-4B63-454B-850D-2483622EC826}"/>
              </a:ext>
            </a:extLst>
          </p:cNvPr>
          <p:cNvGrpSpPr/>
          <p:nvPr/>
        </p:nvGrpSpPr>
        <p:grpSpPr>
          <a:xfrm>
            <a:off x="412891" y="3809069"/>
            <a:ext cx="11066409" cy="1200331"/>
            <a:chOff x="412891" y="3809069"/>
            <a:chExt cx="11066409" cy="1200331"/>
          </a:xfrm>
        </p:grpSpPr>
        <p:sp>
          <p:nvSpPr>
            <p:cNvPr id="23" name="TextBox 22">
              <a:extLst>
                <a:ext uri="{FF2B5EF4-FFF2-40B4-BE49-F238E27FC236}">
                  <a16:creationId xmlns:a16="http://schemas.microsoft.com/office/drawing/2014/main" id="{9EB05C55-8D69-4FE3-804D-D5E452228862}"/>
                </a:ext>
              </a:extLst>
            </p:cNvPr>
            <p:cNvSpPr txBox="1"/>
            <p:nvPr/>
          </p:nvSpPr>
          <p:spPr>
            <a:xfrm>
              <a:off x="4339765" y="3809070"/>
              <a:ext cx="3212654" cy="1200329"/>
            </a:xfrm>
            <a:prstGeom prst="rect">
              <a:avLst/>
            </a:prstGeom>
            <a:noFill/>
            <a:ln w="19050">
              <a:solidFill>
                <a:schemeClr val="tx1"/>
              </a:solidFill>
            </a:ln>
            <a:effectLst/>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For 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xample: in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housing</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bodies such as </a:t>
              </a:r>
              <a:r>
                <a:rPr lang="en-GB" u="sng">
                  <a:solidFill>
                    <a:prstClr val="black"/>
                  </a:solidFill>
                  <a:latin typeface="Calibri" panose="020F0502020204030204"/>
                </a:rPr>
                <a:t>l</a:t>
              </a:r>
              <a:r>
                <a:rPr kumimoji="0" lang="en-GB" sz="1800" b="0" i="0" u="sng" strike="noStrike" kern="1200" cap="none" spc="0" normalizeH="0" baseline="0" noProof="0" err="1">
                  <a:ln>
                    <a:noFill/>
                  </a:ln>
                  <a:solidFill>
                    <a:prstClr val="black"/>
                  </a:solidFill>
                  <a:effectLst/>
                  <a:uLnTx/>
                  <a:uFillTx/>
                  <a:latin typeface="Calibri" panose="020F0502020204030204"/>
                  <a:ea typeface="+mn-ea"/>
                  <a:cs typeface="+mn-cs"/>
                </a:rPr>
                <a:t>ocal</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 authorities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dealing with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allocation of social housing</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812D643E-2C23-4E7D-853B-8DFA8F955081}"/>
                </a:ext>
              </a:extLst>
            </p:cNvPr>
            <p:cNvSpPr txBox="1"/>
            <p:nvPr/>
          </p:nvSpPr>
          <p:spPr>
            <a:xfrm>
              <a:off x="412891" y="3809069"/>
              <a:ext cx="3345441" cy="1200329"/>
            </a:xfrm>
            <a:prstGeom prst="rect">
              <a:avLst/>
            </a:prstGeom>
            <a:noFill/>
            <a:ln w="19050">
              <a:solidFill>
                <a:schemeClr val="tx1"/>
              </a:solidFill>
            </a:ln>
            <a:effectLst/>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For 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xample: in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healthcare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bodies such as the </a:t>
              </a: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National Health Service</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dealing with </a:t>
              </a: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healthcare waiting list policies</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4FED1E9D-AFA6-4509-A282-B3113D49D0A7}"/>
                </a:ext>
              </a:extLst>
            </p:cNvPr>
            <p:cNvSpPr txBox="1"/>
            <p:nvPr/>
          </p:nvSpPr>
          <p:spPr>
            <a:xfrm>
              <a:off x="8133852" y="3809071"/>
              <a:ext cx="3345448" cy="1200329"/>
            </a:xfrm>
            <a:prstGeom prst="rect">
              <a:avLst/>
            </a:prstGeom>
            <a:noFill/>
            <a:ln w="19050">
              <a:solidFill>
                <a:schemeClr val="tx1"/>
              </a:solid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For 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xample: in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education</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bodies such as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schools and academies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dealing with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school’s admissions criteria</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 name="Oval 23">
            <a:extLst>
              <a:ext uri="{FF2B5EF4-FFF2-40B4-BE49-F238E27FC236}">
                <a16:creationId xmlns:a16="http://schemas.microsoft.com/office/drawing/2014/main" id="{64255BDE-E87F-44F7-8B9F-050A8158C4B2}"/>
              </a:ext>
            </a:extLst>
          </p:cNvPr>
          <p:cNvSpPr/>
          <p:nvPr/>
        </p:nvSpPr>
        <p:spPr>
          <a:xfrm>
            <a:off x="2234535" y="1719504"/>
            <a:ext cx="7722927" cy="1897073"/>
          </a:xfrm>
          <a:prstGeom prst="ellipse">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lvl="0" algn="ctr">
              <a:defRPr/>
            </a:pPr>
            <a:r>
              <a:rPr lang="en-US" sz="2000">
                <a:solidFill>
                  <a:prstClr val="black"/>
                </a:solidFill>
              </a:rPr>
              <a:t>A </a:t>
            </a:r>
            <a:r>
              <a:rPr lang="en-US" sz="2000" b="1">
                <a:solidFill>
                  <a:prstClr val="black"/>
                </a:solidFill>
              </a:rPr>
              <a:t>legal obligation </a:t>
            </a:r>
            <a:r>
              <a:rPr lang="en-US" sz="2000">
                <a:solidFill>
                  <a:prstClr val="black"/>
                </a:solidFill>
              </a:rPr>
              <a:t>on certain public bodies </a:t>
            </a:r>
          </a:p>
          <a:p>
            <a:pPr lvl="0" algn="ctr">
              <a:defRPr/>
            </a:pPr>
            <a:r>
              <a:rPr lang="en-US" sz="2000">
                <a:solidFill>
                  <a:prstClr val="black"/>
                </a:solidFill>
              </a:rPr>
              <a:t>to </a:t>
            </a:r>
            <a:r>
              <a:rPr lang="en-US" sz="2000" b="1">
                <a:solidFill>
                  <a:prstClr val="black"/>
                </a:solidFill>
              </a:rPr>
              <a:t>have due regard</a:t>
            </a:r>
            <a:endParaRPr lang="en-US" sz="2000" b="1">
              <a:solidFill>
                <a:prstClr val="black"/>
              </a:solidFill>
              <a:cs typeface="Calibri"/>
            </a:endParaRPr>
          </a:p>
          <a:p>
            <a:pPr lvl="0" algn="ctr">
              <a:defRPr/>
            </a:pPr>
            <a:r>
              <a:rPr lang="en-US" sz="2000" b="1">
                <a:solidFill>
                  <a:prstClr val="black"/>
                </a:solidFill>
              </a:rPr>
              <a:t> </a:t>
            </a:r>
            <a:r>
              <a:rPr lang="en-US" sz="2000">
                <a:solidFill>
                  <a:prstClr val="black"/>
                </a:solidFill>
              </a:rPr>
              <a:t>to the </a:t>
            </a:r>
            <a:r>
              <a:rPr lang="en-US" sz="2000" b="1">
                <a:solidFill>
                  <a:prstClr val="black"/>
                </a:solidFill>
              </a:rPr>
              <a:t>principles </a:t>
            </a:r>
            <a:r>
              <a:rPr lang="en-US" sz="2000">
                <a:solidFill>
                  <a:prstClr val="black"/>
                </a:solidFill>
              </a:rPr>
              <a:t>of the Armed Forces Covenant </a:t>
            </a:r>
          </a:p>
          <a:p>
            <a:pPr lvl="0" algn="ctr">
              <a:defRPr/>
            </a:pPr>
            <a:r>
              <a:rPr lang="en-US" sz="2000">
                <a:solidFill>
                  <a:prstClr val="black"/>
                </a:solidFill>
              </a:rPr>
              <a:t>when carrying out </a:t>
            </a:r>
            <a:r>
              <a:rPr lang="en-US" sz="2000" b="1">
                <a:solidFill>
                  <a:prstClr val="black"/>
                </a:solidFill>
              </a:rPr>
              <a:t>certain functions </a:t>
            </a:r>
          </a:p>
          <a:p>
            <a:pPr lvl="0" algn="ctr">
              <a:defRPr/>
            </a:pPr>
            <a:r>
              <a:rPr lang="en-US" sz="2000">
                <a:solidFill>
                  <a:prstClr val="black"/>
                </a:solidFill>
              </a:rPr>
              <a:t>in </a:t>
            </a:r>
            <a:r>
              <a:rPr lang="en-US" sz="2000" b="1">
                <a:solidFill>
                  <a:prstClr val="black"/>
                </a:solidFill>
              </a:rPr>
              <a:t>healthcare</a:t>
            </a:r>
            <a:r>
              <a:rPr lang="en-US" sz="2000">
                <a:solidFill>
                  <a:prstClr val="black"/>
                </a:solidFill>
              </a:rPr>
              <a:t>, </a:t>
            </a:r>
            <a:r>
              <a:rPr lang="en-US" sz="2000" b="1">
                <a:solidFill>
                  <a:prstClr val="black"/>
                </a:solidFill>
              </a:rPr>
              <a:t>housing</a:t>
            </a:r>
            <a:r>
              <a:rPr lang="en-US" sz="2000">
                <a:solidFill>
                  <a:prstClr val="black"/>
                </a:solidFill>
              </a:rPr>
              <a:t> and </a:t>
            </a:r>
            <a:r>
              <a:rPr lang="en-US" sz="2000" b="1">
                <a:solidFill>
                  <a:prstClr val="black"/>
                </a:solidFill>
              </a:rPr>
              <a:t>education</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41068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C6B9AD"/>
          </a:solidFill>
        </p:spPr>
        <p:txBody>
          <a:bodyPr/>
          <a:lstStyle/>
          <a:p>
            <a:r>
              <a:rPr lang="en-GB" sz="4400">
                <a:solidFill>
                  <a:srgbClr val="FFFFFF"/>
                </a:solidFill>
              </a:rPr>
              <a:t>   </a:t>
            </a:r>
            <a:r>
              <a:rPr lang="en-GB" sz="4400"/>
              <a:t>Why do we need it?</a:t>
            </a:r>
            <a:endParaRPr lang="en-GB"/>
          </a:p>
        </p:txBody>
      </p:sp>
      <p:sp>
        <p:nvSpPr>
          <p:cNvPr id="16" name="Title 1">
            <a:extLst>
              <a:ext uri="{FF2B5EF4-FFF2-40B4-BE49-F238E27FC236}">
                <a16:creationId xmlns:a16="http://schemas.microsoft.com/office/drawing/2014/main" id="{C3F006FE-50A2-476B-82CE-A8C73A4A1C80}"/>
              </a:ext>
            </a:extLst>
          </p:cNvPr>
          <p:cNvSpPr txBox="1">
            <a:spLocks/>
          </p:cNvSpPr>
          <p:nvPr/>
        </p:nvSpPr>
        <p:spPr>
          <a:xfrm>
            <a:off x="21988" y="-2"/>
            <a:ext cx="12192000" cy="1690688"/>
          </a:xfrm>
          <a:prstGeom prst="rect">
            <a:avLst/>
          </a:prstGeom>
          <a:solidFill>
            <a:srgbClr val="C6B9A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effectLst/>
                <a:uLnTx/>
                <a:uFillTx/>
                <a:latin typeface="Calibri Light" panose="020F0302020204030204"/>
                <a:ea typeface="+mj-ea"/>
                <a:cs typeface="+mj-cs"/>
              </a:rPr>
              <a:t>   </a:t>
            </a:r>
            <a:r>
              <a:rPr lang="en-GB" sz="4400" b="1"/>
              <a:t>Healthcare Bodies and Functions in Scope </a:t>
            </a:r>
            <a:endParaRPr kumimoji="0" lang="en-GB" sz="4400" b="0" i="0" u="none" strike="noStrike" kern="1200" cap="none" spc="0" normalizeH="0" baseline="0" noProof="0">
              <a:ln>
                <a:noFill/>
              </a:ln>
              <a:effectLst/>
              <a:uLnTx/>
              <a:uFillTx/>
              <a:latin typeface="Calibri Light" panose="020F0302020204030204"/>
              <a:ea typeface="+mj-ea"/>
              <a:cs typeface="+mj-cs"/>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43" name="Content Placeholder 2">
            <a:extLst>
              <a:ext uri="{FF2B5EF4-FFF2-40B4-BE49-F238E27FC236}">
                <a16:creationId xmlns:a16="http://schemas.microsoft.com/office/drawing/2014/main" id="{A494EF5D-7152-41F7-922C-830B6AB170EF}"/>
              </a:ext>
            </a:extLst>
          </p:cNvPr>
          <p:cNvSpPr>
            <a:spLocks noGrp="1"/>
          </p:cNvSpPr>
          <p:nvPr>
            <p:ph idx="1"/>
          </p:nvPr>
        </p:nvSpPr>
        <p:spPr>
          <a:xfrm>
            <a:off x="276225" y="2086762"/>
            <a:ext cx="4585578" cy="4672853"/>
          </a:xfrm>
          <a:noFill/>
          <a:ln>
            <a:solidFill>
              <a:schemeClr val="tx1"/>
            </a:solidFill>
          </a:ln>
        </p:spPr>
        <p:txBody>
          <a:bodyPr vert="horz" lIns="91440" tIns="45720" rIns="91440" bIns="45720" rtlCol="0" anchor="t">
            <a:noAutofit/>
          </a:bodyPr>
          <a:lstStyle/>
          <a:p>
            <a:pPr marL="0" indent="0">
              <a:spcBef>
                <a:spcPts val="0"/>
              </a:spcBef>
              <a:buNone/>
            </a:pPr>
            <a:r>
              <a:rPr lang="en-GB" sz="1600" u="sng">
                <a:cs typeface="Arial"/>
              </a:rPr>
              <a:t>England</a:t>
            </a:r>
            <a:r>
              <a:rPr lang="en-GB" sz="1600">
                <a:cs typeface="Arial"/>
              </a:rPr>
              <a:t>: </a:t>
            </a:r>
            <a:endParaRPr lang="en-GB" sz="1600">
              <a:cs typeface="Arial" panose="020B0604020202020204" pitchFamily="34" charset="0"/>
            </a:endParaRPr>
          </a:p>
          <a:p>
            <a:pPr lvl="1">
              <a:spcBef>
                <a:spcPts val="0"/>
              </a:spcBef>
            </a:pPr>
            <a:r>
              <a:rPr lang="en-GB" sz="1600">
                <a:cs typeface="Arial"/>
              </a:rPr>
              <a:t>NHS England </a:t>
            </a:r>
            <a:endParaRPr lang="en-GB" sz="1600">
              <a:cs typeface="Arial" panose="020B0604020202020204" pitchFamily="34" charset="0"/>
            </a:endParaRPr>
          </a:p>
          <a:p>
            <a:pPr lvl="1">
              <a:spcBef>
                <a:spcPts val="0"/>
              </a:spcBef>
            </a:pPr>
            <a:r>
              <a:rPr lang="en-GB" sz="1600">
                <a:cs typeface="Arial"/>
              </a:rPr>
              <a:t>Integrated care boards</a:t>
            </a:r>
          </a:p>
          <a:p>
            <a:pPr lvl="1">
              <a:spcBef>
                <a:spcPts val="0"/>
              </a:spcBef>
            </a:pPr>
            <a:r>
              <a:rPr lang="en-GB" sz="1600">
                <a:cs typeface="Arial"/>
              </a:rPr>
              <a:t>NHS Trusts and NHS Foundation Trusts </a:t>
            </a:r>
          </a:p>
          <a:p>
            <a:pPr lvl="1">
              <a:spcBef>
                <a:spcPts val="0"/>
              </a:spcBef>
            </a:pPr>
            <a:r>
              <a:rPr lang="en-GB" sz="1600">
                <a:cs typeface="Arial"/>
              </a:rPr>
              <a:t>Local authorities</a:t>
            </a:r>
            <a:endParaRPr lang="en-GB" sz="1600">
              <a:cs typeface="Arial" panose="020B0604020202020204" pitchFamily="34" charset="0"/>
            </a:endParaRPr>
          </a:p>
          <a:p>
            <a:pPr marL="0" indent="0">
              <a:spcBef>
                <a:spcPts val="0"/>
              </a:spcBef>
              <a:buNone/>
            </a:pPr>
            <a:r>
              <a:rPr lang="en-GB" sz="1600" u="sng">
                <a:cs typeface="Arial"/>
              </a:rPr>
              <a:t>Wales</a:t>
            </a:r>
            <a:r>
              <a:rPr lang="en-GB" sz="1600">
                <a:cs typeface="Arial"/>
              </a:rPr>
              <a:t>:</a:t>
            </a:r>
            <a:endParaRPr lang="en-GB" sz="1600">
              <a:cs typeface="Arial" panose="020B0604020202020204" pitchFamily="34" charset="0"/>
            </a:endParaRPr>
          </a:p>
          <a:p>
            <a:pPr lvl="1">
              <a:spcBef>
                <a:spcPts val="0"/>
              </a:spcBef>
            </a:pPr>
            <a:r>
              <a:rPr lang="en-GB" sz="1600">
                <a:cs typeface="Arial"/>
              </a:rPr>
              <a:t>Local Health Boards and NHS Trusts</a:t>
            </a:r>
            <a:endParaRPr lang="en-GB" sz="1600">
              <a:cs typeface="Arial" panose="020B0604020202020204" pitchFamily="34" charset="0"/>
            </a:endParaRPr>
          </a:p>
          <a:p>
            <a:pPr lvl="1">
              <a:spcBef>
                <a:spcPts val="0"/>
              </a:spcBef>
            </a:pPr>
            <a:r>
              <a:rPr lang="en-GB" sz="1600">
                <a:cs typeface="Arial"/>
              </a:rPr>
              <a:t>Special Health Authorities</a:t>
            </a:r>
          </a:p>
          <a:p>
            <a:pPr lvl="1">
              <a:spcBef>
                <a:spcPts val="0"/>
              </a:spcBef>
            </a:pPr>
            <a:r>
              <a:rPr lang="en-GB" sz="1600">
                <a:cs typeface="Arial"/>
              </a:rPr>
              <a:t>Local authorities</a:t>
            </a:r>
            <a:endParaRPr lang="en-GB" sz="1600">
              <a:cs typeface="Arial" panose="020B0604020202020204" pitchFamily="34" charset="0"/>
            </a:endParaRPr>
          </a:p>
          <a:p>
            <a:pPr marL="0" indent="0">
              <a:spcBef>
                <a:spcPts val="0"/>
              </a:spcBef>
              <a:buNone/>
            </a:pPr>
            <a:r>
              <a:rPr lang="en-GB" sz="1600" u="sng">
                <a:cs typeface="Arial"/>
              </a:rPr>
              <a:t>Scotland</a:t>
            </a:r>
            <a:r>
              <a:rPr lang="en-GB" sz="1600">
                <a:cs typeface="Arial"/>
              </a:rPr>
              <a:t>: </a:t>
            </a:r>
            <a:endParaRPr lang="en-GB" sz="1600">
              <a:cs typeface="Arial" panose="020B0604020202020204" pitchFamily="34" charset="0"/>
            </a:endParaRPr>
          </a:p>
          <a:p>
            <a:pPr lvl="1">
              <a:spcBef>
                <a:spcPts val="0"/>
              </a:spcBef>
            </a:pPr>
            <a:r>
              <a:rPr lang="en-GB" sz="1600">
                <a:cs typeface="Arial"/>
              </a:rPr>
              <a:t>Integration authorities</a:t>
            </a:r>
          </a:p>
          <a:p>
            <a:pPr lvl="1">
              <a:spcBef>
                <a:spcPts val="0"/>
              </a:spcBef>
            </a:pPr>
            <a:r>
              <a:rPr lang="en-GB" sz="1600">
                <a:cs typeface="Arial"/>
              </a:rPr>
              <a:t>Health Boards and Special Health Boards</a:t>
            </a:r>
          </a:p>
          <a:p>
            <a:pPr lvl="1">
              <a:spcBef>
                <a:spcPts val="0"/>
              </a:spcBef>
            </a:pPr>
            <a:r>
              <a:rPr lang="en-GB" sz="1600">
                <a:cs typeface="Arial"/>
              </a:rPr>
              <a:t>The Common Services Agency for the Scottish Health Service </a:t>
            </a:r>
          </a:p>
          <a:p>
            <a:pPr lvl="1">
              <a:spcBef>
                <a:spcPts val="0"/>
              </a:spcBef>
            </a:pPr>
            <a:r>
              <a:rPr lang="en-GB" sz="1600">
                <a:cs typeface="Arial"/>
              </a:rPr>
              <a:t>Local authorities</a:t>
            </a:r>
            <a:endParaRPr lang="en-GB" sz="1600">
              <a:cs typeface="Arial" panose="020B0604020202020204" pitchFamily="34" charset="0"/>
            </a:endParaRPr>
          </a:p>
          <a:p>
            <a:pPr marL="0" indent="0">
              <a:spcBef>
                <a:spcPts val="0"/>
              </a:spcBef>
              <a:buNone/>
            </a:pPr>
            <a:r>
              <a:rPr lang="en-GB" sz="1600" u="sng">
                <a:cs typeface="Arial"/>
              </a:rPr>
              <a:t>Northern Ireland</a:t>
            </a:r>
            <a:r>
              <a:rPr lang="en-GB" sz="1600">
                <a:cs typeface="Arial"/>
              </a:rPr>
              <a:t>:</a:t>
            </a:r>
            <a:endParaRPr lang="en-GB" sz="1600">
              <a:cs typeface="Arial" panose="020B0604020202020204" pitchFamily="34" charset="0"/>
            </a:endParaRPr>
          </a:p>
          <a:p>
            <a:pPr lvl="1">
              <a:spcBef>
                <a:spcPts val="0"/>
              </a:spcBef>
            </a:pPr>
            <a:r>
              <a:rPr lang="en-GB" sz="1600">
                <a:cs typeface="Arial"/>
              </a:rPr>
              <a:t>The Department of Health (Northern Ireland), but only when exercising the relevant healthcare functions in scope</a:t>
            </a:r>
          </a:p>
          <a:p>
            <a:pPr lvl="1">
              <a:spcBef>
                <a:spcPts val="0"/>
              </a:spcBef>
            </a:pPr>
            <a:r>
              <a:rPr lang="en-GB" sz="1600">
                <a:cs typeface="Arial"/>
              </a:rPr>
              <a:t>Local Commissioning Groups</a:t>
            </a:r>
          </a:p>
          <a:p>
            <a:pPr lvl="1">
              <a:spcBef>
                <a:spcPts val="0"/>
              </a:spcBef>
            </a:pPr>
            <a:r>
              <a:rPr lang="en-GB" sz="1600">
                <a:cs typeface="Arial"/>
              </a:rPr>
              <a:t>Health and Social Care Trusts</a:t>
            </a:r>
          </a:p>
        </p:txBody>
      </p:sp>
      <p:sp>
        <p:nvSpPr>
          <p:cNvPr id="44" name="TextBox 43">
            <a:extLst>
              <a:ext uri="{FF2B5EF4-FFF2-40B4-BE49-F238E27FC236}">
                <a16:creationId xmlns:a16="http://schemas.microsoft.com/office/drawing/2014/main" id="{03F84F2B-7404-49CB-BE45-3A44B8B7A8EC}"/>
              </a:ext>
            </a:extLst>
          </p:cNvPr>
          <p:cNvSpPr txBox="1"/>
          <p:nvPr/>
        </p:nvSpPr>
        <p:spPr>
          <a:xfrm>
            <a:off x="1961903" y="1729459"/>
            <a:ext cx="824265" cy="369332"/>
          </a:xfrm>
          <a:prstGeom prst="rect">
            <a:avLst/>
          </a:prstGeom>
          <a:noFill/>
        </p:spPr>
        <p:txBody>
          <a:bodyPr wrap="none" rtlCol="0">
            <a:spAutoFit/>
          </a:bodyPr>
          <a:lstStyle/>
          <a:p>
            <a:r>
              <a:rPr lang="en-GB" b="1" u="sng">
                <a:cs typeface="Arial" panose="020B0604020202020204" pitchFamily="34" charset="0"/>
              </a:rPr>
              <a:t>Bodies</a:t>
            </a:r>
          </a:p>
        </p:txBody>
      </p:sp>
      <p:sp>
        <p:nvSpPr>
          <p:cNvPr id="46" name="Arrow: Right 45">
            <a:extLst>
              <a:ext uri="{FF2B5EF4-FFF2-40B4-BE49-F238E27FC236}">
                <a16:creationId xmlns:a16="http://schemas.microsoft.com/office/drawing/2014/main" id="{4CD05A47-1A97-4691-9F14-7EA657025A32}"/>
              </a:ext>
            </a:extLst>
          </p:cNvPr>
          <p:cNvSpPr/>
          <p:nvPr/>
        </p:nvSpPr>
        <p:spPr>
          <a:xfrm>
            <a:off x="4986895" y="2114559"/>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Right 46">
            <a:extLst>
              <a:ext uri="{FF2B5EF4-FFF2-40B4-BE49-F238E27FC236}">
                <a16:creationId xmlns:a16="http://schemas.microsoft.com/office/drawing/2014/main" id="{63DCCC01-8C6D-4486-97D6-51C96D66EAF9}"/>
              </a:ext>
            </a:extLst>
          </p:cNvPr>
          <p:cNvSpPr/>
          <p:nvPr/>
        </p:nvSpPr>
        <p:spPr>
          <a:xfrm>
            <a:off x="4998801" y="3024013"/>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extLst>
              <a:ext uri="{FF2B5EF4-FFF2-40B4-BE49-F238E27FC236}">
                <a16:creationId xmlns:a16="http://schemas.microsoft.com/office/drawing/2014/main" id="{8B11957B-66AF-4128-80C5-173900C39E68}"/>
              </a:ext>
            </a:extLst>
          </p:cNvPr>
          <p:cNvSpPr/>
          <p:nvPr/>
        </p:nvSpPr>
        <p:spPr>
          <a:xfrm>
            <a:off x="4996420" y="3969165"/>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Arrow: Right 48">
            <a:extLst>
              <a:ext uri="{FF2B5EF4-FFF2-40B4-BE49-F238E27FC236}">
                <a16:creationId xmlns:a16="http://schemas.microsoft.com/office/drawing/2014/main" id="{5ED14FA2-7D8A-4AD1-ABBF-B30BC6CA86BC}"/>
              </a:ext>
            </a:extLst>
          </p:cNvPr>
          <p:cNvSpPr/>
          <p:nvPr/>
        </p:nvSpPr>
        <p:spPr>
          <a:xfrm>
            <a:off x="4996420" y="4878619"/>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Arrow: Right 49">
            <a:extLst>
              <a:ext uri="{FF2B5EF4-FFF2-40B4-BE49-F238E27FC236}">
                <a16:creationId xmlns:a16="http://schemas.microsoft.com/office/drawing/2014/main" id="{3E46E14A-37C1-4B8B-A16D-B0D8F68CC888}"/>
              </a:ext>
            </a:extLst>
          </p:cNvPr>
          <p:cNvSpPr/>
          <p:nvPr/>
        </p:nvSpPr>
        <p:spPr>
          <a:xfrm>
            <a:off x="4986895" y="5823771"/>
            <a:ext cx="1121568" cy="5643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E2C13929-05F0-4773-BF6F-351A3252BB1F}"/>
              </a:ext>
            </a:extLst>
          </p:cNvPr>
          <p:cNvSpPr txBox="1"/>
          <p:nvPr/>
        </p:nvSpPr>
        <p:spPr>
          <a:xfrm>
            <a:off x="8559663" y="1690686"/>
            <a:ext cx="1107996" cy="369332"/>
          </a:xfrm>
          <a:prstGeom prst="rect">
            <a:avLst/>
          </a:prstGeom>
          <a:noFill/>
        </p:spPr>
        <p:txBody>
          <a:bodyPr wrap="none" rtlCol="0">
            <a:spAutoFit/>
          </a:bodyPr>
          <a:lstStyle/>
          <a:p>
            <a:r>
              <a:rPr lang="en-GB" b="1" u="sng">
                <a:cs typeface="Arial" panose="020B0604020202020204" pitchFamily="34" charset="0"/>
              </a:rPr>
              <a:t>Functions</a:t>
            </a:r>
          </a:p>
        </p:txBody>
      </p:sp>
      <p:sp>
        <p:nvSpPr>
          <p:cNvPr id="3" name="TextBox 2">
            <a:extLst>
              <a:ext uri="{FF2B5EF4-FFF2-40B4-BE49-F238E27FC236}">
                <a16:creationId xmlns:a16="http://schemas.microsoft.com/office/drawing/2014/main" id="{565B3AAD-03F9-73AD-F4AA-5ACECDD62ECF}"/>
              </a:ext>
            </a:extLst>
          </p:cNvPr>
          <p:cNvSpPr txBox="1"/>
          <p:nvPr/>
        </p:nvSpPr>
        <p:spPr>
          <a:xfrm>
            <a:off x="6391124" y="2126831"/>
            <a:ext cx="5480524" cy="4339650"/>
          </a:xfrm>
          <a:prstGeom prst="rect">
            <a:avLst/>
          </a:prstGeom>
          <a:noFill/>
          <a:ln>
            <a:solidFill>
              <a:schemeClr val="tx1"/>
            </a:solidFill>
          </a:ln>
        </p:spPr>
        <p:txBody>
          <a:bodyPr wrap="square">
            <a:spAutoFit/>
          </a:bodyPr>
          <a:lstStyle/>
          <a:p>
            <a:pPr marL="285750" indent="-285750" algn="just" fontAlgn="base">
              <a:buFont typeface="Arial" panose="020B0604020202020204" pitchFamily="34" charset="0"/>
              <a:buChar char="•"/>
            </a:pPr>
            <a:r>
              <a:rPr lang="en-GB" sz="1600" b="0" i="0">
                <a:solidFill>
                  <a:srgbClr val="000000"/>
                </a:solidFill>
                <a:effectLst/>
                <a:cs typeface="Arial" panose="020B0604020202020204" pitchFamily="34" charset="0"/>
              </a:rPr>
              <a:t>Provision of services </a:t>
            </a:r>
          </a:p>
          <a:p>
            <a:pPr marL="285750" indent="-285750" algn="just" fontAlgn="base">
              <a:buFont typeface="Arial" panose="020B0604020202020204" pitchFamily="34" charset="0"/>
              <a:buChar char="•"/>
            </a:pPr>
            <a:r>
              <a:rPr lang="en-GB" sz="1600" b="0" i="0">
                <a:solidFill>
                  <a:srgbClr val="000000"/>
                </a:solidFill>
                <a:effectLst/>
                <a:cs typeface="Arial" panose="020B0604020202020204" pitchFamily="34" charset="0"/>
              </a:rPr>
              <a:t>Planning and funding </a:t>
            </a:r>
          </a:p>
          <a:p>
            <a:pPr marL="285750" indent="-285750" algn="just" fontAlgn="base">
              <a:buFont typeface="Arial" panose="020B0604020202020204" pitchFamily="34" charset="0"/>
              <a:buChar char="•"/>
            </a:pPr>
            <a:r>
              <a:rPr lang="en-GB" sz="1600" b="0" i="0">
                <a:solidFill>
                  <a:srgbClr val="000000"/>
                </a:solidFill>
                <a:effectLst/>
                <a:cs typeface="Arial" panose="020B0604020202020204" pitchFamily="34" charset="0"/>
              </a:rPr>
              <a:t>Co-operation between bodies and professionals </a:t>
            </a:r>
          </a:p>
          <a:p>
            <a:pPr algn="just" rtl="0" fontAlgn="base">
              <a:spcAft>
                <a:spcPts val="600"/>
              </a:spcAft>
            </a:pPr>
            <a:endParaRPr lang="en-GB" sz="1600" b="0" i="0">
              <a:solidFill>
                <a:srgbClr val="000000"/>
              </a:solidFill>
              <a:effectLst/>
              <a:cs typeface="Arial" panose="020B0604020202020204" pitchFamily="34" charset="0"/>
            </a:endParaRPr>
          </a:p>
          <a:p>
            <a:pPr algn="just" rtl="0" fontAlgn="base">
              <a:spcAft>
                <a:spcPts val="600"/>
              </a:spcAft>
            </a:pPr>
            <a:r>
              <a:rPr lang="en-GB" sz="1600" b="0" i="0">
                <a:solidFill>
                  <a:srgbClr val="000000"/>
                </a:solidFill>
                <a:effectLst/>
                <a:cs typeface="Arial" panose="020B0604020202020204" pitchFamily="34" charset="0"/>
              </a:rPr>
              <a:t>These healthcare functions are within scope of the Duty in the following settings: </a:t>
            </a:r>
          </a:p>
          <a:p>
            <a:pPr marL="342900" indent="-342900" fontAlgn="base">
              <a:spcAft>
                <a:spcPts val="600"/>
              </a:spcAft>
              <a:buFont typeface="Arial" panose="020B0604020202020204" pitchFamily="34" charset="0"/>
              <a:buChar char="•"/>
            </a:pPr>
            <a:r>
              <a:rPr lang="en-GB" sz="1600" u="sng">
                <a:solidFill>
                  <a:srgbClr val="000000"/>
                </a:solidFill>
                <a:cs typeface="Arial" panose="020B0604020202020204" pitchFamily="34" charset="0"/>
              </a:rPr>
              <a:t>NHS Primary Care services</a:t>
            </a:r>
            <a:r>
              <a:rPr lang="en-GB" sz="1600">
                <a:solidFill>
                  <a:srgbClr val="000000"/>
                </a:solidFill>
                <a:cs typeface="Arial" panose="020B0604020202020204" pitchFamily="34" charset="0"/>
              </a:rPr>
              <a:t>, including general practice, community pharmacies, NHS dental, NHS optometry services and public health screening services.</a:t>
            </a:r>
          </a:p>
          <a:p>
            <a:pPr marL="342900" indent="-342900" fontAlgn="base">
              <a:spcAft>
                <a:spcPts val="600"/>
              </a:spcAft>
              <a:buFont typeface="Arial" panose="020B0604020202020204" pitchFamily="34" charset="0"/>
              <a:buChar char="•"/>
            </a:pPr>
            <a:r>
              <a:rPr lang="en-GB" sz="1600" u="sng">
                <a:solidFill>
                  <a:srgbClr val="000000"/>
                </a:solidFill>
                <a:cs typeface="Arial" panose="020B0604020202020204" pitchFamily="34" charset="0"/>
              </a:rPr>
              <a:t>NHS Secondary Care services</a:t>
            </a:r>
            <a:r>
              <a:rPr lang="en-GB" sz="1600">
                <a:solidFill>
                  <a:srgbClr val="000000"/>
                </a:solidFill>
                <a:cs typeface="Arial" panose="020B0604020202020204" pitchFamily="34" charset="0"/>
              </a:rPr>
              <a:t>, including urgent and emergency care, hospital and community services, specialist care, mental health services, and additional needs services (as applicable). </a:t>
            </a:r>
          </a:p>
          <a:p>
            <a:pPr marL="342900" indent="-342900" fontAlgn="base">
              <a:buFont typeface="Arial" panose="020B0604020202020204" pitchFamily="34" charset="0"/>
              <a:buChar char="•"/>
            </a:pPr>
            <a:r>
              <a:rPr lang="en-GB" sz="1600" u="sng">
                <a:solidFill>
                  <a:srgbClr val="000000"/>
                </a:solidFill>
                <a:cs typeface="Arial" panose="020B0604020202020204" pitchFamily="34" charset="0"/>
              </a:rPr>
              <a:t>Local authority-delivered healthcare services</a:t>
            </a:r>
            <a:r>
              <a:rPr lang="en-GB" sz="1600">
                <a:solidFill>
                  <a:srgbClr val="000000"/>
                </a:solidFill>
                <a:cs typeface="Arial" panose="020B0604020202020204" pitchFamily="34" charset="0"/>
              </a:rPr>
              <a:t>, including sexual health services and drug and alcohol misuse services. </a:t>
            </a:r>
          </a:p>
        </p:txBody>
      </p:sp>
    </p:spTree>
    <p:extLst>
      <p:ext uri="{BB962C8B-B14F-4D97-AF65-F5344CB8AC3E}">
        <p14:creationId xmlns:p14="http://schemas.microsoft.com/office/powerpoint/2010/main" val="1091187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MOD Presentation" ma:contentTypeID="0x010100D9D675D6CDED02438DC7CFF78D2F29E40200110AC5370333AC46A750074C50BB52A5" ma:contentTypeVersion="3" ma:contentTypeDescription="Designed to facilitate the storage of MOD Presentations with a '.ppt' or '.pptx' extension" ma:contentTypeScope="" ma:versionID="86c759710ab2141bfe913e5b7b5f797c">
  <xsd:schema xmlns:xsd="http://www.w3.org/2001/XMLSchema" xmlns:xs="http://www.w3.org/2001/XMLSchema" xmlns:p="http://schemas.microsoft.com/office/2006/metadata/properties" xmlns:ns1="http://schemas.microsoft.com/sharepoint/v3" xmlns:ns2="04738c6d-ecc8-46f1-821f-82e308eab3d9" xmlns:ns3="http://schemas.microsoft.com/sharepoint.v3" xmlns:ns4="http://schemas.microsoft.com/sharepoint/v3/fields" targetNamespace="http://schemas.microsoft.com/office/2006/metadata/properties" ma:root="true" ma:fieldsID="bbf036e436a2004c1309fb0e963f382e" ns1:_="" ns2:_="" ns3:_="" ns4:_="">
    <xsd:import namespace="http://schemas.microsoft.com/sharepoint/v3"/>
    <xsd:import namespace="04738c6d-ecc8-46f1-821f-82e308eab3d9"/>
    <xsd:import namespace="http://schemas.microsoft.com/sharepoint.v3"/>
    <xsd:import namespace="http://schemas.microsoft.com/sharepoint/v3/fields"/>
    <xsd:element name="properties">
      <xsd:complexType>
        <xsd:sequence>
          <xsd:element name="documentManagement">
            <xsd:complexType>
              <xsd:all>
                <xsd:element ref="ns2:UKProtectiveMarking"/>
                <xsd:element ref="ns3:CategoryDescription" minOccurs="0"/>
                <xsd:element ref="ns4:_Status" minOccurs="0"/>
                <xsd:element ref="ns2:DocumentVersion" minOccurs="0"/>
                <xsd:element ref="ns2:CreatedOriginated" minOccurs="0"/>
                <xsd:element ref="ns4:wic_System_Copyright" minOccurs="0"/>
                <xsd:element ref="ns2:TaxCatchAll" minOccurs="0"/>
                <xsd:element ref="ns2:TaxKeywordTaxHTField" minOccurs="0"/>
                <xsd:element ref="ns2:TaxCatchAllLabel" minOccurs="0"/>
                <xsd:element ref="ns1:_dlc_Exempt" minOccurs="0"/>
                <xsd:element ref="ns1:_dlc_ExpireDateSaved" minOccurs="0"/>
                <xsd:element ref="ns1:_dlc_ExpireDate" minOccurs="0"/>
                <xsd:element ref="ns2:d67af1ddf1dc47979d20c0eae491b81b" minOccurs="0"/>
                <xsd:element ref="ns2:m79e07ce3690491db9121a08429fad40" minOccurs="0"/>
                <xsd:element ref="ns2:n1f450bd0d644ca798bdc94626fdef4f" minOccurs="0"/>
                <xsd:element ref="ns2:i71a74d1f9984201b479cc08077b632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true">
      <xsd:simpleType>
        <xsd:restriction base="dms:Unknown"/>
      </xsd:simpleType>
    </xsd:element>
    <xsd:element name="_dlc_ExpireDateSaved" ma:index="22" nillable="true" ma:displayName="Original Expiration Date" ma:hidden="true" ma:internalName="_dlc_ExpireDateSaved" ma:readOnly="true">
      <xsd:simpleType>
        <xsd:restriction base="dms:DateTime"/>
      </xsd:simpleType>
    </xsd:element>
    <xsd:element name="_dlc_ExpireDate" ma:index="23"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4738c6d-ecc8-46f1-821f-82e308eab3d9" elementFormDefault="qualified">
    <xsd:import namespace="http://schemas.microsoft.com/office/2006/documentManagement/types"/>
    <xsd:import namespace="http://schemas.microsoft.com/office/infopath/2007/PartnerControls"/>
    <xsd:element name="UKProtectiveMarking" ma:index="7" ma:displayName="Security Marking" ma:default="OFFICIAL" ma:description="The OFFICIAL-SENSITIVE marking should be used if it is clear that consequence of compromise would cause significant harm; Over 80% of MOD material is expected to be marked OFFICIAL." ma:format="Dropdown" ma:internalName="UKProtectiveMarking" ma:readOnly="false">
      <xsd:simpleType>
        <xsd:restriction base="dms:Choice">
          <xsd:enumeration value="OFFICIAL"/>
          <xsd:enumeration value="OFFICIAL-SENSITIVE"/>
          <xsd:enumeration value="OFFICIAL-SENSITIVE COMMERCIAL"/>
          <xsd:enumeration value="OFFICIAL-SENSITIVE PERSONAL"/>
          <xsd:enumeration value="OFFICIAL-SENSITIVE LOCSEN"/>
        </xsd:restriction>
      </xsd:simpleType>
    </xsd:element>
    <xsd:element name="DocumentVersion" ma:index="10" nillable="true" ma:displayName="Document Version" ma:description="Version number in the format X_X_X e.g. 1_2_1.You do not need a set number of digits, 1_1 is valid for example." ma:internalName="DocumentVersion">
      <xsd:simpleType>
        <xsd:restriction base="dms:Text">
          <xsd:maxLength value="255"/>
        </xsd:restriction>
      </xsd:simpleType>
    </xsd:element>
    <xsd:element name="CreatedOriginated" ma:index="11" nillable="true" ma:displayName="Created (Originated)" ma:default="[today]" ma:description="The date the document was originally created." ma:format="DateOnly" ma:internalName="CreatedOriginated">
      <xsd:simpleType>
        <xsd:restriction base="dms:DateTime"/>
      </xsd:simpleType>
    </xsd:element>
    <xsd:element name="TaxCatchAll" ma:index="15" nillable="true" ma:displayName="Taxonomy Catch All Column" ma:hidden="true" ma:list="{90258028-ea62-4c36-844c-90752af8bdb2}" ma:internalName="TaxCatchAll" ma:showField="CatchAllData" ma:web="206b1ca4-0de5-4435-a2c8-ff00703e5b6e">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Label" ma:index="20" nillable="true" ma:displayName="Taxonomy Catch All Column1" ma:hidden="true" ma:list="{90258028-ea62-4c36-844c-90752af8bdb2}" ma:internalName="TaxCatchAllLabel" ma:readOnly="true" ma:showField="CatchAllDataLabel" ma:web="206b1ca4-0de5-4435-a2c8-ff00703e5b6e">
      <xsd:complexType>
        <xsd:complexContent>
          <xsd:extension base="dms:MultiChoiceLookup">
            <xsd:sequence>
              <xsd:element name="Value" type="dms:Lookup" maxOccurs="unbounded" minOccurs="0" nillable="true"/>
            </xsd:sequence>
          </xsd:extension>
        </xsd:complexContent>
      </xsd:complexType>
    </xsd:element>
    <xsd:element name="d67af1ddf1dc47979d20c0eae491b81b" ma:index="24" ma:taxonomy="true" ma:internalName="d67af1ddf1dc47979d20c0eae491b81b" ma:taxonomyFieldName="fileplanid" ma:displayName="UK Defence File Plan" ma:default="3;#04 Deliver the Unit's objectives|954cf193-6423-4137-9b07-8b4f402d8d43" ma:fieldId="{d67af1dd-f1dc-4797-9d20-c0eae491b81b}" ma:sspId="a9ff0b8c-5d72-4038-b2cd-f57bf310c636" ma:termSetId="4c6cc6f3-ba61-4d44-9233-db11931daca6" ma:anchorId="00000000-0000-0000-0000-000000000000" ma:open="false" ma:isKeyword="false">
      <xsd:complexType>
        <xsd:sequence>
          <xsd:element ref="pc:Terms" minOccurs="0" maxOccurs="1"/>
        </xsd:sequence>
      </xsd:complexType>
    </xsd:element>
    <xsd:element name="m79e07ce3690491db9121a08429fad40" ma:index="26" ma:taxonomy="true" ma:internalName="m79e07ce3690491db9121a08429fad40" ma:taxonomyFieldName="Business_x0020_Owner" ma:displayName="Business Owner" ma:default="7;#People|ef594f16-c7ce-4671-9479-c3c43e8ec25b" ma:fieldId="{679e07ce-3690-491d-b912-1a08429fad40}" ma:sspId="a9ff0b8c-5d72-4038-b2cd-f57bf310c636" ma:termSetId="38806ae3-bd96-4c11-838c-3f296b63bbad" ma:anchorId="00000000-0000-0000-0000-000000000000" ma:open="false" ma:isKeyword="false">
      <xsd:complexType>
        <xsd:sequence>
          <xsd:element ref="pc:Terms" minOccurs="0" maxOccurs="1"/>
        </xsd:sequence>
      </xsd:complexType>
    </xsd:element>
    <xsd:element name="n1f450bd0d644ca798bdc94626fdef4f" ma:index="27" ma:taxonomy="true" ma:internalName="n1f450bd0d644ca798bdc94626fdef4f" ma:taxonomyFieldName="Subject_x0020_Keywords" ma:displayName="Subject Keywords" ma:default="70;#Discrimination legislation|3ba07081-0ad8-4dd2-905a-7daf57871121" ma:fieldId="{71f450bd-0d64-4ca7-98bd-c94626fdef4f}" ma:taxonomyMulti="true" ma:sspId="a9ff0b8c-5d72-4038-b2cd-f57bf310c636" ma:termSetId="7b8c463c-3f4b-49b4-909b-bbb5fe2586f6" ma:anchorId="00000000-0000-0000-0000-000000000000" ma:open="false" ma:isKeyword="false">
      <xsd:complexType>
        <xsd:sequence>
          <xsd:element ref="pc:Terms" minOccurs="0" maxOccurs="1"/>
        </xsd:sequence>
      </xsd:complexType>
    </xsd:element>
    <xsd:element name="i71a74d1f9984201b479cc08077b6323" ma:index="28" ma:taxonomy="true" ma:internalName="i71a74d1f9984201b479cc08077b6323" ma:taxonomyFieldName="Subject_x0020_Category" ma:displayName="Subject Category" ma:default="69;#Discrimination legislation|fa60928e-cadf-40ef-8843-a66e9c70439d" ma:fieldId="{271a74d1-f998-4201-b479-cc08077b6323}" ma:taxonomyMulti="true" ma:sspId="a9ff0b8c-5d72-4038-b2cd-f57bf310c636" ma:termSetId="ff656f65-90c7-4f70-90bd-c22025b6cf0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8" nillable="true" ma:displayName="Description" ma:description="A description of the document." ma:internalName="Category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9" nillable="true" ma:displayName="Status" ma:default="Not Started" ma:description="The document lifecycle stage." ma:format="Dropdown" ma:internalName="_Status">
      <xsd:simpleType>
        <xsd:union memberTypes="dms:Text">
          <xsd:simpleType>
            <xsd:restriction base="dms:Choice">
              <xsd:enumeration value="Not Started"/>
              <xsd:enumeration value="Draft"/>
              <xsd:enumeration value="Under Review"/>
              <xsd:enumeration value="Reviewed"/>
              <xsd:enumeration value="Scheduled"/>
              <xsd:enumeration value="Published"/>
              <xsd:enumeration value="Final"/>
              <xsd:enumeration value="Superseded"/>
              <xsd:enumeration value="Expired"/>
            </xsd:restriction>
          </xsd:simpleType>
        </xsd:union>
      </xsd:simpleType>
    </xsd:element>
    <xsd:element name="wic_System_Copyright" ma:index="12"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9"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p:Policy xmlns:p="office.server.policy" id="" local="true">
  <p:Name>MOD Presentation</p:Name>
  <p:Description>WIP Information Management Policy. Draft versions retained for 1 year, previous versions retained 2 years, the current version is deleted 7 years after last modification.</p:Description>
  <p:Statement>This content is subject to MODs Work In Progress Information Management Policy.
</p:Statement>
  <p:PolicyItems>
    <p:PolicyItem featureId="Microsoft.Office.RecordsManagement.PolicyFeatures.Expiration" staticId="0x010100D9D675D6CDED02438DC7CFF78D2F29E402|2137034394" UniqueId="8ff72d55-96bf-4a97-a971-f52a2eaf3e46">
      <p:Name>Retention</p:Name>
      <p:Description>Automatic scheduling of content for processing, and performing a retention action on content that has reached its due date.</p:Description>
      <p:CustomData>
        <Schedules nextStageId="4">
          <Schedule type="Default">
            <stages>
              <data stageId="1">
                <formula id="Microsoft.Office.RecordsManagement.PolicyFeatures.Expiration.Formula.BuiltIn">
                  <number>1</number>
                  <property>Modified</property>
                  <propertyId>28cf69c5-fa48-462a-b5cd-27b6f9d2bd5f</propertyId>
                  <period>years</period>
                </formula>
                <action type="action" id="Microsoft.Office.RecordsManagement.PolicyFeatures.Expiration.Action.DeletePreviousDrafts"/>
              </data>
              <data stageId="2">
                <formula id="Microsoft.Office.RecordsManagement.PolicyFeatures.Expiration.Formula.BuiltIn">
                  <number>2</number>
                  <property>Modified</property>
                  <propertyId>28cf69c5-fa48-462a-b5cd-27b6f9d2bd5f</propertyId>
                  <period>years</period>
                </formula>
                <action type="action" id="Microsoft.Office.RecordsManagement.PolicyFeatures.Expiration.Action.DeletePreviousVersions"/>
              </data>
              <data stageId="3">
                <formula id="Microsoft.Office.RecordsManagement.PolicyFeatures.Expiration.Formula.BuiltIn">
                  <number>7</number>
                  <property>Modified</property>
                  <propertyId>28cf69c5-fa48-462a-b5cd-27b6f9d2bd5f</propertyId>
                  <period>years</period>
                </formula>
                <action type="action" id="Microsoft.Office.RecordsManagement.PolicyFeatures.Expiration.Action.MoveToRecycleBin"/>
              </data>
            </stages>
          </Schedule>
        </Schedules>
      </p:CustomData>
    </p:PolicyItem>
    <p:PolicyItem featureId="Microsoft.Office.RecordsManagement.PolicyFeatures.PolicyAudit" staticId="0x010100D9D675D6CDED02438DC7CFF78D2F29E402|1757814118" UniqueId="77fde648-9118-425e-bc52-b6af56bb4094">
      <p:Name>Auditing</p:Name>
      <p:Description>Audits user actions on documents and list items to the Audit Log.</p:Description>
      <p:CustomData>
        <Audit>
          <Update/>
          <CheckInOut/>
          <MoveCopy/>
          <DeleteRestore/>
        </Audit>
      </p:CustomData>
    </p:PolicyItem>
  </p:PolicyItems>
</p:Policy>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5.xml><?xml version="1.0" encoding="utf-8"?>
<?mso-contentType ?>
<SharedContentType xmlns="Microsoft.SharePoint.Taxonomy.ContentTypeSync" SourceId="a9ff0b8c-5d72-4038-b2cd-f57bf310c636" ContentTypeId="0x010100D9D675D6CDED02438DC7CFF78D2F29E402" PreviousValue="false"/>
</file>

<file path=customXml/item6.xml><?xml version="1.0" encoding="utf-8"?>
<p:properties xmlns:p="http://schemas.microsoft.com/office/2006/metadata/properties" xmlns:xsi="http://www.w3.org/2001/XMLSchema-instance" xmlns:pc="http://schemas.microsoft.com/office/infopath/2007/PartnerControls">
  <documentManagement>
    <DocumentVersion xmlns="04738c6d-ecc8-46f1-821f-82e308eab3d9" xsi:nil="true"/>
    <d67af1ddf1dc47979d20c0eae491b81b xmlns="04738c6d-ecc8-46f1-821f-82e308eab3d9">
      <Terms xmlns="http://schemas.microsoft.com/office/infopath/2007/PartnerControls">
        <TermInfo xmlns="http://schemas.microsoft.com/office/infopath/2007/PartnerControls">
          <TermName xmlns="http://schemas.microsoft.com/office/infopath/2007/PartnerControls">04 Deliver the Unit's objectives</TermName>
          <TermId xmlns="http://schemas.microsoft.com/office/infopath/2007/PartnerControls">954cf193-6423-4137-9b07-8b4f402d8d43</TermId>
        </TermInfo>
      </Terms>
    </d67af1ddf1dc47979d20c0eae491b81b>
    <TaxKeywordTaxHTField xmlns="04738c6d-ecc8-46f1-821f-82e308eab3d9">
      <Terms xmlns="http://schemas.microsoft.com/office/infopath/2007/PartnerControls"/>
    </TaxKeywordTaxHTField>
    <_Status xmlns="http://schemas.microsoft.com/sharepoint/v3/fields">Not Started</_Status>
    <n1f450bd0d644ca798bdc94626fdef4f xmlns="04738c6d-ecc8-46f1-821f-82e308eab3d9">
      <Terms xmlns="http://schemas.microsoft.com/office/infopath/2007/PartnerControls">
        <TermInfo xmlns="http://schemas.microsoft.com/office/infopath/2007/PartnerControls">
          <TermName xmlns="http://schemas.microsoft.com/office/infopath/2007/PartnerControls">Armed Forces covenant</TermName>
          <TermId xmlns="http://schemas.microsoft.com/office/infopath/2007/PartnerControls">99da0e40-f188-4cd2-853f-af46c31236ed</TermId>
        </TermInfo>
        <TermInfo xmlns="http://schemas.microsoft.com/office/infopath/2007/PartnerControls">
          <TermName xmlns="http://schemas.microsoft.com/office/infopath/2007/PartnerControls">Armed Forces Community Covenant schemes</TermName>
          <TermId xmlns="http://schemas.microsoft.com/office/infopath/2007/PartnerControls">627cb2b1-a272-4972-8e1c-21b2c313220f</TermId>
        </TermInfo>
      </Terms>
    </n1f450bd0d644ca798bdc94626fdef4f>
    <m79e07ce3690491db9121a08429fad40 xmlns="04738c6d-ecc8-46f1-821f-82e308eab3d9">
      <Terms xmlns="http://schemas.microsoft.com/office/infopath/2007/PartnerControls">
        <TermInfo xmlns="http://schemas.microsoft.com/office/infopath/2007/PartnerControls">
          <TermName xmlns="http://schemas.microsoft.com/office/infopath/2007/PartnerControls">People</TermName>
          <TermId xmlns="http://schemas.microsoft.com/office/infopath/2007/PartnerControls">ef594f16-c7ce-4671-9479-c3c43e8ec25b</TermId>
        </TermInfo>
      </Terms>
    </m79e07ce3690491db9121a08429fad40>
    <TaxCatchAll xmlns="04738c6d-ecc8-46f1-821f-82e308eab3d9">
      <Value>6</Value>
      <Value>5</Value>
      <Value>3</Value>
      <Value>1</Value>
      <Value>7</Value>
    </TaxCatchAll>
    <UKProtectiveMarking xmlns="04738c6d-ecc8-46f1-821f-82e308eab3d9">OFFICIAL</UKProtectiveMarking>
    <CategoryDescription xmlns="http://schemas.microsoft.com/sharepoint.v3" xsi:nil="true"/>
    <CreatedOriginated xmlns="04738c6d-ecc8-46f1-821f-82e308eab3d9">2022-05-03T14:34:48+00:00</CreatedOriginated>
    <i71a74d1f9984201b479cc08077b6323 xmlns="04738c6d-ecc8-46f1-821f-82e308eab3d9">
      <Terms xmlns="http://schemas.microsoft.com/office/infopath/2007/PartnerControls">
        <TermInfo xmlns="http://schemas.microsoft.com/office/infopath/2007/PartnerControls">
          <TermName xmlns="http://schemas.microsoft.com/office/infopath/2007/PartnerControls">Personnel</TermName>
          <TermId xmlns="http://schemas.microsoft.com/office/infopath/2007/PartnerControls">a75fba59-6cf8-46da-997e-cc6db2c01523</TermId>
        </TermInfo>
      </Terms>
    </i71a74d1f9984201b479cc08077b6323>
    <wic_System_Copyright xmlns="http://schemas.microsoft.com/sharepoint/v3/fields" xsi:nil="true"/>
    <_dlc_ExpireDateSaved xmlns="http://schemas.microsoft.com/sharepoint/v3" xsi:nil="true"/>
    <_dlc_ExpireDate xmlns="http://schemas.microsoft.com/sharepoint/v3">2024-06-21T14:32:34+00:00</_dlc_ExpireDate>
  </documentManagement>
</p:properties>
</file>

<file path=customXml/itemProps1.xml><?xml version="1.0" encoding="utf-8"?>
<ds:datastoreItem xmlns:ds="http://schemas.openxmlformats.org/officeDocument/2006/customXml" ds:itemID="{DD60C4B9-9B88-4F03-A9C3-C4C874CF37DD}">
  <ds:schemaRefs>
    <ds:schemaRef ds:uri="04738c6d-ecc8-46f1-821f-82e308eab3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8B4231C-DBBF-4493-A724-521069FCEA0E}">
  <ds:schemaRefs>
    <ds:schemaRef ds:uri="http://schemas.microsoft.com/sharepoint/v3/contenttype/forms"/>
  </ds:schemaRefs>
</ds:datastoreItem>
</file>

<file path=customXml/itemProps3.xml><?xml version="1.0" encoding="utf-8"?>
<ds:datastoreItem xmlns:ds="http://schemas.openxmlformats.org/officeDocument/2006/customXml" ds:itemID="{C8A449BE-A540-46B9-ACAD-F334E1C10153}">
  <ds:schemaRefs>
    <ds:schemaRef ds:uri="office.server.policy"/>
  </ds:schemaRefs>
</ds:datastoreItem>
</file>

<file path=customXml/itemProps4.xml><?xml version="1.0" encoding="utf-8"?>
<ds:datastoreItem xmlns:ds="http://schemas.openxmlformats.org/officeDocument/2006/customXml" ds:itemID="{F2E7B38C-E329-498B-87A6-90C8D67D022A}">
  <ds:schemaRefs>
    <ds:schemaRef ds:uri="http://schemas.microsoft.com/sharepoint/events"/>
  </ds:schemaRefs>
</ds:datastoreItem>
</file>

<file path=customXml/itemProps5.xml><?xml version="1.0" encoding="utf-8"?>
<ds:datastoreItem xmlns:ds="http://schemas.openxmlformats.org/officeDocument/2006/customXml" ds:itemID="{825772F3-EEFB-4C6A-A0C6-1CBE5C5EE85A}">
  <ds:schemaRefs>
    <ds:schemaRef ds:uri="Microsoft.SharePoint.Taxonomy.ContentTypeSync"/>
  </ds:schemaRefs>
</ds:datastoreItem>
</file>

<file path=customXml/itemProps6.xml><?xml version="1.0" encoding="utf-8"?>
<ds:datastoreItem xmlns:ds="http://schemas.openxmlformats.org/officeDocument/2006/customXml" ds:itemID="{11DBD754-CF54-44FE-A3A4-ECEF712CC2DB}">
  <ds:schemaRefs>
    <ds:schemaRef ds:uri="04738c6d-ecc8-46f1-821f-82e308eab3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14209</Words>
  <Application>Microsoft Office PowerPoint</Application>
  <PresentationFormat>Widescreen</PresentationFormat>
  <Paragraphs>978</Paragraphs>
  <Slides>36</Slides>
  <Notes>36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36</vt:i4>
      </vt:variant>
    </vt:vector>
  </HeadingPairs>
  <TitlesOfParts>
    <vt:vector size="50" baseType="lpstr">
      <vt:lpstr>Arial Unicode MS</vt:lpstr>
      <vt:lpstr>Arial</vt:lpstr>
      <vt:lpstr>Calibri</vt:lpstr>
      <vt:lpstr>Calibri Light</vt:lpstr>
      <vt:lpstr>Courier New</vt:lpstr>
      <vt:lpstr>HelveticaNeueW01-55Roma</vt:lpstr>
      <vt:lpstr>Segoe UI</vt:lpstr>
      <vt:lpstr>Symbol</vt:lpstr>
      <vt:lpstr>Times New Roman</vt:lpstr>
      <vt:lpstr>Office Theme</vt:lpstr>
      <vt:lpstr>1_Office Theme</vt:lpstr>
      <vt:lpstr>2_Office Theme</vt:lpstr>
      <vt:lpstr>3_Office Theme</vt:lpstr>
      <vt:lpstr>3_Office Theme</vt:lpstr>
      <vt:lpstr>The Armed Forces Covenant Duty</vt:lpstr>
      <vt:lpstr>   Why do we need it?</vt:lpstr>
      <vt:lpstr>   Why do we need it?</vt:lpstr>
      <vt:lpstr>PowerPoint Presentation</vt:lpstr>
      <vt:lpstr>PowerPoint Presentation</vt:lpstr>
      <vt:lpstr>PowerPoint Presentation</vt:lpstr>
      <vt:lpstr>   Why do we need it?</vt:lpstr>
      <vt:lpstr>   What is the Covenant Duty?  </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Why do we need it?</vt:lpstr>
      <vt:lpstr>   Covenant Duty Statutory Guidance</vt:lpstr>
      <vt:lpstr>   </vt:lpstr>
      <vt:lpstr>   </vt:lpstr>
      <vt:lpstr>   </vt:lpstr>
      <vt:lpstr>   </vt:lpstr>
      <vt:lpstr>   How do I find out more about the Duty?</vt:lpstr>
      <vt:lpstr>   Other Support</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 Duty Measurement</dc:title>
  <dc:creator>Haleema Ogazi-Khan</dc:creator>
  <cp:lastModifiedBy>Mitchell, Mark Dr (People-AFPSp-Covenant 3)</cp:lastModifiedBy>
  <cp:revision>2</cp:revision>
  <cp:lastPrinted>2023-03-20T09:16:34Z</cp:lastPrinted>
  <dcterms:created xsi:type="dcterms:W3CDTF">2022-04-14T09:46:58Z</dcterms:created>
  <dcterms:modified xsi:type="dcterms:W3CDTF">2023-06-21T14:42:15Z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0x010100D9D675D6CDED02438DC7CFF78D2F29E40200110AC5370333AC46A750074C50BB52A5</vt:lpwstr>
  </property>
  <property fmtid="{D5CDD505-2E9C-101B-9397-08002B2CF9AE}" pid="3" name="Subject Category">
    <vt:lpwstr>1;#Personnel|a75fba59-6cf8-46da-997e-cc6db2c01523</vt:lpwstr>
  </property>
  <property fmtid="{D5CDD505-2E9C-101B-9397-08002B2CF9AE}" pid="4" name="Subject Keywords">
    <vt:lpwstr>5;#Armed Forces covenant|99da0e40-f188-4cd2-853f-af46c31236ed;#6;#Armed Forces Community Covenant schemes|627cb2b1-a272-4972-8e1c-21b2c313220f</vt:lpwstr>
  </property>
  <property fmtid="{D5CDD505-2E9C-101B-9397-08002B2CF9AE}" pid="5" name="_dlc_policyId">
    <vt:lpwstr>0x010100D9D675D6CDED02438DC7CFF78D2F29E402|2137034394</vt:lpwstr>
  </property>
  <property fmtid="{D5CDD505-2E9C-101B-9397-08002B2CF9AE}" pid="6" name="ItemRetentionFormula">
    <vt:lpwstr>&lt;formula id="Microsoft.Office.RecordsManagement.PolicyFeatures.Expiration.Formula.BuiltIn"&gt;&lt;number&gt;1&lt;/number&gt;&lt;property&gt;Modified&lt;/property&gt;&lt;propertyId&gt;28cf69c5-fa48-462a-b5cd-27b6f9d2bd5f&lt;/propertyId&gt;&lt;period&gt;years&lt;/period&gt;&lt;/formula&gt;</vt:lpwstr>
  </property>
  <property fmtid="{D5CDD505-2E9C-101B-9397-08002B2CF9AE}" pid="7" name="Business Owner">
    <vt:lpwstr>7;#People|ef594f16-c7ce-4671-9479-c3c43e8ec25b</vt:lpwstr>
  </property>
  <property fmtid="{D5CDD505-2E9C-101B-9397-08002B2CF9AE}" pid="8" name="fileplanid">
    <vt:lpwstr>3;#04 Deliver the Unit's objectives|954cf193-6423-4137-9b07-8b4f402d8d43</vt:lpwstr>
  </property>
  <property fmtid="{D5CDD505-2E9C-101B-9397-08002B2CF9AE}" pid="9" name="TaxKeyword">
    <vt:lpwstr/>
  </property>
  <property fmtid="{D5CDD505-2E9C-101B-9397-08002B2CF9AE}" pid="10" name="MSIP_Label_d8a60473-494b-4586-a1bb-b0e663054676_Enabled">
    <vt:lpwstr>true</vt:lpwstr>
  </property>
  <property fmtid="{D5CDD505-2E9C-101B-9397-08002B2CF9AE}" pid="11" name="MSIP_Label_d8a60473-494b-4586-a1bb-b0e663054676_SetDate">
    <vt:lpwstr>2022-07-01T08:53:47Z</vt:lpwstr>
  </property>
  <property fmtid="{D5CDD505-2E9C-101B-9397-08002B2CF9AE}" pid="12" name="MSIP_Label_d8a60473-494b-4586-a1bb-b0e663054676_Method">
    <vt:lpwstr>Privileged</vt:lpwstr>
  </property>
  <property fmtid="{D5CDD505-2E9C-101B-9397-08002B2CF9AE}" pid="13" name="MSIP_Label_d8a60473-494b-4586-a1bb-b0e663054676_Name">
    <vt:lpwstr>MOD-1-O-‘UNMARKED’</vt:lpwstr>
  </property>
  <property fmtid="{D5CDD505-2E9C-101B-9397-08002B2CF9AE}" pid="14" name="MSIP_Label_d8a60473-494b-4586-a1bb-b0e663054676_SiteId">
    <vt:lpwstr>be7760ed-5953-484b-ae95-d0a16dfa09e5</vt:lpwstr>
  </property>
  <property fmtid="{D5CDD505-2E9C-101B-9397-08002B2CF9AE}" pid="15" name="MSIP_Label_d8a60473-494b-4586-a1bb-b0e663054676_ActionId">
    <vt:lpwstr>714c30a2-c330-4e65-b81d-08c84f5642d7</vt:lpwstr>
  </property>
  <property fmtid="{D5CDD505-2E9C-101B-9397-08002B2CF9AE}" pid="16" name="MSIP_Label_d8a60473-494b-4586-a1bb-b0e663054676_ContentBits">
    <vt:lpwstr>0</vt:lpwstr>
  </property>
  <property fmtid="{D5CDD505-2E9C-101B-9397-08002B2CF9AE}" pid="17" name="lcf76f155ced4ddcb4097134ff3c332f">
    <vt:lpwstr/>
  </property>
  <property fmtid="{D5CDD505-2E9C-101B-9397-08002B2CF9AE}" pid="18" name="MediaServiceImageTags">
    <vt:lpwstr/>
  </property>
</Properties>
</file>