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33"/>
  </p:notesMasterIdLst>
  <p:sldIdLst>
    <p:sldId id="451" r:id="rId8"/>
    <p:sldId id="452" r:id="rId9"/>
    <p:sldId id="412" r:id="rId10"/>
    <p:sldId id="418" r:id="rId11"/>
    <p:sldId id="437" r:id="rId12"/>
    <p:sldId id="419" r:id="rId13"/>
    <p:sldId id="420" r:id="rId14"/>
    <p:sldId id="421" r:id="rId15"/>
    <p:sldId id="454" r:id="rId16"/>
    <p:sldId id="422" r:id="rId17"/>
    <p:sldId id="455" r:id="rId18"/>
    <p:sldId id="456" r:id="rId19"/>
    <p:sldId id="439" r:id="rId20"/>
    <p:sldId id="442" r:id="rId21"/>
    <p:sldId id="441" r:id="rId22"/>
    <p:sldId id="440" r:id="rId23"/>
    <p:sldId id="443" r:id="rId24"/>
    <p:sldId id="445" r:id="rId25"/>
    <p:sldId id="444" r:id="rId26"/>
    <p:sldId id="446" r:id="rId27"/>
    <p:sldId id="447" r:id="rId28"/>
    <p:sldId id="448" r:id="rId29"/>
    <p:sldId id="449" r:id="rId30"/>
    <p:sldId id="450" r:id="rId31"/>
    <p:sldId id="438" r:id="rId32"/>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99CCFF"/>
    <a:srgbClr val="C0EEAE"/>
    <a:srgbClr val="B4C7E7"/>
    <a:srgbClr val="0062AC"/>
    <a:srgbClr val="0563C1"/>
    <a:srgbClr val="00518E"/>
    <a:srgbClr val="C6B9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3A1D23-F044-499B-9EDC-136C1586EC4F}" v="2469" dt="2025-07-07T10:45:22.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8176" autoAdjust="0"/>
  </p:normalViewPr>
  <p:slideViewPr>
    <p:cSldViewPr snapToGrid="0">
      <p:cViewPr varScale="1">
        <p:scale>
          <a:sx n="48" d="100"/>
          <a:sy n="48" d="100"/>
        </p:scale>
        <p:origin x="20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EE047CCE-2B68-475F-9C91-FC290DCFA680}" type="datetimeFigureOut">
              <a:rPr lang="en-GB" smtClean="0"/>
              <a:t>06/08/2025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8838F626-2877-459F-BB9E-D43E46D96279}" type="slidenum">
              <a:rPr lang="en-GB" smtClean="0"/>
              <a:t>‹#›</a:t>
            </a:fld>
            <a:endParaRPr lang="en-GB"/>
          </a:p>
        </p:txBody>
      </p:sp>
    </p:spTree>
    <p:extLst>
      <p:ext uri="{BB962C8B-B14F-4D97-AF65-F5344CB8AC3E}">
        <p14:creationId xmlns:p14="http://schemas.microsoft.com/office/powerpoint/2010/main" val="44731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369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So that brings us to the end of the update on the Covenant Duty extension.</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We now come to </a:t>
            </a: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the 2</a:t>
            </a:r>
            <a:r>
              <a:rPr lang="en-GB" sz="1200" b="1" kern="1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 part of this session</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the interactive quiz. </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57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87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I’m going to give you a </a:t>
            </a: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series of scenarios.</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For the first few I’ll ask you if they’re Covenant disadvantage or not, and for the last few I’ll ask you if they’re Covenant special provision or not.</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To remind you what we’re looking for, the Covenant principles are that…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589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(B) Is not the right answer as family members </a:t>
            </a:r>
            <a:r>
              <a:rPr lang="en-GB" sz="1200" u="sng" kern="100" dirty="0">
                <a:effectLst/>
                <a:latin typeface="Arial" panose="020B0604020202020204" pitchFamily="34" charset="0"/>
                <a:ea typeface="Aptos" panose="020B0004020202020204" pitchFamily="34" charset="0"/>
                <a:cs typeface="Times New Roman" panose="02020603050405020304" pitchFamily="18" charset="0"/>
              </a:rPr>
              <a:t>are</a:t>
            </a:r>
            <a:r>
              <a:rPr lang="en-GB" sz="1200" kern="100" dirty="0">
                <a:effectLst/>
                <a:latin typeface="Arial" panose="020B0604020202020204" pitchFamily="34" charset="0"/>
                <a:ea typeface="Aptos" panose="020B0004020202020204" pitchFamily="34" charset="0"/>
                <a:cs typeface="Times New Roman" panose="02020603050405020304" pitchFamily="18" charset="0"/>
              </a:rPr>
              <a:t> also covered by the Covenant.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(C) Is also not the right answer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Treating the Armed Forces the same as everyone else can still produce disadvantage.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effectLst/>
                <a:latin typeface="Arial" panose="020B0604020202020204" pitchFamily="34" charset="0"/>
                <a:ea typeface="Arial" panose="020B0604020202020204" pitchFamily="34" charset="0"/>
                <a:cs typeface="Times New Roman" panose="02020603050405020304" pitchFamily="18" charset="0"/>
              </a:rPr>
              <a:t>Removing disadvantage is sometimes about treating the Armed Forces differently, so the outcome for them is the same as for everyone 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right answer is (A), Yes this is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What is the disadvantage?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She has to wait longer for treatment than similar people in the general population – 12 months rather than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864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(C) is not the right answer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fact she’s completed the treatment uninterrupted doesn’t stop it being disadvantage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if the Armed Forces take mitigating action to prevent one disadvantage arising, they’re still likely to be put out in other ways, such as loss of time, or extra travel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(B) is correct.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Covenant’s moral obligation is that disadvantage </a:t>
            </a:r>
            <a:r>
              <a:rPr lang="en-GB" sz="1200" b="1" kern="100" dirty="0">
                <a:effectLst/>
                <a:latin typeface="Arial" panose="020B0604020202020204" pitchFamily="34" charset="0"/>
                <a:ea typeface="Aptos" panose="020B0004020202020204" pitchFamily="34" charset="0"/>
                <a:cs typeface="Times New Roman" panose="02020603050405020304" pitchFamily="18" charset="0"/>
              </a:rPr>
              <a:t>should not arise </a:t>
            </a:r>
            <a:r>
              <a:rPr lang="en-GB" sz="1200" b="1" i="1" kern="100" dirty="0">
                <a:effectLst/>
                <a:latin typeface="Arial" panose="020B0604020202020204" pitchFamily="34" charset="0"/>
                <a:ea typeface="Aptos" panose="020B0004020202020204" pitchFamily="34" charset="0"/>
                <a:cs typeface="Times New Roman" panose="02020603050405020304" pitchFamily="18" charset="0"/>
              </a:rPr>
              <a:t>from Service life</a:t>
            </a:r>
            <a:r>
              <a:rPr lang="en-GB" sz="1200" kern="100" dirty="0">
                <a:effectLst/>
                <a:latin typeface="Arial" panose="020B0604020202020204" pitchFamily="34" charset="0"/>
                <a:ea typeface="Aptos" panose="020B0004020202020204" pitchFamily="34" charset="0"/>
                <a:cs typeface="Times New Roman" panose="02020603050405020304" pitchFamily="18" charset="0"/>
              </a:rPr>
              <a:t>, so something is only a Covenant issue, a Covenant disadvantage, if it’s been caused by Service, and this hasn’t been.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This example is quite obviously not caused by Service, but it’s not always that obvious. Sometimes it can be quite hard to decide whether it’s caused by Service or not, especially if they’re a veteran who left the Armed Forces decades ago.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And people present with all sorts of issues, and digging to find out whether their issue has been caused by Service is actually a really important step in understanding if it’s a Covenant 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721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(B) Is not the right answer, this isn’t about how many lessons he has in total, but about how prepared for his GCSEs he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(C) Is not the right answer, this doesn’t stop it being a Covenant disadvantage, as experiences don’t have to be unique to the Armed Forces to be disadvantages</a:t>
            </a:r>
            <a:r>
              <a:rPr lang="en-GB" sz="1200" dirty="0">
                <a:effectLst/>
                <a:latin typeface="Arial" panose="020B0604020202020204" pitchFamily="34" charset="0"/>
                <a:ea typeface="Arial" panose="020B06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right answer is (A), Yes this is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What is the disadvantage?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He has fewer lessons on his GCSE topics – that’s true whichever board’s exams he takes.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90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(B) Is not the right answer, as he would still then have had that extra expense, so that doesn’t stop it being a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correct answer is (C).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Being subject to Service law, such as AWOL offences, is certainly part of the unique obligations and sacrifices of service 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It’s a necessary difference from the rest of society that enables the </a:t>
            </a:r>
            <a:r>
              <a:rPr lang="en-GB" sz="1200" kern="100" dirty="0">
                <a:effectLst/>
                <a:latin typeface="Arial" panose="020B0604020202020204" pitchFamily="34" charset="0"/>
                <a:ea typeface="Aptos" panose="020B0004020202020204" pitchFamily="34" charset="0"/>
                <a:cs typeface="Arial" panose="020B0604020202020204" pitchFamily="34" charset="0"/>
              </a:rPr>
              <a:t>Armed Forces </a:t>
            </a:r>
            <a:r>
              <a:rPr lang="en-GB" sz="1200" kern="100" dirty="0">
                <a:effectLst/>
                <a:latin typeface="Arial" panose="020B0604020202020204" pitchFamily="34" charset="0"/>
                <a:ea typeface="Aptos" panose="020B0004020202020204" pitchFamily="34" charset="0"/>
                <a:cs typeface="Times New Roman" panose="02020603050405020304" pitchFamily="18" charset="0"/>
              </a:rPr>
              <a:t>to function effectively.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It’s not a breach of our moral obligation.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It’s not a disadvantage which we should aim to remove.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97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Arial" panose="020B0604020202020204" pitchFamily="34" charset="0"/>
              </a:rPr>
              <a:t>(B) Is not the right answer. As we said before, treating the Armed Forces the same as everyone else can still produce disadvantage.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rial" panose="020B0604020202020204" pitchFamily="34" charset="0"/>
                <a:cs typeface="Arial" panose="020B0604020202020204" pitchFamily="34" charset="0"/>
              </a:rPr>
              <a:t>(C) Is not correct,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Arial" panose="020B0604020202020204" pitchFamily="34" charset="0"/>
                <a:cs typeface="Arial" panose="020B0604020202020204" pitchFamily="34" charset="0"/>
              </a:rPr>
              <a:t>Clearly his education is important, but </a:t>
            </a:r>
            <a:r>
              <a:rPr lang="en-GB" sz="1200" dirty="0">
                <a:latin typeface="Arial" panose="020B0604020202020204" pitchFamily="34" charset="0"/>
                <a:cs typeface="Arial" panose="020B0604020202020204" pitchFamily="34" charset="0"/>
              </a:rPr>
              <a:t>spending time with his family is also important.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There’s a balance to strike,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Which is more important probably depends on a whole host of factors, such as how old Paul is, and what stage of education he’s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Arial" panose="020B0604020202020204" pitchFamily="34" charset="0"/>
              </a:rPr>
              <a:t>So it’s (A), this is Covenant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Arial" panose="020B0604020202020204" pitchFamily="34" charset="0"/>
              </a:rPr>
              <a:t>What is the disadvantage?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Arial" panose="020B0604020202020204" pitchFamily="34" charset="0"/>
              </a:rPr>
              <a:t>He can’t take a holiday with his parents but other children at the school 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290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r>
              <a:rPr lang="en-GB" sz="1200" kern="100" dirty="0">
                <a:effectLst/>
                <a:latin typeface="Arial" panose="020B0604020202020204" pitchFamily="34" charset="0"/>
                <a:ea typeface="Aptos" panose="020B0004020202020204" pitchFamily="34" charset="0"/>
                <a:cs typeface="Times New Roman" panose="02020603050405020304" pitchFamily="18" charset="0"/>
              </a:rPr>
              <a:t>(B) Is not the right answer. </a:t>
            </a:r>
          </a:p>
          <a:p>
            <a:pPr marL="171450" indent="-171450">
              <a:buFont typeface="Arial" panose="020B0604020202020204" pitchFamily="34" charset="0"/>
              <a:buChar cha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The RAF needs this person to go to France, and it’s perfectly reasonable for his family to move with him.</a:t>
            </a:r>
          </a:p>
          <a:p>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r>
              <a:rPr lang="en-GB" sz="1200" kern="100" dirty="0">
                <a:effectLst/>
                <a:latin typeface="Arial" panose="020B0604020202020204" pitchFamily="34" charset="0"/>
                <a:ea typeface="Aptos" panose="020B0004020202020204" pitchFamily="34" charset="0"/>
                <a:cs typeface="Times New Roman" panose="02020603050405020304" pitchFamily="18" charset="0"/>
              </a:rPr>
              <a:t>(C) Is not the right answer. </a:t>
            </a:r>
          </a:p>
          <a:p>
            <a:pPr marL="171450" indent="-171450">
              <a:buFont typeface="Arial" panose="020B0604020202020204" pitchFamily="34" charset="0"/>
              <a:buChar cha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While she might be able to find other work, that’s actually not going to be that easy, and she’s definitely lost out here, in terms of her employment.</a:t>
            </a:r>
          </a:p>
          <a:p>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r>
              <a:rPr lang="en-GB" sz="1200" kern="100" dirty="0">
                <a:effectLst/>
                <a:latin typeface="Arial" panose="020B0604020202020204" pitchFamily="34" charset="0"/>
                <a:ea typeface="Aptos" panose="020B0004020202020204" pitchFamily="34" charset="0"/>
                <a:cs typeface="Times New Roman" panose="02020603050405020304" pitchFamily="18" charset="0"/>
              </a:rPr>
              <a:t>So (A) is the correct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It may or may not be possible for the employer to remove the disadvantage, it depends what sort of work it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118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r>
              <a:rPr lang="en-GB" sz="1200" kern="100" dirty="0">
                <a:effectLst/>
                <a:latin typeface="Arial" panose="020B0604020202020204" pitchFamily="34" charset="0"/>
                <a:ea typeface="Aptos" panose="020B0004020202020204" pitchFamily="34" charset="0"/>
                <a:cs typeface="Arial" panose="020B0604020202020204" pitchFamily="34" charset="0"/>
              </a:rPr>
              <a:t>(B) is not the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right answer, </a:t>
            </a:r>
          </a:p>
          <a:p>
            <a:pPr marL="171450" indent="-171450">
              <a:buFont typeface="Arial" panose="020B0604020202020204" pitchFamily="34" charset="0"/>
              <a:buChar char="•"/>
            </a:pP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 fact something happens frequently in the </a:t>
            </a:r>
            <a:r>
              <a:rPr lang="en-GB" sz="1200" kern="100" dirty="0">
                <a:effectLst/>
                <a:latin typeface="Arial" panose="020B0604020202020204" pitchFamily="34" charset="0"/>
                <a:ea typeface="Aptos" panose="020B0004020202020204" pitchFamily="34" charset="0"/>
                <a:cs typeface="Arial" panose="020B0604020202020204" pitchFamily="34" charset="0"/>
              </a:rPr>
              <a:t>Armed Forces </a:t>
            </a: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doesn’t stop it being a disadvantage.</a:t>
            </a:r>
          </a:p>
          <a:p>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The correct answer is (C),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t</a:t>
            </a:r>
            <a:r>
              <a:rPr lang="en-GB" sz="1200" dirty="0">
                <a:solidFill>
                  <a:schemeClr val="tx1"/>
                </a:solidFill>
                <a:latin typeface="Arial" panose="020B0604020202020204" pitchFamily="34" charset="0"/>
                <a:cs typeface="Arial" panose="020B0604020202020204" pitchFamily="34" charset="0"/>
              </a:rPr>
              <a:t>he Covenant is not about comparing different groups in the Armed Forces with each other,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solidFill>
                <a:latin typeface="Arial" panose="020B0604020202020204" pitchFamily="34" charset="0"/>
                <a:cs typeface="Arial" panose="020B0604020202020204" pitchFamily="34" charset="0"/>
              </a:rPr>
              <a:t>it’s about them getting a worse experience than what’s normal in the general population.</a:t>
            </a:r>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endParaRPr lang="en-GB"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While moving house 10 times in 22 years is worse than normal in the general population, it’s part of the unique obligations and sacrifices of Service life. It’s a necessary difference from civilian life that can lead to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92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plan for this </a:t>
            </a:r>
            <a:r>
              <a:rPr lang="en-GB" b="0" dirty="0">
                <a:latin typeface="Arial" panose="020B0604020202020204" pitchFamily="34" charset="0"/>
                <a:cs typeface="Arial" panose="020B0604020202020204" pitchFamily="34" charset="0"/>
              </a:rPr>
              <a:t>session is, </a:t>
            </a:r>
            <a:r>
              <a:rPr lang="en-GB" b="1" dirty="0">
                <a:latin typeface="Arial" panose="020B0604020202020204" pitchFamily="34" charset="0"/>
                <a:cs typeface="Arial" panose="020B0604020202020204" pitchFamily="34" charset="0"/>
              </a:rPr>
              <a:t>first a brief update </a:t>
            </a:r>
            <a:r>
              <a:rPr lang="en-GB" b="0" dirty="0">
                <a:latin typeface="Arial" panose="020B0604020202020204" pitchFamily="34" charset="0"/>
                <a:cs typeface="Arial" panose="020B0604020202020204" pitchFamily="34" charset="0"/>
              </a:rPr>
              <a:t>on the work to extend the Armed Forces Covenant Legal Duty. </a:t>
            </a:r>
          </a:p>
          <a:p>
            <a:endParaRPr lang="en-GB" b="0"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We will then have </a:t>
            </a:r>
            <a:r>
              <a:rPr lang="en-GB" b="1" dirty="0">
                <a:latin typeface="Arial" panose="020B0604020202020204" pitchFamily="34" charset="0"/>
                <a:cs typeface="Arial" panose="020B0604020202020204" pitchFamily="34" charset="0"/>
              </a:rPr>
              <a:t>an interactive quiz</a:t>
            </a:r>
            <a:r>
              <a:rPr lang="en-GB" b="0" dirty="0">
                <a:latin typeface="Arial" panose="020B0604020202020204" pitchFamily="34" charset="0"/>
                <a:cs typeface="Arial" panose="020B0604020202020204" pitchFamily="34" charset="0"/>
              </a:rPr>
              <a:t>. </a:t>
            </a:r>
          </a:p>
          <a:p>
            <a:endParaRPr lang="en-GB" b="0"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So first, an update on the </a:t>
            </a:r>
            <a:r>
              <a:rPr lang="en-GB" dirty="0">
                <a:latin typeface="Arial" panose="020B0604020202020204" pitchFamily="34" charset="0"/>
                <a:cs typeface="Arial" panose="020B0604020202020204" pitchFamily="34" charset="0"/>
              </a:rPr>
              <a:t>Armed Forces Covenant Legal Duty extension.</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134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r>
              <a:rPr lang="en-GB" sz="1200" kern="100" dirty="0">
                <a:effectLst/>
                <a:latin typeface="Arial" panose="020B0604020202020204" pitchFamily="34" charset="0"/>
                <a:ea typeface="Aptos" panose="020B0004020202020204" pitchFamily="34" charset="0"/>
                <a:cs typeface="Times New Roman" panose="02020603050405020304" pitchFamily="18" charset="0"/>
              </a:rPr>
              <a:t>(B) Is not correct, the Covenant applies to the Armed Forces wherever they are located – in the UK or overseas.</a:t>
            </a:r>
          </a:p>
          <a:p>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r>
              <a:rPr lang="en-GB" sz="1200" kern="100" dirty="0">
                <a:effectLst/>
                <a:latin typeface="Arial" panose="020B0604020202020204" pitchFamily="34" charset="0"/>
                <a:ea typeface="Aptos" panose="020B0004020202020204" pitchFamily="34" charset="0"/>
                <a:cs typeface="Times New Roman" panose="02020603050405020304" pitchFamily="18" charset="0"/>
              </a:rPr>
              <a:t>(C) Is not the right answer. </a:t>
            </a:r>
          </a:p>
          <a:p>
            <a:pPr marL="171450" indent="-171450">
              <a:buFont typeface="Arial" panose="020B0604020202020204" pitchFamily="34" charset="0"/>
              <a:buChar char="•"/>
            </a:pPr>
            <a:r>
              <a:rPr lang="en-GB" sz="1200" kern="100" dirty="0">
                <a:effectLst/>
                <a:latin typeface="Arial" panose="020B0604020202020204" pitchFamily="34" charset="0"/>
                <a:ea typeface="Aptos" panose="020B0004020202020204" pitchFamily="34" charset="0"/>
                <a:cs typeface="Times New Roman" panose="02020603050405020304" pitchFamily="18" charset="0"/>
              </a:rPr>
              <a:t>While it </a:t>
            </a:r>
            <a:r>
              <a:rPr lang="en-GB" sz="1200" u="sng" kern="100" dirty="0">
                <a:effectLst/>
                <a:latin typeface="Arial" panose="020B0604020202020204" pitchFamily="34" charset="0"/>
                <a:ea typeface="Aptos" panose="020B0004020202020204" pitchFamily="34" charset="0"/>
                <a:cs typeface="Times New Roman" panose="02020603050405020304" pitchFamily="18" charset="0"/>
              </a:rPr>
              <a:t>is</a:t>
            </a:r>
            <a:r>
              <a:rPr lang="en-GB" sz="1200" kern="100" dirty="0">
                <a:effectLst/>
                <a:latin typeface="Arial" panose="020B0604020202020204" pitchFamily="34" charset="0"/>
                <a:ea typeface="Aptos" panose="020B0004020202020204" pitchFamily="34" charset="0"/>
                <a:cs typeface="Times New Roman" panose="02020603050405020304" pitchFamily="18" charset="0"/>
              </a:rPr>
              <a:t> difficult for everyone to access social housing, it’s extra difficult for James, </a:t>
            </a:r>
          </a:p>
          <a:p>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r>
              <a:rPr lang="en-GB" sz="1200" kern="100" dirty="0">
                <a:effectLst/>
                <a:latin typeface="Arial" panose="020B0604020202020204" pitchFamily="34" charset="0"/>
                <a:ea typeface="Aptos" panose="020B0004020202020204" pitchFamily="34" charset="0"/>
                <a:cs typeface="Times New Roman" panose="02020603050405020304" pitchFamily="18" charset="0"/>
              </a:rPr>
              <a:t>He has extra difficulties that other people in the general population don’t have, which is the disadvantage here, so (A) is the correct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1620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r>
              <a:rPr lang="en-GB" sz="1200" kern="100" dirty="0">
                <a:effectLst/>
                <a:latin typeface="Arial" panose="020B0604020202020204" pitchFamily="34" charset="0"/>
                <a:ea typeface="Aptos" panose="020B0004020202020204" pitchFamily="34" charset="0"/>
                <a:cs typeface="Times New Roman" panose="02020603050405020304" pitchFamily="18" charset="0"/>
              </a:rPr>
              <a:t>(B) is wrong, he </a:t>
            </a:r>
            <a:r>
              <a:rPr lang="en-GB" sz="1200" u="sng" kern="100" dirty="0">
                <a:effectLst/>
                <a:latin typeface="Arial" panose="020B0604020202020204" pitchFamily="34" charset="0"/>
                <a:ea typeface="Aptos" panose="020B0004020202020204" pitchFamily="34" charset="0"/>
                <a:cs typeface="Times New Roman" panose="02020603050405020304" pitchFamily="18" charset="0"/>
              </a:rPr>
              <a:t>does</a:t>
            </a:r>
            <a:r>
              <a:rPr lang="en-GB" sz="1200" kern="100" dirty="0">
                <a:effectLst/>
                <a:latin typeface="Arial" panose="020B0604020202020204" pitchFamily="34" charset="0"/>
                <a:ea typeface="Aptos" panose="020B0004020202020204" pitchFamily="34" charset="0"/>
                <a:cs typeface="Times New Roman" panose="02020603050405020304" pitchFamily="18" charset="0"/>
              </a:rPr>
              <a:t> count as someone who’s sacrificed the most.</a:t>
            </a:r>
          </a:p>
          <a:p>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r>
              <a:rPr lang="en-GB" sz="1200" kern="100" dirty="0">
                <a:effectLst/>
                <a:latin typeface="Arial" panose="020B0604020202020204" pitchFamily="34" charset="0"/>
                <a:ea typeface="Aptos" panose="020B0004020202020204" pitchFamily="34" charset="0"/>
                <a:cs typeface="Times New Roman" panose="02020603050405020304" pitchFamily="18" charset="0"/>
              </a:rPr>
              <a:t>But that doesn’t mean everything done for him is special provision. Those who sacrifice the most can face disadvantage as much as anyone else. This is removing a disadvantage, so it’s (C).</a:t>
            </a:r>
          </a:p>
          <a:p>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r>
              <a:rPr lang="en-GB" sz="1200" kern="100" dirty="0">
                <a:effectLst/>
                <a:latin typeface="Arial" panose="020B0604020202020204" pitchFamily="34" charset="0"/>
                <a:ea typeface="Aptos" panose="020B0004020202020204" pitchFamily="34" charset="0"/>
                <a:cs typeface="Times New Roman" panose="02020603050405020304" pitchFamily="18" charset="0"/>
              </a:rPr>
              <a:t>The disadvantage would be that he can’t have a blood sample taken. The nurses are preventing that disadvantage from arising by undertaking the extra training.</a:t>
            </a:r>
          </a:p>
          <a:p>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r>
              <a:rPr lang="en-GB" sz="1200" kern="100" dirty="0">
                <a:effectLst/>
                <a:latin typeface="Arial" panose="020B0604020202020204" pitchFamily="34" charset="0"/>
                <a:ea typeface="Aptos" panose="020B0004020202020204" pitchFamily="34" charset="0"/>
                <a:cs typeface="Times New Roman" panose="02020603050405020304" pitchFamily="18" charset="0"/>
              </a:rPr>
              <a:t>The nurses aren’t giving him something better than everyone else gets, which would be special provision, they’re just bringing him back to the same level as everyone else, which is, he can have a blood sample taken, so it’s removing a disadvantage.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692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r>
              <a:rPr lang="en-GB" sz="1200" kern="100" dirty="0">
                <a:effectLst/>
                <a:latin typeface="Arial" panose="020B0604020202020204" pitchFamily="34" charset="0"/>
                <a:ea typeface="Aptos" panose="020B0004020202020204" pitchFamily="34" charset="0"/>
                <a:cs typeface="Times New Roman" panose="02020603050405020304" pitchFamily="18" charset="0"/>
              </a:rPr>
              <a:t>(B) is wrong, it’s not removing a disadvantage, </a:t>
            </a:r>
          </a:p>
          <a:p>
            <a:r>
              <a:rPr lang="en-GB" sz="1200" kern="100" dirty="0">
                <a:effectLst/>
                <a:latin typeface="Arial" panose="020B0604020202020204" pitchFamily="34" charset="0"/>
                <a:ea typeface="Aptos" panose="020B0004020202020204" pitchFamily="34" charset="0"/>
                <a:cs typeface="Times New Roman" panose="02020603050405020304" pitchFamily="18" charset="0"/>
              </a:rPr>
              <a:t>(C) Is wrong, while they might still be getting the same education as everyone else, they’re getting it cheaper.</a:t>
            </a:r>
          </a:p>
          <a:p>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r>
              <a:rPr lang="en-GB" sz="1200" kern="100" dirty="0">
                <a:effectLst/>
                <a:latin typeface="Arial" panose="020B0604020202020204" pitchFamily="34" charset="0"/>
                <a:ea typeface="Aptos" panose="020B0004020202020204" pitchFamily="34" charset="0"/>
                <a:cs typeface="Times New Roman" panose="02020603050405020304" pitchFamily="18" charset="0"/>
              </a:rPr>
              <a:t>So this is for those sacrificing the most, and it’s giving them something better than is available to everyone else in the general population and the rest of the Armed Forces community, so this is special provision, so it’s (A).</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023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r>
              <a:rPr lang="en-GB" sz="1200" kern="100" dirty="0">
                <a:effectLst/>
                <a:latin typeface="Arial" panose="020B0604020202020204" pitchFamily="34" charset="0"/>
                <a:ea typeface="Aptos" panose="020B0004020202020204" pitchFamily="34" charset="0"/>
                <a:cs typeface="Times New Roman" panose="02020603050405020304" pitchFamily="18" charset="0"/>
              </a:rPr>
              <a:t>(B) is </a:t>
            </a:r>
            <a:r>
              <a:rPr lang="en-GB" sz="1200" kern="100" dirty="0">
                <a:effectLst/>
                <a:latin typeface="Arial" panose="020B0604020202020204" pitchFamily="34" charset="0"/>
                <a:ea typeface="Aptos" panose="020B0004020202020204" pitchFamily="34" charset="0"/>
                <a:cs typeface="Arial" panose="020B0604020202020204" pitchFamily="34" charset="0"/>
              </a:rPr>
              <a:t>not correct, all organisations can offer special provision.</a:t>
            </a:r>
          </a:p>
          <a:p>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r>
              <a:rPr lang="en-GB" sz="1200" kern="100" dirty="0">
                <a:effectLst/>
                <a:latin typeface="Arial" panose="020B0604020202020204" pitchFamily="34" charset="0"/>
                <a:ea typeface="Aptos" panose="020B0004020202020204" pitchFamily="34" charset="0"/>
                <a:cs typeface="Arial" panose="020B0604020202020204" pitchFamily="34" charset="0"/>
              </a:rPr>
              <a:t>The correct answer is (C), this isn’t removing a disadvantage, and it isn’t special provision.</a:t>
            </a:r>
          </a:p>
          <a:p>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r>
              <a:rPr lang="en-GB" sz="1200" kern="100" dirty="0">
                <a:effectLst/>
                <a:latin typeface="Arial" panose="020B0604020202020204" pitchFamily="34" charset="0"/>
                <a:ea typeface="Aptos" panose="020B0004020202020204" pitchFamily="34" charset="0"/>
                <a:cs typeface="Arial" panose="020B0604020202020204" pitchFamily="34" charset="0"/>
              </a:rPr>
              <a:t>The Covenant’s moral obligation is to consider special provision for those giving the most, such as the injured and bereaved. </a:t>
            </a:r>
          </a:p>
          <a:p>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r>
              <a:rPr lang="en-GB" sz="1200" kern="100" dirty="0">
                <a:effectLst/>
                <a:latin typeface="Arial" panose="020B0604020202020204" pitchFamily="34" charset="0"/>
                <a:ea typeface="Aptos" panose="020B0004020202020204" pitchFamily="34" charset="0"/>
                <a:cs typeface="Arial" panose="020B0604020202020204" pitchFamily="34" charset="0"/>
              </a:rPr>
              <a:t>The Covenant doesn’t have any expectation of better treatment for everyone serving in the Armed Forces.</a:t>
            </a:r>
          </a:p>
          <a:p>
            <a:endParaRPr lang="en-GB" sz="1200" kern="100" dirty="0">
              <a:effectLst/>
              <a:latin typeface="Arial" panose="020B0604020202020204" pitchFamily="34" charset="0"/>
              <a:ea typeface="Aptos" panose="020B0004020202020204" pitchFamily="34" charset="0"/>
              <a:cs typeface="Arial" panose="020B0604020202020204" pitchFamily="34" charset="0"/>
            </a:endParaRPr>
          </a:p>
          <a:p>
            <a:r>
              <a:rPr lang="en-GB" sz="1200" kern="100" dirty="0">
                <a:effectLst/>
                <a:latin typeface="Arial" panose="020B0604020202020204" pitchFamily="34" charset="0"/>
                <a:ea typeface="Aptos" panose="020B0004020202020204" pitchFamily="34" charset="0"/>
                <a:cs typeface="Arial" panose="020B0604020202020204" pitchFamily="34" charset="0"/>
              </a:rPr>
              <a:t>There’s no moral obligation to offer this extra day off, it’s just a nice thing to do. </a:t>
            </a:r>
            <a:r>
              <a:rPr lang="en-GB" sz="1200" b="1" kern="100" dirty="0">
                <a:effectLst/>
                <a:latin typeface="Arial" panose="020B0604020202020204" pitchFamily="34" charset="0"/>
                <a:ea typeface="Aptos" panose="020B0004020202020204" pitchFamily="34" charset="0"/>
                <a:cs typeface="Arial" panose="020B0604020202020204" pitchFamily="34" charset="0"/>
              </a:rPr>
              <a:t>A lot of support to the Armed Forces Community doesn’t count as “Covenant” at all. </a:t>
            </a:r>
            <a:r>
              <a:rPr lang="en-GB" sz="1200" kern="100" dirty="0">
                <a:effectLst/>
                <a:latin typeface="Arial" panose="020B0604020202020204" pitchFamily="34" charset="0"/>
                <a:ea typeface="Aptos" panose="020B0004020202020204" pitchFamily="34" charset="0"/>
                <a:cs typeface="Arial" panose="020B0604020202020204" pitchFamily="34" charset="0"/>
              </a:rPr>
              <a:t>This is one of those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Arial" panose="020B0604020202020204" pitchFamily="34" charset="0"/>
                <a:ea typeface="Aptos" panose="020B0004020202020204" pitchFamily="34" charset="0"/>
                <a:cs typeface="Times New Roman" panose="02020603050405020304" pitchFamily="18" charset="0"/>
              </a:rPr>
              <a:t>Support to the </a:t>
            </a:r>
            <a:r>
              <a:rPr lang="en-GB" sz="1800" kern="100" dirty="0">
                <a:effectLst/>
                <a:latin typeface="Arial" panose="020B0604020202020204" pitchFamily="34" charset="0"/>
                <a:ea typeface="Aptos" panose="020B0004020202020204" pitchFamily="34" charset="0"/>
                <a:cs typeface="Arial" panose="020B0604020202020204" pitchFamily="34" charset="0"/>
              </a:rPr>
              <a:t>Armed Forces</a:t>
            </a:r>
            <a:r>
              <a:rPr lang="en-GB" sz="1800" kern="100" dirty="0">
                <a:effectLst/>
                <a:latin typeface="Arial" panose="020B0604020202020204" pitchFamily="34" charset="0"/>
                <a:ea typeface="Aptos" panose="020B0004020202020204" pitchFamily="34" charset="0"/>
                <a:cs typeface="Times New Roman" panose="02020603050405020304" pitchFamily="18" charset="0"/>
              </a:rPr>
              <a:t> is much wider than the Covenant. Not everything is about the moral obligation.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618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009" y="5156166"/>
            <a:ext cx="5370837" cy="5242356"/>
          </a:xfrm>
        </p:spPr>
        <p:txBody>
          <a:bodyPr/>
          <a:lstStyle/>
          <a:p>
            <a:r>
              <a:rPr lang="en-GB" sz="1200" kern="100" dirty="0">
                <a:effectLst/>
                <a:latin typeface="Arial" panose="020B0604020202020204" pitchFamily="34" charset="0"/>
                <a:ea typeface="Aptos" panose="020B0004020202020204" pitchFamily="34" charset="0"/>
                <a:cs typeface="Times New Roman" panose="02020603050405020304" pitchFamily="18" charset="0"/>
              </a:rPr>
              <a:t>(B) is not the right answer, this definitely counts as something special, not available to the general population.</a:t>
            </a:r>
          </a:p>
          <a:p>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r>
              <a:rPr lang="en-GB" sz="1200" kern="100" dirty="0">
                <a:effectLst/>
                <a:latin typeface="Arial" panose="020B0604020202020204" pitchFamily="34" charset="0"/>
                <a:ea typeface="Aptos" panose="020B0004020202020204" pitchFamily="34" charset="0"/>
                <a:cs typeface="Times New Roman" panose="02020603050405020304" pitchFamily="18" charset="0"/>
              </a:rPr>
              <a:t>And (C) is also not the right answer. The fact that other family members will also benefit doesn’t stop it being special provision.</a:t>
            </a:r>
          </a:p>
          <a:p>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r>
              <a:rPr lang="en-GB" sz="1200" kern="100" dirty="0">
                <a:effectLst/>
                <a:latin typeface="Arial" panose="020B0604020202020204" pitchFamily="34" charset="0"/>
                <a:ea typeface="Aptos" panose="020B0004020202020204" pitchFamily="34" charset="0"/>
                <a:cs typeface="Times New Roman" panose="02020603050405020304" pitchFamily="18" charset="0"/>
              </a:rPr>
              <a:t>This is for those sacrificing the most, and it’s giving them something which is not available to the general population and the rest of the Armed Forces community, so this is special provision, so it’s (A).</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00" dirty="0">
              <a:effectLst/>
              <a:latin typeface="Arial" panose="020B06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322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65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We </a:t>
            </a:r>
            <a:r>
              <a:rPr lang="en-GB" sz="1200" b="1" kern="100" dirty="0">
                <a:effectLst/>
                <a:latin typeface="Arial" panose="020B0604020202020204" pitchFamily="34" charset="0"/>
                <a:ea typeface="Calibri" panose="020F0502020204030204" pitchFamily="34" charset="0"/>
                <a:cs typeface="Arial" panose="020B0604020202020204" pitchFamily="34" charset="0"/>
              </a:rPr>
              <a:t>start by explaining </a:t>
            </a:r>
            <a:r>
              <a:rPr lang="en-GB" sz="1200" kern="100" dirty="0">
                <a:effectLst/>
                <a:latin typeface="Arial" panose="020B0604020202020204" pitchFamily="34" charset="0"/>
                <a:ea typeface="Calibri" panose="020F0502020204030204" pitchFamily="34" charset="0"/>
                <a:cs typeface="Arial" panose="020B0604020202020204" pitchFamily="34" charset="0"/>
              </a:rPr>
              <a:t>what the Duty is already, right now, by </a:t>
            </a:r>
            <a:r>
              <a:rPr lang="en-GB" sz="1200" b="1" kern="100" dirty="0">
                <a:effectLst/>
                <a:latin typeface="Arial" panose="020B0604020202020204" pitchFamily="34" charset="0"/>
                <a:ea typeface="Calibri" panose="020F0502020204030204" pitchFamily="34" charset="0"/>
                <a:cs typeface="Arial" panose="020B0604020202020204" pitchFamily="34" charset="0"/>
              </a:rPr>
              <a:t>building a sentence </a:t>
            </a:r>
            <a:r>
              <a:rPr lang="en-GB" sz="1200" b="0" kern="100" dirty="0">
                <a:effectLst/>
                <a:latin typeface="Arial" panose="020B0604020202020204" pitchFamily="34" charset="0"/>
                <a:ea typeface="Calibri" panose="020F0502020204030204" pitchFamily="34" charset="0"/>
                <a:cs typeface="Arial" panose="020B0604020202020204" pitchFamily="34" charset="0"/>
              </a:rPr>
              <a:t>on the screen </a:t>
            </a:r>
            <a:r>
              <a:rPr lang="en-GB" sz="1200" kern="100" dirty="0">
                <a:effectLst/>
                <a:latin typeface="Arial" panose="020B0604020202020204" pitchFamily="34" charset="0"/>
                <a:ea typeface="Calibri" panose="020F0502020204030204" pitchFamily="34" charset="0"/>
                <a:cs typeface="Arial" panose="020B0604020202020204" pitchFamily="34" charset="0"/>
              </a:rPr>
              <a:t>which summarises the current Duty.</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So, first, it </a:t>
            </a:r>
            <a:r>
              <a:rPr lang="en-GB" sz="1200" b="1" kern="100" dirty="0">
                <a:effectLst/>
                <a:latin typeface="Arial" panose="020B0604020202020204" pitchFamily="34" charset="0"/>
                <a:ea typeface="Calibri" panose="020F0502020204030204" pitchFamily="34" charset="0"/>
                <a:cs typeface="Arial" panose="020B0604020202020204" pitchFamily="34" charset="0"/>
              </a:rPr>
              <a:t>applies to certain bodies in the public sector:</a:t>
            </a:r>
            <a:r>
              <a:rPr lang="en-GB" sz="1200" kern="100" dirty="0">
                <a:effectLst/>
                <a:latin typeface="Arial" panose="020B0604020202020204" pitchFamily="34" charset="0"/>
                <a:ea typeface="Calibri" panose="020F0502020204030204" pitchFamily="34" charset="0"/>
                <a:cs typeface="Arial" panose="020B0604020202020204" pitchFamily="34" charset="0"/>
              </a:rPr>
              <a:t> local authorities, NHS bodies, and state-funded schools.</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And whenever one of these bodies does anything (the legal phrase is: </a:t>
            </a:r>
            <a:r>
              <a:rPr lang="en-GB" sz="1200" b="1" kern="100" dirty="0">
                <a:effectLst/>
                <a:latin typeface="Arial" panose="020B0604020202020204" pitchFamily="34" charset="0"/>
                <a:ea typeface="Calibri" panose="020F0502020204030204" pitchFamily="34" charset="0"/>
                <a:cs typeface="Arial" panose="020B0604020202020204" pitchFamily="34" charset="0"/>
              </a:rPr>
              <a:t>exercises a function</a:t>
            </a:r>
            <a:r>
              <a:rPr lang="en-GB" sz="1200" b="0" kern="100" dirty="0">
                <a:effectLst/>
                <a:latin typeface="Arial" panose="020B0604020202020204" pitchFamily="34" charset="0"/>
                <a:ea typeface="Calibri" panose="020F0502020204030204" pitchFamily="34" charset="0"/>
                <a:cs typeface="Arial" panose="020B0604020202020204" pitchFamily="34" charset="0"/>
              </a:rPr>
              <a:t>)</a:t>
            </a:r>
            <a:r>
              <a:rPr lang="en-GB" sz="1200" kern="100" dirty="0">
                <a:effectLst/>
                <a:latin typeface="Arial" panose="020B0604020202020204" pitchFamily="34" charset="0"/>
                <a:ea typeface="Calibri" panose="020F0502020204030204" pitchFamily="34" charset="0"/>
                <a:cs typeface="Arial" panose="020B0604020202020204" pitchFamily="34" charset="0"/>
              </a:rPr>
              <a:t>, such as, for example,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b="0" kern="100" dirty="0">
                <a:effectLst/>
                <a:latin typeface="Arial" panose="020B0604020202020204" pitchFamily="34" charset="0"/>
                <a:ea typeface="Calibri" panose="020F0502020204030204" pitchFamily="34" charset="0"/>
                <a:cs typeface="Arial" panose="020B0604020202020204" pitchFamily="34" charset="0"/>
              </a:rPr>
              <a:t>…when one of these bodies does this </a:t>
            </a:r>
            <a:r>
              <a:rPr lang="en-GB" sz="1200" b="1" kern="100" dirty="0">
                <a:effectLst/>
                <a:latin typeface="Arial" panose="020B0604020202020204" pitchFamily="34" charset="0"/>
                <a:ea typeface="Calibri" panose="020F0502020204030204" pitchFamily="34" charset="0"/>
                <a:cs typeface="Arial" panose="020B0604020202020204" pitchFamily="34" charset="0"/>
              </a:rPr>
              <a:t>in certain, specific, fields:</a:t>
            </a:r>
            <a:r>
              <a:rPr lang="en-GB" sz="1200" kern="100" dirty="0">
                <a:effectLst/>
                <a:latin typeface="Arial" panose="020B0604020202020204" pitchFamily="34" charset="0"/>
                <a:ea typeface="Calibri" panose="020F0502020204030204" pitchFamily="34" charset="0"/>
                <a:cs typeface="Arial" panose="020B0604020202020204" pitchFamily="34" charset="0"/>
              </a:rPr>
              <a:t> Within healthcare, it’s specifically …………, Within education, it’s specifically …………, Within housing, it’s specifically …………,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…then it must have due regard to Covenant principles.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And that is the current Covenant Legal Duty in a nutshell.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It’s been in force since November 2022.</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I’d like to explain more about this phrase ‘due regard to Covenant principles’.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7384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0332" y="5156167"/>
            <a:ext cx="5602750" cy="4863654"/>
          </a:xfrm>
        </p:spPr>
        <p:txBody>
          <a:bodyPr/>
          <a:lstStyle/>
          <a:p>
            <a:r>
              <a:rPr lang="en-GB" dirty="0">
                <a:latin typeface="Arial" panose="020B0604020202020204" pitchFamily="34" charset="0"/>
                <a:cs typeface="Arial" panose="020B0604020202020204" pitchFamily="34" charset="0"/>
              </a:rPr>
              <a:t>What does ‘due regard’ mean? </a:t>
            </a:r>
            <a:r>
              <a:rPr lang="en-GB" b="1" dirty="0">
                <a:latin typeface="Arial" panose="020B0604020202020204" pitchFamily="34" charset="0"/>
                <a:cs typeface="Arial" panose="020B0604020202020204" pitchFamily="34" charset="0"/>
              </a:rPr>
              <a:t>‘Due regard</a:t>
            </a:r>
            <a:r>
              <a:rPr lang="en-GB" sz="1200" b="1" dirty="0">
                <a:latin typeface="Arial" panose="020B0604020202020204" pitchFamily="34" charset="0"/>
                <a:cs typeface="Arial" panose="020B0604020202020204" pitchFamily="34" charset="0"/>
              </a:rPr>
              <a:t>’ means </a:t>
            </a:r>
            <a:r>
              <a:rPr lang="en-GB" sz="1200" dirty="0">
                <a:effectLst/>
                <a:latin typeface="Arial" panose="020B0604020202020204" pitchFamily="34" charset="0"/>
                <a:ea typeface="Arial" panose="020B0604020202020204" pitchFamily="34" charset="0"/>
              </a:rPr>
              <a:t>actively </a:t>
            </a:r>
            <a:r>
              <a:rPr lang="en-GB" sz="1200" dirty="0">
                <a:latin typeface="Arial" panose="020B0604020202020204" pitchFamily="34" charset="0"/>
                <a:cs typeface="Arial" panose="020B0604020202020204" pitchFamily="34" charset="0"/>
              </a:rPr>
              <a:t>taking the Covenant </a:t>
            </a:r>
            <a:r>
              <a:rPr lang="en-GB" dirty="0">
                <a:latin typeface="Arial" panose="020B0604020202020204" pitchFamily="34" charset="0"/>
                <a:cs typeface="Arial" panose="020B0604020202020204" pitchFamily="34" charset="0"/>
              </a:rPr>
              <a:t>principles into account, consciously considering them, and putting fair weight on them, when you make decisions, and it means genuinely trying to implement the principles if you can, taking everything else into account.</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The term ‘due regard’ wasn’t invented for the Covenant Legal Duty.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It was already an established legal concept.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Public Sector Equality Duty </a:t>
            </a:r>
            <a:r>
              <a:rPr lang="en-GB" dirty="0">
                <a:latin typeface="Arial" panose="020B0604020202020204" pitchFamily="34" charset="0"/>
                <a:cs typeface="Arial" panose="020B0604020202020204" pitchFamily="34" charset="0"/>
              </a:rPr>
              <a:t>and the </a:t>
            </a:r>
            <a:r>
              <a:rPr lang="en-GB" b="1" dirty="0">
                <a:latin typeface="Arial" panose="020B0604020202020204" pitchFamily="34" charset="0"/>
                <a:cs typeface="Arial" panose="020B0604020202020204" pitchFamily="34" charset="0"/>
              </a:rPr>
              <a:t>Prevent Duty </a:t>
            </a:r>
            <a:r>
              <a:rPr lang="en-GB" dirty="0">
                <a:latin typeface="Arial" panose="020B0604020202020204" pitchFamily="34" charset="0"/>
                <a:cs typeface="Arial" panose="020B0604020202020204" pitchFamily="34" charset="0"/>
              </a:rPr>
              <a:t>are also duties of due regard, so whatever you do to implement those other duties, it would make sense to treat the Covenant Duty the same way.</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And what is it you have to have due regard to?</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Covenant statement outlines the </a:t>
            </a:r>
            <a:r>
              <a:rPr lang="en-GB" b="1" dirty="0">
                <a:latin typeface="Arial" panose="020B0604020202020204" pitchFamily="34" charset="0"/>
                <a:cs typeface="Arial" panose="020B0604020202020204" pitchFamily="34" charset="0"/>
              </a:rPr>
              <a:t>moral obligation </a:t>
            </a:r>
            <a:r>
              <a:rPr lang="en-GB" dirty="0">
                <a:latin typeface="Arial" panose="020B0604020202020204" pitchFamily="34" charset="0"/>
                <a:cs typeface="Arial" panose="020B0604020202020204" pitchFamily="34" charset="0"/>
              </a:rPr>
              <a:t>the nation has towards its Armed Forces community. And its principles are that: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recognising the </a:t>
            </a:r>
            <a:r>
              <a:rPr lang="en-GB" b="1" dirty="0">
                <a:latin typeface="Arial" panose="020B0604020202020204" pitchFamily="34" charset="0"/>
                <a:cs typeface="Arial" panose="020B0604020202020204" pitchFamily="34" charset="0"/>
              </a:rPr>
              <a:t>unique obligations and sacrifices </a:t>
            </a:r>
            <a:r>
              <a:rPr lang="en-GB" dirty="0">
                <a:latin typeface="Arial" panose="020B0604020202020204" pitchFamily="34" charset="0"/>
                <a:cs typeface="Arial" panose="020B0604020202020204" pitchFamily="34" charset="0"/>
              </a:rPr>
              <a:t>made by the AF community,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there should be </a:t>
            </a:r>
            <a:r>
              <a:rPr lang="en-GB" b="1" dirty="0">
                <a:latin typeface="Arial" panose="020B0604020202020204" pitchFamily="34" charset="0"/>
                <a:cs typeface="Arial" panose="020B0604020202020204" pitchFamily="34" charset="0"/>
              </a:rPr>
              <a:t>no disadvantage </a:t>
            </a:r>
            <a:r>
              <a:rPr lang="en-GB" dirty="0">
                <a:latin typeface="Arial" panose="020B0604020202020204" pitchFamily="34" charset="0"/>
                <a:cs typeface="Arial" panose="020B0604020202020204" pitchFamily="34" charset="0"/>
              </a:rPr>
              <a:t>arising from Service for the AF community, compared to the general population,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and </a:t>
            </a:r>
            <a:r>
              <a:rPr lang="en-GB" b="1" dirty="0">
                <a:latin typeface="Arial" panose="020B0604020202020204" pitchFamily="34" charset="0"/>
                <a:cs typeface="Arial" panose="020B0604020202020204" pitchFamily="34" charset="0"/>
              </a:rPr>
              <a:t>special provision </a:t>
            </a:r>
            <a:r>
              <a:rPr lang="en-GB" dirty="0">
                <a:solidFill>
                  <a:srgbClr val="000000"/>
                </a:solidFill>
                <a:latin typeface="Arial" panose="020B0604020202020204" pitchFamily="34" charset="0"/>
                <a:cs typeface="Arial" panose="020B0604020202020204" pitchFamily="34" charset="0"/>
              </a:rPr>
              <a:t>can be appropriate, especially for those sacrificing the most, which usually means the injured and bereaved. </a:t>
            </a:r>
          </a:p>
          <a:p>
            <a:endParaRPr lang="en-GB" dirty="0">
              <a:solidFill>
                <a:srgbClr val="000000"/>
              </a:solidFill>
              <a:latin typeface="Arial" panose="020B0604020202020204" pitchFamily="34" charset="0"/>
              <a:cs typeface="Arial" panose="020B0604020202020204" pitchFamily="34" charset="0"/>
            </a:endParaRPr>
          </a:p>
          <a:p>
            <a:r>
              <a:rPr lang="en-GB" dirty="0">
                <a:solidFill>
                  <a:srgbClr val="000000"/>
                </a:solidFill>
                <a:latin typeface="Arial" panose="020B0604020202020204" pitchFamily="34" charset="0"/>
                <a:cs typeface="Arial" panose="020B0604020202020204" pitchFamily="34" charset="0"/>
              </a:rPr>
              <a:t>These can feel a bit abstract. It’s always easier to understand what these principles mean in practice through examples. The </a:t>
            </a:r>
            <a:r>
              <a:rPr lang="en-GB" b="1" dirty="0">
                <a:solidFill>
                  <a:srgbClr val="000000"/>
                </a:solidFill>
                <a:latin typeface="Arial" panose="020B0604020202020204" pitchFamily="34" charset="0"/>
                <a:cs typeface="Arial" panose="020B0604020202020204" pitchFamily="34" charset="0"/>
              </a:rPr>
              <a:t>interactive quiz </a:t>
            </a:r>
            <a:r>
              <a:rPr lang="en-GB" dirty="0">
                <a:solidFill>
                  <a:srgbClr val="000000"/>
                </a:solidFill>
                <a:latin typeface="Arial" panose="020B0604020202020204" pitchFamily="34" charset="0"/>
                <a:cs typeface="Arial" panose="020B0604020202020204" pitchFamily="34" charset="0"/>
              </a:rPr>
              <a:t>a bit later will bring them to life.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24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Bef>
                <a:spcPts val="0"/>
              </a:spcBef>
              <a:spcAft>
                <a:spcPts val="0"/>
              </a:spcAft>
              <a:buFont typeface="Symbol" panose="05050102010706020507" pitchFamily="18" charset="2"/>
              <a:buNone/>
            </a:pPr>
            <a:r>
              <a:rPr lang="en-GB" sz="1200" kern="100" dirty="0">
                <a:effectLst/>
                <a:latin typeface="Arial" panose="020B0604020202020204" pitchFamily="34" charset="0"/>
                <a:ea typeface="Calibri" panose="020F0502020204030204" pitchFamily="34" charset="0"/>
                <a:cs typeface="Arial" panose="020B0604020202020204" pitchFamily="34" charset="0"/>
              </a:rPr>
              <a:t>So that’s the Legal Duty now. Let’s look at </a:t>
            </a:r>
            <a:r>
              <a:rPr lang="en-GB" sz="1200" b="1" kern="100" dirty="0">
                <a:effectLst/>
                <a:latin typeface="Arial" panose="020B0604020202020204" pitchFamily="34" charset="0"/>
                <a:ea typeface="Calibri" panose="020F0502020204030204" pitchFamily="34" charset="0"/>
                <a:cs typeface="Arial" panose="020B0604020202020204" pitchFamily="34" charset="0"/>
              </a:rPr>
              <a:t>how the Duty is going to change</a:t>
            </a:r>
            <a:r>
              <a:rPr lang="en-GB" sz="1200" kern="100" dirty="0">
                <a:effectLst/>
                <a:latin typeface="Arial" panose="020B0604020202020204" pitchFamily="34" charset="0"/>
                <a:ea typeface="Calibri" panose="020F0502020204030204" pitchFamily="34" charset="0"/>
                <a:cs typeface="Arial" panose="020B0604020202020204" pitchFamily="34" charset="0"/>
              </a:rPr>
              <a:t>.</a:t>
            </a:r>
          </a:p>
          <a:p>
            <a:pPr marL="0" lvl="0" indent="0">
              <a:lnSpc>
                <a:spcPct val="107000"/>
              </a:lnSpc>
              <a:spcBef>
                <a:spcPts val="0"/>
              </a:spcBef>
              <a:spcAft>
                <a:spcPts val="0"/>
              </a:spcAft>
              <a:buFont typeface="Symbol" panose="05050102010706020507" pitchFamily="18" charset="2"/>
              <a:buNone/>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We start from the Government’s </a:t>
            </a:r>
            <a:r>
              <a:rPr lang="en-GB" sz="1200" b="1" kern="100" dirty="0">
                <a:effectLst/>
                <a:latin typeface="Arial" panose="020B0604020202020204" pitchFamily="34" charset="0"/>
                <a:ea typeface="Calibri" panose="020F0502020204030204" pitchFamily="34" charset="0"/>
                <a:cs typeface="Arial" panose="020B0604020202020204" pitchFamily="34" charset="0"/>
              </a:rPr>
              <a:t>election manifesto</a:t>
            </a:r>
            <a:r>
              <a:rPr lang="en-GB" sz="1200" kern="100" dirty="0">
                <a:effectLst/>
                <a:latin typeface="Arial" panose="020B0604020202020204" pitchFamily="34" charset="0"/>
                <a:ea typeface="Calibri" panose="020F0502020204030204" pitchFamily="34" charset="0"/>
                <a:cs typeface="Arial" panose="020B0604020202020204" pitchFamily="34" charset="0"/>
              </a:rPr>
              <a:t>. This is a page from it. It said, quote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strengthen support for our Armed Forces communities by putting the Armed Forces Covenant fully into law.</a:t>
            </a:r>
            <a:r>
              <a:rPr lang="en-GB" sz="1200" kern="100" dirty="0">
                <a:effectLst/>
                <a:latin typeface="Arial" panose="020B0604020202020204" pitchFamily="34" charset="0"/>
                <a:ea typeface="Calibri" panose="020F0502020204030204" pitchFamily="34" charset="0"/>
                <a:cs typeface="Arial" panose="020B0604020202020204" pitchFamily="34" charset="0"/>
              </a:rPr>
              <a: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Ministers have decided this means: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It will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stay a duty of due regard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Covenant principles.</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UK Government departments and the Devolved Governments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brought into scope.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It will cover </a:t>
            </a: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more policy areas</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Ministers decided they wanted to take a (quote) “</a:t>
            </a: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maximalist approach</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s</a:t>
            </a:r>
            <a:r>
              <a:rPr lang="en-GB" sz="1200" kern="100" dirty="0">
                <a:solidFill>
                  <a:schemeClr val="tx1"/>
                </a:solidFill>
                <a:latin typeface="Arial" panose="020B0604020202020204" pitchFamily="34" charset="0"/>
                <a:ea typeface="Calibri" panose="020F0502020204030204" pitchFamily="34" charset="0"/>
                <a:cs typeface="Arial" panose="020B0604020202020204" pitchFamily="34" charset="0"/>
              </a:rPr>
              <a:t>o in addition to healthcare, education and housing, they’ve decided it will cover……..</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and these policy areas will be covered in a </a:t>
            </a: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much broader way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than currently. If you remember, the current </a:t>
            </a:r>
            <a:r>
              <a:rPr kumimoji="0" lang="en-GB" sz="1200" b="0" i="0" u="none" strike="noStrike" kern="1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Duty applies to specific elements of healthcare, education and housing, those restrictions will be removed, and the Duty will instead apply in these broad fields.</a:t>
            </a:r>
            <a:endPar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p>
            <a:pPr marL="0" lvl="0" indent="0">
              <a:lnSpc>
                <a:spcPct val="107000"/>
              </a:lnSpc>
              <a:spcAft>
                <a:spcPts val="800"/>
              </a:spcAft>
              <a:buFont typeface="Symbol" panose="05050102010706020507" pitchFamily="18" charset="2"/>
              <a:buNone/>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2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How did we come up with these policy areas?</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Last autumn, the MOD spent several months running an </a:t>
            </a:r>
            <a:r>
              <a:rPr lang="en-GB" sz="1200" b="1" kern="100" dirty="0">
                <a:effectLst/>
                <a:latin typeface="Arial" panose="020B0604020202020204" pitchFamily="34" charset="0"/>
                <a:ea typeface="Calibri" panose="020F0502020204030204" pitchFamily="34" charset="0"/>
                <a:cs typeface="Arial" panose="020B0604020202020204" pitchFamily="34" charset="0"/>
              </a:rPr>
              <a:t>extensive stakeholder engagement programme.</a:t>
            </a: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We engaged with </a:t>
            </a:r>
            <a:r>
              <a:rPr lang="en-GB" sz="1200" b="1" kern="100" dirty="0">
                <a:effectLst/>
                <a:latin typeface="Arial" panose="020B0604020202020204" pitchFamily="34" charset="0"/>
                <a:ea typeface="Calibri" panose="020F0502020204030204" pitchFamily="34" charset="0"/>
                <a:cs typeface="Arial" panose="020B0604020202020204" pitchFamily="34" charset="0"/>
              </a:rPr>
              <a:t>more than 150 organisations</a:t>
            </a:r>
            <a:r>
              <a:rPr lang="en-GB" sz="1200" kern="100" dirty="0">
                <a:effectLst/>
                <a:latin typeface="Arial" panose="020B0604020202020204" pitchFamily="34" charset="0"/>
                <a:ea typeface="Calibri" panose="020F0502020204030204" pitchFamily="34" charset="0"/>
                <a:cs typeface="Arial" panose="020B0604020202020204" pitchFamily="34" charset="0"/>
              </a:rPr>
              <a:t>, including service deliverers, representatives of the Armed Forces community, academics, policy experts, and so on.</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A set of policy areas came up consistently as the most important ones in </a:t>
            </a:r>
            <a:r>
              <a:rPr lang="en-GB" sz="1200" b="1" kern="100" dirty="0">
                <a:effectLst/>
                <a:latin typeface="Arial" panose="020B0604020202020204" pitchFamily="34" charset="0"/>
                <a:ea typeface="Calibri" panose="020F0502020204030204" pitchFamily="34" charset="0"/>
                <a:cs typeface="Arial" panose="020B0604020202020204" pitchFamily="34" charset="0"/>
              </a:rPr>
              <a:t>affecting</a:t>
            </a:r>
            <a:r>
              <a:rPr lang="en-GB" sz="1200" kern="100" dirty="0">
                <a:effectLst/>
                <a:latin typeface="Arial" panose="020B0604020202020204" pitchFamily="34" charset="0"/>
                <a:ea typeface="Calibri" panose="020F0502020204030204" pitchFamily="34" charset="0"/>
                <a:cs typeface="Arial" panose="020B0604020202020204" pitchFamily="34" charset="0"/>
              </a:rPr>
              <a:t> </a:t>
            </a:r>
            <a:r>
              <a:rPr lang="en-GB" sz="1200" b="1" kern="100" dirty="0">
                <a:effectLst/>
                <a:latin typeface="Arial" panose="020B0604020202020204" pitchFamily="34" charset="0"/>
                <a:ea typeface="Calibri" panose="020F0502020204030204" pitchFamily="34" charset="0"/>
                <a:cs typeface="Arial" panose="020B0604020202020204" pitchFamily="34" charset="0"/>
              </a:rPr>
              <a:t>the Armed Forces’ quality of life</a:t>
            </a:r>
            <a:r>
              <a:rPr lang="en-GB" sz="1200" b="0" kern="100" dirty="0">
                <a:effectLst/>
                <a:latin typeface="Arial" panose="020B0604020202020204" pitchFamily="34" charset="0"/>
                <a:ea typeface="Calibri" panose="020F0502020204030204" pitchFamily="34" charset="0"/>
                <a:cs typeface="Arial" panose="020B0604020202020204" pitchFamily="34" charset="0"/>
              </a:rPr>
              <a:t>, so those are what’s going into the extended Duty</a:t>
            </a:r>
            <a:r>
              <a:rPr lang="en-GB" sz="1200" kern="100" dirty="0">
                <a:effectLst/>
                <a:latin typeface="Arial" panose="020B060402020202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25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In terms of the </a:t>
            </a:r>
            <a:r>
              <a:rPr lang="en-GB" sz="1200" b="1" kern="100" dirty="0">
                <a:effectLst/>
                <a:latin typeface="Arial" panose="020B0604020202020204" pitchFamily="34" charset="0"/>
                <a:ea typeface="Calibri" panose="020F0502020204030204" pitchFamily="34" charset="0"/>
                <a:cs typeface="Arial" panose="020B0604020202020204" pitchFamily="34" charset="0"/>
              </a:rPr>
              <a:t>roadmap</a:t>
            </a:r>
            <a:r>
              <a:rPr lang="en-GB" sz="1200" kern="100" dirty="0">
                <a:effectLst/>
                <a:latin typeface="Arial" panose="020B0604020202020204" pitchFamily="34" charset="0"/>
                <a:ea typeface="Calibri" panose="020F0502020204030204" pitchFamily="34" charset="0"/>
                <a:cs typeface="Arial" panose="020B0604020202020204" pitchFamily="34" charset="0"/>
              </a:rPr>
              <a:t> of the steps that need to be completed.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b="1"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b="0" kern="100" dirty="0">
                <a:effectLst/>
                <a:latin typeface="Arial" panose="020B0604020202020204" pitchFamily="34" charset="0"/>
                <a:ea typeface="Calibri" panose="020F0502020204030204" pitchFamily="34" charset="0"/>
                <a:cs typeface="Arial" panose="020B0604020202020204" pitchFamily="34" charset="0"/>
              </a:rPr>
              <a:t>We’ve completed </a:t>
            </a:r>
            <a:r>
              <a:rPr lang="en-GB" sz="1200" kern="100" dirty="0">
                <a:effectLst/>
                <a:latin typeface="Arial" panose="020B0604020202020204" pitchFamily="34" charset="0"/>
                <a:ea typeface="Calibri" panose="020F0502020204030204" pitchFamily="34" charset="0"/>
                <a:cs typeface="Arial" panose="020B0604020202020204" pitchFamily="34" charset="0"/>
              </a:rPr>
              <a:t>policy finalisation and gained Cabinet agreement through Write Round. These changes to the Duty were publicly announced by the Prime Minister last week.</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This change to the Duty will be in </a:t>
            </a:r>
            <a:r>
              <a:rPr lang="en-GB" sz="1200" b="1" u="none" kern="100" dirty="0">
                <a:effectLst/>
                <a:latin typeface="Arial" panose="020B0604020202020204" pitchFamily="34" charset="0"/>
                <a:ea typeface="Calibri" panose="020F0502020204030204" pitchFamily="34" charset="0"/>
                <a:cs typeface="Arial" panose="020B0604020202020204" pitchFamily="34" charset="0"/>
              </a:rPr>
              <a:t>an</a:t>
            </a:r>
            <a:r>
              <a:rPr lang="en-GB" sz="1200" b="1" kern="100" dirty="0">
                <a:effectLst/>
                <a:latin typeface="Arial" panose="020B0604020202020204" pitchFamily="34" charset="0"/>
                <a:ea typeface="Calibri" panose="020F0502020204030204" pitchFamily="34" charset="0"/>
                <a:cs typeface="Arial" panose="020B0604020202020204" pitchFamily="34" charset="0"/>
              </a:rPr>
              <a:t> Armed Forces Bill</a:t>
            </a:r>
            <a:r>
              <a:rPr lang="en-GB" sz="1200" kern="100" dirty="0">
                <a:effectLst/>
                <a:latin typeface="Arial" panose="020B0604020202020204" pitchFamily="34" charset="0"/>
                <a:ea typeface="Calibri" panose="020F0502020204030204" pitchFamily="34" charset="0"/>
                <a:cs typeface="Arial" panose="020B0604020202020204" pitchFamily="34" charset="0"/>
              </a:rPr>
              <a:t>, and those Covenant Bill provisions are now being drafted.</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The Armed Forces Bill is then </a:t>
            </a:r>
            <a:r>
              <a:rPr lang="en-GB" sz="1200" b="1" kern="100" dirty="0">
                <a:effectLst/>
                <a:latin typeface="Arial" panose="020B0604020202020204" pitchFamily="34" charset="0"/>
                <a:ea typeface="Calibri" panose="020F0502020204030204" pitchFamily="34" charset="0"/>
                <a:cs typeface="Arial" panose="020B0604020202020204" pitchFamily="34" charset="0"/>
              </a:rPr>
              <a:t>laid in Parliament</a:t>
            </a:r>
            <a:r>
              <a:rPr lang="en-GB" sz="1200" kern="100" dirty="0">
                <a:effectLst/>
                <a:latin typeface="Arial" panose="020B0604020202020204" pitchFamily="34" charset="0"/>
                <a:ea typeface="Calibri" panose="020F0502020204030204" pitchFamily="34" charset="0"/>
                <a:cs typeface="Arial" panose="020B0604020202020204" pitchFamily="34" charset="0"/>
              </a:rPr>
              <a:t>, and </a:t>
            </a:r>
            <a:r>
              <a:rPr lang="en-GB" sz="1200" b="1" kern="100" dirty="0">
                <a:effectLst/>
                <a:latin typeface="Arial" panose="020B0604020202020204" pitchFamily="34" charset="0"/>
                <a:ea typeface="Calibri" panose="020F0502020204030204" pitchFamily="34" charset="0"/>
                <a:cs typeface="Arial" panose="020B0604020202020204" pitchFamily="34" charset="0"/>
              </a:rPr>
              <a:t>updated statutory guidance </a:t>
            </a:r>
            <a:r>
              <a:rPr lang="en-GB" sz="1200" kern="100" dirty="0">
                <a:effectLst/>
                <a:latin typeface="Arial" panose="020B0604020202020204" pitchFamily="34" charset="0"/>
                <a:ea typeface="Calibri" panose="020F0502020204030204" pitchFamily="34" charset="0"/>
                <a:cs typeface="Arial" panose="020B0604020202020204" pitchFamily="34" charset="0"/>
              </a:rPr>
              <a:t>will also be published.</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After going through all its Parliamentary stages, the bill then gains </a:t>
            </a:r>
            <a:r>
              <a:rPr lang="en-GB" sz="1200" b="1" kern="100" dirty="0">
                <a:effectLst/>
                <a:latin typeface="Arial" panose="020B0604020202020204" pitchFamily="34" charset="0"/>
                <a:ea typeface="Calibri" panose="020F0502020204030204" pitchFamily="34" charset="0"/>
                <a:cs typeface="Arial" panose="020B0604020202020204" pitchFamily="34" charset="0"/>
              </a:rPr>
              <a:t>Royal Assent</a:t>
            </a:r>
            <a:r>
              <a:rPr lang="en-GB" sz="1200" kern="100" dirty="0">
                <a:effectLst/>
                <a:latin typeface="Arial" panose="020B0604020202020204" pitchFamily="34" charset="0"/>
                <a:ea typeface="Calibri" panose="020F0502020204030204" pitchFamily="34" charset="0"/>
                <a:cs typeface="Arial" panose="020B0604020202020204" pitchFamily="34" charset="0"/>
              </a:rPr>
              <a:t>, and the extended Duty will </a:t>
            </a:r>
            <a:r>
              <a:rPr lang="en-GB" sz="1200" b="1" kern="100" dirty="0">
                <a:effectLst/>
                <a:latin typeface="Arial" panose="020B0604020202020204" pitchFamily="34" charset="0"/>
                <a:ea typeface="Calibri" panose="020F0502020204030204" pitchFamily="34" charset="0"/>
                <a:cs typeface="Arial" panose="020B0604020202020204" pitchFamily="34" charset="0"/>
              </a:rPr>
              <a:t>be brought into force </a:t>
            </a:r>
            <a:r>
              <a:rPr lang="en-GB" sz="1200" kern="100" dirty="0">
                <a:effectLst/>
                <a:latin typeface="Arial" panose="020B0604020202020204" pitchFamily="34" charset="0"/>
                <a:ea typeface="Calibri" panose="020F0502020204030204" pitchFamily="34" charset="0"/>
                <a:cs typeface="Arial" panose="020B0604020202020204" pitchFamily="34" charset="0"/>
              </a:rPr>
              <a:t>a few months after that.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658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Where can you find out more?</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The statutory guidance,</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Will be </a:t>
            </a:r>
            <a:r>
              <a:rPr lang="en-GB" sz="1200" b="1" kern="100" dirty="0">
                <a:effectLst/>
                <a:latin typeface="Arial" panose="020B0604020202020204" pitchFamily="34" charset="0"/>
                <a:ea typeface="Calibri" panose="020F0502020204030204" pitchFamily="34" charset="0"/>
                <a:cs typeface="Arial" panose="020B0604020202020204" pitchFamily="34" charset="0"/>
              </a:rPr>
              <a:t>updated and published</a:t>
            </a:r>
            <a:r>
              <a:rPr lang="en-GB" sz="1200" kern="100" dirty="0">
                <a:effectLst/>
                <a:latin typeface="Arial" panose="020B0604020202020204" pitchFamily="34" charset="0"/>
                <a:ea typeface="Calibri" panose="020F0502020204030204" pitchFamily="34" charset="0"/>
                <a:cs typeface="Arial" panose="020B0604020202020204" pitchFamily="34" charset="0"/>
              </a:rPr>
              <a:t>. This is a really key document. It explains what the Duty means in practice, and it has the weight of Parliamentary endorsement.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It will have a </a:t>
            </a:r>
            <a:r>
              <a:rPr lang="en-GB" sz="1200" b="0" kern="100" dirty="0">
                <a:effectLst/>
                <a:latin typeface="Arial" panose="020B0604020202020204" pitchFamily="34" charset="0"/>
                <a:ea typeface="Calibri" panose="020F0502020204030204" pitchFamily="34" charset="0"/>
                <a:cs typeface="Arial" panose="020B0604020202020204" pitchFamily="34" charset="0"/>
              </a:rPr>
              <a:t>section</a:t>
            </a:r>
            <a:r>
              <a:rPr lang="en-GB" sz="1200" kern="100" dirty="0">
                <a:effectLst/>
                <a:latin typeface="Arial" panose="020B0604020202020204" pitchFamily="34" charset="0"/>
                <a:ea typeface="Calibri" panose="020F0502020204030204" pitchFamily="34" charset="0"/>
                <a:cs typeface="Arial" panose="020B0604020202020204" pitchFamily="34" charset="0"/>
              </a:rPr>
              <a:t> on each of the </a:t>
            </a:r>
            <a:r>
              <a:rPr lang="en-GB" sz="1200" b="1" kern="100" dirty="0">
                <a:effectLst/>
                <a:latin typeface="Arial" panose="020B0604020202020204" pitchFamily="34" charset="0"/>
                <a:ea typeface="Calibri" panose="020F0502020204030204" pitchFamily="34" charset="0"/>
                <a:cs typeface="Arial" panose="020B0604020202020204" pitchFamily="34" charset="0"/>
              </a:rPr>
              <a:t>new policy areas</a:t>
            </a:r>
            <a:r>
              <a:rPr lang="en-GB" sz="1200" kern="100" dirty="0">
                <a:effectLst/>
                <a:latin typeface="Arial" panose="020B0604020202020204" pitchFamily="34" charset="0"/>
                <a:ea typeface="Calibri" panose="020F0502020204030204" pitchFamily="34" charset="0"/>
                <a:cs typeface="Arial" panose="020B0604020202020204" pitchFamily="34" charset="0"/>
              </a:rPr>
              <a:t>.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It </a:t>
            </a:r>
            <a:r>
              <a:rPr lang="en-GB" sz="1200" b="0" kern="100" dirty="0">
                <a:effectLst/>
                <a:latin typeface="Arial" panose="020B0604020202020204" pitchFamily="34" charset="0"/>
                <a:ea typeface="Calibri" panose="020F0502020204030204" pitchFamily="34" charset="0"/>
                <a:cs typeface="Arial" panose="020B0604020202020204" pitchFamily="34" charset="0"/>
              </a:rPr>
              <a:t>explains, in plain English, </a:t>
            </a:r>
            <a:r>
              <a:rPr lang="en-GB" sz="1200" b="1" kern="100" dirty="0">
                <a:effectLst/>
                <a:latin typeface="Arial" panose="020B0604020202020204" pitchFamily="34" charset="0"/>
                <a:ea typeface="Calibri" panose="020F0502020204030204" pitchFamily="34" charset="0"/>
                <a:cs typeface="Arial" panose="020B0604020202020204" pitchFamily="34" charset="0"/>
              </a:rPr>
              <a:t>how Covenant disadvantage has arisen </a:t>
            </a:r>
            <a:r>
              <a:rPr lang="en-GB" sz="1200" kern="100" dirty="0">
                <a:effectLst/>
                <a:latin typeface="Arial" panose="020B0604020202020204" pitchFamily="34" charset="0"/>
                <a:ea typeface="Calibri" panose="020F0502020204030204" pitchFamily="34" charset="0"/>
                <a:cs typeface="Arial" panose="020B0604020202020204" pitchFamily="34" charset="0"/>
              </a:rPr>
              <a:t>or could potentially arise in each policy area, and how special provision can be implemented.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Its purpose is not to assess if there is disadvantage or special provision, this will vary from organisation to organisation, and over time as well.</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Its </a:t>
            </a:r>
            <a:r>
              <a:rPr lang="en-GB" sz="1200" b="1" kern="100" dirty="0">
                <a:effectLst/>
                <a:latin typeface="Arial" panose="020B0604020202020204" pitchFamily="34" charset="0"/>
                <a:ea typeface="Calibri" panose="020F0502020204030204" pitchFamily="34" charset="0"/>
                <a:cs typeface="Arial" panose="020B0604020202020204" pitchFamily="34" charset="0"/>
              </a:rPr>
              <a:t>purpose</a:t>
            </a:r>
            <a:r>
              <a:rPr lang="en-GB" sz="1200" kern="100" dirty="0">
                <a:effectLst/>
                <a:latin typeface="Arial" panose="020B0604020202020204" pitchFamily="34" charset="0"/>
                <a:ea typeface="Calibri" panose="020F0502020204030204" pitchFamily="34" charset="0"/>
                <a:cs typeface="Arial" panose="020B0604020202020204" pitchFamily="34" charset="0"/>
              </a:rPr>
              <a:t> is to help everyone correctly understand what would constitute Covenant disadvantage and special provision in each policy area, so you can then assess if they exist in practice in a particular organisation, and take appropriate action.</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Our </a:t>
            </a:r>
            <a:r>
              <a:rPr lang="en-GB" sz="1200" b="1" kern="100" dirty="0">
                <a:effectLst/>
                <a:latin typeface="Arial" panose="020B0604020202020204" pitchFamily="34" charset="0"/>
                <a:ea typeface="Calibri" panose="020F0502020204030204" pitchFamily="34" charset="0"/>
                <a:cs typeface="Arial" panose="020B0604020202020204" pitchFamily="34" charset="0"/>
              </a:rPr>
              <a:t>website</a:t>
            </a:r>
            <a:r>
              <a:rPr lang="en-GB" sz="1200" kern="100" dirty="0">
                <a:effectLst/>
                <a:latin typeface="Arial" panose="020B0604020202020204" pitchFamily="34" charset="0"/>
                <a:ea typeface="Calibri" panose="020F0502020204030204" pitchFamily="34" charset="0"/>
                <a:cs typeface="Arial" panose="020B0604020202020204" pitchFamily="34" charset="0"/>
              </a:rPr>
              <a:t>, armedforcescovenant.gov.uk, has a Legal Duty toolkit, and lots of resources such as FAQs, quick guides, training materials, and so on.</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Through our website you can access our </a:t>
            </a:r>
            <a:r>
              <a:rPr lang="en-GB" sz="1200" b="1" kern="100" dirty="0">
                <a:effectLst/>
                <a:latin typeface="Arial" panose="020B0604020202020204" pitchFamily="34" charset="0"/>
                <a:ea typeface="Calibri" panose="020F0502020204030204" pitchFamily="34" charset="0"/>
                <a:cs typeface="Arial" panose="020B0604020202020204" pitchFamily="34" charset="0"/>
              </a:rPr>
              <a:t>Annual Report</a:t>
            </a:r>
            <a:r>
              <a:rPr lang="en-GB" sz="1200" kern="100" dirty="0">
                <a:effectLst/>
                <a:latin typeface="Arial" panose="020B0604020202020204" pitchFamily="34" charset="0"/>
                <a:ea typeface="Calibri" panose="020F0502020204030204" pitchFamily="34" charset="0"/>
                <a:cs typeface="Arial" panose="020B0604020202020204" pitchFamily="34" charset="0"/>
              </a:rPr>
              <a:t>, outlining Covenant developments over the past year.</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I would also recommend the </a:t>
            </a:r>
            <a:r>
              <a:rPr lang="en-GB" sz="1200" b="1" kern="100" dirty="0">
                <a:effectLst/>
                <a:latin typeface="Arial" panose="020B0604020202020204" pitchFamily="34" charset="0"/>
                <a:ea typeface="Calibri" panose="020F0502020204030204" pitchFamily="34" charset="0"/>
                <a:cs typeface="Arial" panose="020B0604020202020204" pitchFamily="34" charset="0"/>
              </a:rPr>
              <a:t>Covenant toolkit</a:t>
            </a:r>
            <a:r>
              <a:rPr lang="en-GB" sz="1200" kern="100" dirty="0">
                <a:effectLst/>
                <a:latin typeface="Arial" panose="020B0604020202020204" pitchFamily="34" charset="0"/>
                <a:ea typeface="Calibri" panose="020F0502020204030204" pitchFamily="34" charset="0"/>
                <a:cs typeface="Arial" panose="020B0604020202020204" pitchFamily="34" charset="0"/>
              </a:rPr>
              <a:t>, published by the Forces in Mind Trust, which outlines a </a:t>
            </a:r>
            <a:r>
              <a:rPr lang="en-GB" sz="1200" b="1" dirty="0">
                <a:latin typeface="Arial" panose="020B0604020202020204" pitchFamily="34" charset="0"/>
                <a:cs typeface="Arial" panose="020B0604020202020204" pitchFamily="34" charset="0"/>
              </a:rPr>
              <a:t>Core infrastructure </a:t>
            </a:r>
            <a:r>
              <a:rPr lang="en-GB" sz="1200" dirty="0">
                <a:latin typeface="Arial" panose="020B0604020202020204" pitchFamily="34" charset="0"/>
                <a:cs typeface="Arial" panose="020B0604020202020204" pitchFamily="34" charset="0"/>
              </a:rPr>
              <a:t>that will help you deliver the Covenant. And it provides </a:t>
            </a:r>
            <a:r>
              <a:rPr lang="en-GB" sz="1200" b="1" dirty="0">
                <a:latin typeface="Arial" panose="020B0604020202020204" pitchFamily="34" charset="0"/>
                <a:cs typeface="Arial" panose="020B0604020202020204" pitchFamily="34" charset="0"/>
              </a:rPr>
              <a:t>a self-assessment tool</a:t>
            </a:r>
            <a:r>
              <a:rPr lang="en-GB" sz="1200" dirty="0">
                <a:latin typeface="Arial" panose="020B0604020202020204" pitchFamily="34" charset="0"/>
                <a:cs typeface="Arial" panose="020B0604020202020204" pitchFamily="34" charset="0"/>
              </a:rPr>
              <a:t>, that you can use to assess if you have the basics in place. As we heard yesterday, a new updated version for 2025 was published last week, reflecting the latest developments in the Duty.</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And then there’s also some </a:t>
            </a:r>
            <a:r>
              <a:rPr lang="en-GB" sz="1200" b="1" kern="100" dirty="0">
                <a:effectLst/>
                <a:latin typeface="Arial" panose="020B0604020202020204" pitchFamily="34" charset="0"/>
                <a:ea typeface="Calibri" panose="020F0502020204030204" pitchFamily="34" charset="0"/>
                <a:cs typeface="Arial" panose="020B0604020202020204" pitchFamily="34" charset="0"/>
              </a:rPr>
              <a:t>training packages </a:t>
            </a:r>
            <a:r>
              <a:rPr lang="en-GB" sz="1200" kern="100" dirty="0">
                <a:effectLst/>
                <a:latin typeface="Arial" panose="020B0604020202020204" pitchFamily="34" charset="0"/>
                <a:ea typeface="Calibri" panose="020F0502020204030204" pitchFamily="34" charset="0"/>
                <a:cs typeface="Arial" panose="020B0604020202020204" pitchFamily="34" charset="0"/>
              </a:rPr>
              <a:t>on the Covenant that have been put together by other organisations, in particular I would highlight:</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the </a:t>
            </a:r>
            <a:r>
              <a:rPr lang="en-GB" sz="1200" b="1" kern="100" dirty="0">
                <a:effectLst/>
                <a:latin typeface="Arial" panose="020B0604020202020204" pitchFamily="34" charset="0"/>
                <a:ea typeface="Calibri" panose="020F0502020204030204" pitchFamily="34" charset="0"/>
                <a:cs typeface="Arial" panose="020B0604020202020204" pitchFamily="34" charset="0"/>
              </a:rPr>
              <a:t>Warwickshire</a:t>
            </a:r>
            <a:r>
              <a:rPr lang="en-GB" sz="1200" kern="100" dirty="0">
                <a:effectLst/>
                <a:latin typeface="Arial" panose="020B0604020202020204" pitchFamily="34" charset="0"/>
                <a:ea typeface="Calibri" panose="020F0502020204030204" pitchFamily="34" charset="0"/>
                <a:cs typeface="Arial" panose="020B0604020202020204" pitchFamily="34" charset="0"/>
              </a:rPr>
              <a:t> Council e-learning package, and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the </a:t>
            </a:r>
            <a:r>
              <a:rPr lang="en-GB" sz="1200" b="1" kern="100" dirty="0">
                <a:effectLst/>
                <a:latin typeface="Arial" panose="020B0604020202020204" pitchFamily="34" charset="0"/>
                <a:ea typeface="Calibri" panose="020F0502020204030204" pitchFamily="34" charset="0"/>
                <a:cs typeface="Arial" panose="020B0604020202020204" pitchFamily="34" charset="0"/>
              </a:rPr>
              <a:t>Herefordshire and Worcestershire </a:t>
            </a:r>
            <a:r>
              <a:rPr lang="en-GB" sz="1200" kern="100" dirty="0">
                <a:effectLst/>
                <a:latin typeface="Arial" panose="020B0604020202020204" pitchFamily="34" charset="0"/>
                <a:ea typeface="Calibri" panose="020F0502020204030204" pitchFamily="34" charset="0"/>
                <a:cs typeface="Arial" panose="020B0604020202020204" pitchFamily="34" charset="0"/>
              </a:rPr>
              <a:t>e-learning package, all of which are suitable for a wide general audience, not just people in those counties.</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GB" sz="1200" kern="100" dirty="0">
                <a:effectLst/>
                <a:latin typeface="Arial" panose="020B0604020202020204" pitchFamily="34" charset="0"/>
                <a:ea typeface="Calibri" panose="020F0502020204030204" pitchFamily="34" charset="0"/>
                <a:cs typeface="Arial" panose="020B0604020202020204" pitchFamily="34" charset="0"/>
              </a:rPr>
              <a:t>All these resources can be accessed through our website.</a:t>
            </a: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99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GB" sz="1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54A494-77A5-4F10-8C30-09007CB354D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04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7CB86-0161-4786-9960-47CCED7A9F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1A0E66-086B-4824-A19A-A969196AC4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B30AC6-26C7-493F-8837-BE673580F2DD}"/>
              </a:ext>
            </a:extLst>
          </p:cNvPr>
          <p:cNvSpPr>
            <a:spLocks noGrp="1"/>
          </p:cNvSpPr>
          <p:nvPr>
            <p:ph type="dt" sz="half" idx="10"/>
          </p:nvPr>
        </p:nvSpPr>
        <p:spPr/>
        <p:txBody>
          <a:bodyPr/>
          <a:lstStyle/>
          <a:p>
            <a:fld id="{15B2E41A-1DDB-4404-A1B4-569FF08EB276}" type="datetimeFigureOut">
              <a:rPr lang="en-GB" smtClean="0"/>
              <a:t>06/08/2025</a:t>
            </a:fld>
            <a:endParaRPr lang="en-GB"/>
          </a:p>
        </p:txBody>
      </p:sp>
      <p:sp>
        <p:nvSpPr>
          <p:cNvPr id="5" name="Footer Placeholder 4">
            <a:extLst>
              <a:ext uri="{FF2B5EF4-FFF2-40B4-BE49-F238E27FC236}">
                <a16:creationId xmlns:a16="http://schemas.microsoft.com/office/drawing/2014/main" id="{9B0D8F59-6DDB-4E5F-AF43-5C6D7E3099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515F2-B318-42E1-8B46-C95332ED491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38786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2F97-76F2-43E0-8922-A58F52D6002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D20415-D2EB-4573-898F-F17DEA8F0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ACDBD2-997A-40AA-948E-7AF1EBD42F1B}"/>
              </a:ext>
            </a:extLst>
          </p:cNvPr>
          <p:cNvSpPr>
            <a:spLocks noGrp="1"/>
          </p:cNvSpPr>
          <p:nvPr>
            <p:ph type="dt" sz="half" idx="10"/>
          </p:nvPr>
        </p:nvSpPr>
        <p:spPr/>
        <p:txBody>
          <a:bodyPr/>
          <a:lstStyle/>
          <a:p>
            <a:fld id="{15B2E41A-1DDB-4404-A1B4-569FF08EB276}" type="datetimeFigureOut">
              <a:rPr lang="en-GB" smtClean="0"/>
              <a:t>06/08/2025</a:t>
            </a:fld>
            <a:endParaRPr lang="en-GB"/>
          </a:p>
        </p:txBody>
      </p:sp>
      <p:sp>
        <p:nvSpPr>
          <p:cNvPr id="5" name="Footer Placeholder 4">
            <a:extLst>
              <a:ext uri="{FF2B5EF4-FFF2-40B4-BE49-F238E27FC236}">
                <a16:creationId xmlns:a16="http://schemas.microsoft.com/office/drawing/2014/main" id="{6261D5F1-D0CE-4013-BAFF-65C2D9EBD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8FD7CA-103D-4254-AA57-70DEF7EAD905}"/>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85288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DD92BA-D295-4676-99A7-DAC1FB55F0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0F4D68-0C01-44E3-9BFF-A7E6A3A976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B15036-F05F-4FD9-B0F8-F962F8FFFAF6}"/>
              </a:ext>
            </a:extLst>
          </p:cNvPr>
          <p:cNvSpPr>
            <a:spLocks noGrp="1"/>
          </p:cNvSpPr>
          <p:nvPr>
            <p:ph type="dt" sz="half" idx="10"/>
          </p:nvPr>
        </p:nvSpPr>
        <p:spPr/>
        <p:txBody>
          <a:bodyPr/>
          <a:lstStyle/>
          <a:p>
            <a:fld id="{15B2E41A-1DDB-4404-A1B4-569FF08EB276}" type="datetimeFigureOut">
              <a:rPr lang="en-GB" smtClean="0"/>
              <a:t>06/08/2025</a:t>
            </a:fld>
            <a:endParaRPr lang="en-GB"/>
          </a:p>
        </p:txBody>
      </p:sp>
      <p:sp>
        <p:nvSpPr>
          <p:cNvPr id="5" name="Footer Placeholder 4">
            <a:extLst>
              <a:ext uri="{FF2B5EF4-FFF2-40B4-BE49-F238E27FC236}">
                <a16:creationId xmlns:a16="http://schemas.microsoft.com/office/drawing/2014/main" id="{2E4DECDF-FE2F-4EE5-9538-8B4998DE18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D6B139-9641-4E50-9E60-4A55DDE4E633}"/>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22423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08495-B441-458B-8EC4-9BD6026B86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CE9CFD-CCD9-4BA5-A786-F7749F30D0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BE3A67-0EBE-4BE0-963C-171674FDD498}"/>
              </a:ext>
            </a:extLst>
          </p:cNvPr>
          <p:cNvSpPr>
            <a:spLocks noGrp="1"/>
          </p:cNvSpPr>
          <p:nvPr>
            <p:ph type="dt" sz="half" idx="10"/>
          </p:nvPr>
        </p:nvSpPr>
        <p:spPr/>
        <p:txBody>
          <a:bodyPr/>
          <a:lstStyle/>
          <a:p>
            <a:fld id="{15B2E41A-1DDB-4404-A1B4-569FF08EB276}" type="datetimeFigureOut">
              <a:rPr lang="en-GB" smtClean="0"/>
              <a:t>06/08/2025</a:t>
            </a:fld>
            <a:endParaRPr lang="en-GB"/>
          </a:p>
        </p:txBody>
      </p:sp>
      <p:sp>
        <p:nvSpPr>
          <p:cNvPr id="5" name="Footer Placeholder 4">
            <a:extLst>
              <a:ext uri="{FF2B5EF4-FFF2-40B4-BE49-F238E27FC236}">
                <a16:creationId xmlns:a16="http://schemas.microsoft.com/office/drawing/2014/main" id="{47263124-7375-45EE-9D13-323FB8F55F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C18A46-491B-470C-81DF-C565A8D40E33}"/>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611295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1D38-FA9B-41ED-BFAB-B2F1EA3966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A4DD82-FAF1-4763-9A43-275737307A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EE5DEB-5371-43D1-AE14-9C75147553C8}"/>
              </a:ext>
            </a:extLst>
          </p:cNvPr>
          <p:cNvSpPr>
            <a:spLocks noGrp="1"/>
          </p:cNvSpPr>
          <p:nvPr>
            <p:ph type="dt" sz="half" idx="10"/>
          </p:nvPr>
        </p:nvSpPr>
        <p:spPr/>
        <p:txBody>
          <a:bodyPr/>
          <a:lstStyle/>
          <a:p>
            <a:fld id="{15B2E41A-1DDB-4404-A1B4-569FF08EB276}" type="datetimeFigureOut">
              <a:rPr lang="en-GB" smtClean="0"/>
              <a:t>06/08/2025</a:t>
            </a:fld>
            <a:endParaRPr lang="en-GB"/>
          </a:p>
        </p:txBody>
      </p:sp>
      <p:sp>
        <p:nvSpPr>
          <p:cNvPr id="5" name="Footer Placeholder 4">
            <a:extLst>
              <a:ext uri="{FF2B5EF4-FFF2-40B4-BE49-F238E27FC236}">
                <a16:creationId xmlns:a16="http://schemas.microsoft.com/office/drawing/2014/main" id="{A7851069-9999-4248-B082-3428C4CAEE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C6A1FF-6610-4D49-A187-7D224B692501}"/>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77297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3C10-B4E2-4461-BA9E-B1868F02DC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BEFA4B-E9B1-485B-A284-55FF9FDEF6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02A88-488F-4A90-9A0E-6C78179933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219B6DF-0D31-4E46-845B-24AF449D0792}"/>
              </a:ext>
            </a:extLst>
          </p:cNvPr>
          <p:cNvSpPr>
            <a:spLocks noGrp="1"/>
          </p:cNvSpPr>
          <p:nvPr>
            <p:ph type="dt" sz="half" idx="10"/>
          </p:nvPr>
        </p:nvSpPr>
        <p:spPr/>
        <p:txBody>
          <a:bodyPr/>
          <a:lstStyle/>
          <a:p>
            <a:fld id="{15B2E41A-1DDB-4404-A1B4-569FF08EB276}" type="datetimeFigureOut">
              <a:rPr lang="en-GB" smtClean="0"/>
              <a:t>06/08/2025</a:t>
            </a:fld>
            <a:endParaRPr lang="en-GB"/>
          </a:p>
        </p:txBody>
      </p:sp>
      <p:sp>
        <p:nvSpPr>
          <p:cNvPr id="6" name="Footer Placeholder 5">
            <a:extLst>
              <a:ext uri="{FF2B5EF4-FFF2-40B4-BE49-F238E27FC236}">
                <a16:creationId xmlns:a16="http://schemas.microsoft.com/office/drawing/2014/main" id="{AA6B1448-97C6-444D-A950-DB10858E92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5D9B95-FC6E-4923-B07B-B65C7624F395}"/>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46115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89926-508F-478F-B59B-19D4F0B624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5351F4-32C9-4676-AA8C-0814285BD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20C4F-B2BA-466A-98E3-0E7F6CA55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552008C-2F2F-43D3-8206-FB945BA6E5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2AE5AB-6722-4DB7-A368-0E3A7ABF87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6ED46E-4372-4311-AE89-5C42A176AD8B}"/>
              </a:ext>
            </a:extLst>
          </p:cNvPr>
          <p:cNvSpPr>
            <a:spLocks noGrp="1"/>
          </p:cNvSpPr>
          <p:nvPr>
            <p:ph type="dt" sz="half" idx="10"/>
          </p:nvPr>
        </p:nvSpPr>
        <p:spPr/>
        <p:txBody>
          <a:bodyPr/>
          <a:lstStyle/>
          <a:p>
            <a:fld id="{15B2E41A-1DDB-4404-A1B4-569FF08EB276}" type="datetimeFigureOut">
              <a:rPr lang="en-GB" smtClean="0"/>
              <a:t>06/08/2025</a:t>
            </a:fld>
            <a:endParaRPr lang="en-GB"/>
          </a:p>
        </p:txBody>
      </p:sp>
      <p:sp>
        <p:nvSpPr>
          <p:cNvPr id="8" name="Footer Placeholder 7">
            <a:extLst>
              <a:ext uri="{FF2B5EF4-FFF2-40B4-BE49-F238E27FC236}">
                <a16:creationId xmlns:a16="http://schemas.microsoft.com/office/drawing/2014/main" id="{11693ED1-ED98-41BA-88CE-C6AEC55CE1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3C23D4-C2CA-440B-BB70-64F48898499E}"/>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04669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EF42-E0E9-4087-8DA8-13A6FD838A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7B99E2-3363-4086-9F68-655B7D60B41A}"/>
              </a:ext>
            </a:extLst>
          </p:cNvPr>
          <p:cNvSpPr>
            <a:spLocks noGrp="1"/>
          </p:cNvSpPr>
          <p:nvPr>
            <p:ph type="dt" sz="half" idx="10"/>
          </p:nvPr>
        </p:nvSpPr>
        <p:spPr/>
        <p:txBody>
          <a:bodyPr/>
          <a:lstStyle/>
          <a:p>
            <a:fld id="{15B2E41A-1DDB-4404-A1B4-569FF08EB276}" type="datetimeFigureOut">
              <a:rPr lang="en-GB" smtClean="0"/>
              <a:t>06/08/2025</a:t>
            </a:fld>
            <a:endParaRPr lang="en-GB"/>
          </a:p>
        </p:txBody>
      </p:sp>
      <p:sp>
        <p:nvSpPr>
          <p:cNvPr id="4" name="Footer Placeholder 3">
            <a:extLst>
              <a:ext uri="{FF2B5EF4-FFF2-40B4-BE49-F238E27FC236}">
                <a16:creationId xmlns:a16="http://schemas.microsoft.com/office/drawing/2014/main" id="{CF5C34B7-4ED3-48E9-B5FF-109F9B31A7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78CAB2-1A66-4EA8-AAD8-7A800C1145D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409011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DD9D4-D08E-4ECF-AD74-2CD0FE1DFCF4}"/>
              </a:ext>
            </a:extLst>
          </p:cNvPr>
          <p:cNvSpPr>
            <a:spLocks noGrp="1"/>
          </p:cNvSpPr>
          <p:nvPr>
            <p:ph type="dt" sz="half" idx="10"/>
          </p:nvPr>
        </p:nvSpPr>
        <p:spPr/>
        <p:txBody>
          <a:bodyPr/>
          <a:lstStyle/>
          <a:p>
            <a:fld id="{15B2E41A-1DDB-4404-A1B4-569FF08EB276}" type="datetimeFigureOut">
              <a:rPr lang="en-GB" smtClean="0"/>
              <a:t>06/08/2025</a:t>
            </a:fld>
            <a:endParaRPr lang="en-GB"/>
          </a:p>
        </p:txBody>
      </p:sp>
      <p:sp>
        <p:nvSpPr>
          <p:cNvPr id="3" name="Footer Placeholder 2">
            <a:extLst>
              <a:ext uri="{FF2B5EF4-FFF2-40B4-BE49-F238E27FC236}">
                <a16:creationId xmlns:a16="http://schemas.microsoft.com/office/drawing/2014/main" id="{E0BF62AD-2F90-4728-B756-000927C313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8439DE-8572-42F5-A834-C5E4964D464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19047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3674-C9A4-4CA7-8D49-172E668BC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9701D8-3198-4BDB-81E8-D46C2D1D53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BA36B1-739B-4C2B-B0F7-929FBBBAC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4BD2A8-6BBC-4814-BF6B-BF1C5682A2EB}"/>
              </a:ext>
            </a:extLst>
          </p:cNvPr>
          <p:cNvSpPr>
            <a:spLocks noGrp="1"/>
          </p:cNvSpPr>
          <p:nvPr>
            <p:ph type="dt" sz="half" idx="10"/>
          </p:nvPr>
        </p:nvSpPr>
        <p:spPr/>
        <p:txBody>
          <a:bodyPr/>
          <a:lstStyle/>
          <a:p>
            <a:fld id="{15B2E41A-1DDB-4404-A1B4-569FF08EB276}" type="datetimeFigureOut">
              <a:rPr lang="en-GB" smtClean="0"/>
              <a:t>06/08/2025</a:t>
            </a:fld>
            <a:endParaRPr lang="en-GB"/>
          </a:p>
        </p:txBody>
      </p:sp>
      <p:sp>
        <p:nvSpPr>
          <p:cNvPr id="6" name="Footer Placeholder 5">
            <a:extLst>
              <a:ext uri="{FF2B5EF4-FFF2-40B4-BE49-F238E27FC236}">
                <a16:creationId xmlns:a16="http://schemas.microsoft.com/office/drawing/2014/main" id="{B23374E5-E767-4A04-BAC2-04EE8E955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F1831B-6FF3-415F-AE0E-7D7244B68A7A}"/>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241635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CE46-A672-4720-84D2-737FA0F77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67E83B-03C1-4E3F-9FA8-E8E4C06CE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680F3B-198B-4796-938C-8BB10A947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7385C9-6DDD-4ED1-9491-236FEC91E342}"/>
              </a:ext>
            </a:extLst>
          </p:cNvPr>
          <p:cNvSpPr>
            <a:spLocks noGrp="1"/>
          </p:cNvSpPr>
          <p:nvPr>
            <p:ph type="dt" sz="half" idx="10"/>
          </p:nvPr>
        </p:nvSpPr>
        <p:spPr/>
        <p:txBody>
          <a:bodyPr/>
          <a:lstStyle/>
          <a:p>
            <a:fld id="{15B2E41A-1DDB-4404-A1B4-569FF08EB276}" type="datetimeFigureOut">
              <a:rPr lang="en-GB" smtClean="0"/>
              <a:t>06/08/2025</a:t>
            </a:fld>
            <a:endParaRPr lang="en-GB"/>
          </a:p>
        </p:txBody>
      </p:sp>
      <p:sp>
        <p:nvSpPr>
          <p:cNvPr id="6" name="Footer Placeholder 5">
            <a:extLst>
              <a:ext uri="{FF2B5EF4-FFF2-40B4-BE49-F238E27FC236}">
                <a16:creationId xmlns:a16="http://schemas.microsoft.com/office/drawing/2014/main" id="{F04577EA-53C1-4C11-9E41-4612E31789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58B1CC-30A8-4714-8024-EC808B188C42}"/>
              </a:ext>
            </a:extLst>
          </p:cNvPr>
          <p:cNvSpPr>
            <a:spLocks noGrp="1"/>
          </p:cNvSpPr>
          <p:nvPr>
            <p:ph type="sldNum" sz="quarter" idx="12"/>
          </p:nvPr>
        </p:nvSpPr>
        <p:spPr/>
        <p:txBody>
          <a:bodyPr/>
          <a:lstStyle/>
          <a:p>
            <a:fld id="{64762CB8-4C6D-44BA-8A00-70F35456AB8C}" type="slidenum">
              <a:rPr lang="en-GB" smtClean="0"/>
              <a:t>‹#›</a:t>
            </a:fld>
            <a:endParaRPr lang="en-GB"/>
          </a:p>
        </p:txBody>
      </p:sp>
    </p:spTree>
    <p:extLst>
      <p:ext uri="{BB962C8B-B14F-4D97-AF65-F5344CB8AC3E}">
        <p14:creationId xmlns:p14="http://schemas.microsoft.com/office/powerpoint/2010/main" val="3356076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C7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063411-25FA-4044-9953-8FD6F90E85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E624C2-CC96-4E5F-94CF-F9A5A77FED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6AAC7C-4FE6-4AB3-B520-D2A8D93FA3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2E41A-1DDB-4404-A1B4-569FF08EB276}" type="datetimeFigureOut">
              <a:rPr lang="en-GB" smtClean="0"/>
              <a:t>06/08/2025</a:t>
            </a:fld>
            <a:endParaRPr lang="en-GB"/>
          </a:p>
        </p:txBody>
      </p:sp>
      <p:sp>
        <p:nvSpPr>
          <p:cNvPr id="5" name="Footer Placeholder 4">
            <a:extLst>
              <a:ext uri="{FF2B5EF4-FFF2-40B4-BE49-F238E27FC236}">
                <a16:creationId xmlns:a16="http://schemas.microsoft.com/office/drawing/2014/main" id="{82CF901F-D3A3-44D4-BFC1-165A17133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0DD459-4DDE-4AFB-950B-A190123556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2CB8-4C6D-44BA-8A00-70F35456AB8C}" type="slidenum">
              <a:rPr lang="en-GB" smtClean="0"/>
              <a:t>‹#›</a:t>
            </a:fld>
            <a:endParaRPr lang="en-GB"/>
          </a:p>
        </p:txBody>
      </p:sp>
    </p:spTree>
    <p:extLst>
      <p:ext uri="{BB962C8B-B14F-4D97-AF65-F5344CB8AC3E}">
        <p14:creationId xmlns:p14="http://schemas.microsoft.com/office/powerpoint/2010/main" val="2593396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rmedforcescovenant.gov.uk/covenantina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DAF36955-14DB-4E02-9F26-3507FCF3B3A3}"/>
              </a:ext>
            </a:extLst>
          </p:cNvPr>
          <p:cNvSpPr>
            <a:spLocks noGrp="1"/>
          </p:cNvSpPr>
          <p:nvPr>
            <p:ph type="ctrTitle"/>
          </p:nvPr>
        </p:nvSpPr>
        <p:spPr>
          <a:xfrm>
            <a:off x="673255" y="2589152"/>
            <a:ext cx="5871380" cy="3545201"/>
          </a:xfrm>
        </p:spPr>
        <p:txBody>
          <a:bodyPr anchor="t">
            <a:normAutofit/>
          </a:bodyPr>
          <a:lstStyle/>
          <a:p>
            <a:pPr algn="l"/>
            <a:r>
              <a:rPr lang="en-GB" sz="3400" b="1">
                <a:solidFill>
                  <a:srgbClr val="0062AC"/>
                </a:solidFill>
                <a:latin typeface="Arial" panose="020B0604020202020204" pitchFamily="34" charset="0"/>
                <a:cs typeface="Arial" panose="020B0604020202020204" pitchFamily="34" charset="0"/>
              </a:rPr>
              <a:t>The Armed Forces Covenant Legal Duty extension</a:t>
            </a:r>
            <a:br>
              <a:rPr lang="en-GB" sz="3400" b="1">
                <a:solidFill>
                  <a:srgbClr val="0062AC"/>
                </a:solidFill>
                <a:latin typeface="Arial" panose="020B0604020202020204" pitchFamily="34" charset="0"/>
                <a:cs typeface="Arial" panose="020B0604020202020204" pitchFamily="34" charset="0"/>
              </a:rPr>
            </a:br>
            <a:br>
              <a:rPr lang="en-GB" sz="3400" b="1">
                <a:solidFill>
                  <a:srgbClr val="0062AC"/>
                </a:solidFill>
                <a:latin typeface="Arial" panose="020B0604020202020204" pitchFamily="34" charset="0"/>
                <a:cs typeface="Arial" panose="020B0604020202020204" pitchFamily="34" charset="0"/>
              </a:rPr>
            </a:br>
            <a:endParaRPr lang="en-GB" sz="3400" b="1">
              <a:solidFill>
                <a:srgbClr val="0062AC"/>
              </a:solidFill>
              <a:latin typeface="Arial" panose="020B0604020202020204" pitchFamily="34" charset="0"/>
              <a:cs typeface="Arial" panose="020B0604020202020204" pitchFamily="34" charset="0"/>
            </a:endParaRPr>
          </a:p>
        </p:txBody>
      </p:sp>
      <p:grpSp>
        <p:nvGrpSpPr>
          <p:cNvPr id="62" name="Group 61">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63" name="Freeform: Shape 62">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66" name="Freeform: Shape 65">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72ADB09-96C0-15E5-A27C-3398C925640C}"/>
              </a:ext>
            </a:extLst>
          </p:cNvPr>
          <p:cNvGrpSpPr/>
          <p:nvPr/>
        </p:nvGrpSpPr>
        <p:grpSpPr>
          <a:xfrm>
            <a:off x="5475305" y="700788"/>
            <a:ext cx="2378315" cy="497585"/>
            <a:chOff x="583111" y="230188"/>
            <a:chExt cx="2807789" cy="587439"/>
          </a:xfrm>
        </p:grpSpPr>
        <p:pic>
          <p:nvPicPr>
            <p:cNvPr id="4" name="Picture 3" descr="A black background with black text&#10;&#10;AI-generated content may be incorrect.">
              <a:extLst>
                <a:ext uri="{FF2B5EF4-FFF2-40B4-BE49-F238E27FC236}">
                  <a16:creationId xmlns:a16="http://schemas.microsoft.com/office/drawing/2014/main" id="{9A9A2DCA-9A15-A7CD-98C3-FC84F8E90A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52463" y="230188"/>
              <a:ext cx="2738437" cy="587439"/>
            </a:xfrm>
            <a:prstGeom prst="rect">
              <a:avLst/>
            </a:prstGeom>
          </p:spPr>
        </p:pic>
        <p:pic>
          <p:nvPicPr>
            <p:cNvPr id="5" name="Picture 4">
              <a:extLst>
                <a:ext uri="{FF2B5EF4-FFF2-40B4-BE49-F238E27FC236}">
                  <a16:creationId xmlns:a16="http://schemas.microsoft.com/office/drawing/2014/main" id="{84FAFB6C-113C-1CA0-767D-2854DF5339F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3111" y="257175"/>
              <a:ext cx="69351" cy="535781"/>
            </a:xfrm>
            <a:prstGeom prst="rect">
              <a:avLst/>
            </a:prstGeom>
          </p:spPr>
        </p:pic>
      </p:grpSp>
      <p:pic>
        <p:nvPicPr>
          <p:cNvPr id="7" name="Picture 2">
            <a:extLst>
              <a:ext uri="{FF2B5EF4-FFF2-40B4-BE49-F238E27FC236}">
                <a16:creationId xmlns:a16="http://schemas.microsoft.com/office/drawing/2014/main" id="{0173E955-9769-6254-FFA2-81E913539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054" y="3886324"/>
            <a:ext cx="2854974" cy="274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17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006FE-50A2-476B-82CE-A8C73A4A1C80}"/>
              </a:ext>
            </a:extLst>
          </p:cNvPr>
          <p:cNvSpPr txBox="1">
            <a:spLocks/>
          </p:cNvSpPr>
          <p:nvPr/>
        </p:nvSpPr>
        <p:spPr>
          <a:xfrm>
            <a:off x="0" y="-1"/>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r>
              <a:rPr kumimoji="0" lang="en-GB"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Interactive quiz</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47BF07-2E1D-684B-D536-B79AE02996D5}"/>
              </a:ext>
            </a:extLst>
          </p:cNvPr>
          <p:cNvSpPr txBox="1"/>
          <p:nvPr/>
        </p:nvSpPr>
        <p:spPr>
          <a:xfrm>
            <a:off x="2504356" y="2551837"/>
            <a:ext cx="7183288" cy="1754326"/>
          </a:xfrm>
          <a:prstGeom prst="rect">
            <a:avLst/>
          </a:prstGeom>
          <a:solidFill>
            <a:schemeClr val="accent1">
              <a:lumMod val="20000"/>
              <a:lumOff val="80000"/>
            </a:schemeClr>
          </a:solidFill>
          <a:ln w="19050">
            <a:solidFill>
              <a:schemeClr val="tx1"/>
            </a:solidFill>
          </a:ln>
        </p:spPr>
        <p:txBody>
          <a:bodyPr wrap="square" rtlCol="0">
            <a:spAutoFit/>
          </a:bodyPr>
          <a:lstStyle/>
          <a:p>
            <a:pPr marL="285750" indent="-285750">
              <a:buFont typeface="Arial" panose="020B0604020202020204" pitchFamily="34" charset="0"/>
              <a:buChar char="•"/>
            </a:pPr>
            <a:r>
              <a:rPr lang="en-GB">
                <a:latin typeface="Arial" panose="020B0604020202020204" pitchFamily="34" charset="0"/>
                <a:ea typeface="Calibri" panose="020F0502020204030204" pitchFamily="34" charset="0"/>
                <a:cs typeface="Arial" panose="020B0604020202020204" pitchFamily="34" charset="0"/>
              </a:rPr>
              <a:t>Please form small teams around your tables.</a:t>
            </a:r>
          </a:p>
          <a:p>
            <a:pPr marL="285750" indent="-285750">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ea typeface="Calibri" panose="020F0502020204030204" pitchFamily="34" charset="0"/>
                <a:cs typeface="Arial" panose="020B0604020202020204" pitchFamily="34" charset="0"/>
              </a:rPr>
              <a:t>1 person from each team to access </a:t>
            </a:r>
            <a:r>
              <a:rPr lang="en-GB">
                <a:solidFill>
                  <a:srgbClr val="0563C1"/>
                </a:solidFill>
                <a:latin typeface="Arial" panose="020B0604020202020204" pitchFamily="34" charset="0"/>
                <a:ea typeface="Calibri" panose="020F0502020204030204" pitchFamily="34" charset="0"/>
                <a:cs typeface="Arial" panose="020B0604020202020204" pitchFamily="34" charset="0"/>
              </a:rPr>
              <a:t>slido.com</a:t>
            </a:r>
            <a:endParaRPr lang="en-GB">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ea typeface="Calibri" panose="020F0502020204030204" pitchFamily="34" charset="0"/>
                <a:cs typeface="Arial" panose="020B0604020202020204" pitchFamily="34" charset="0"/>
              </a:rPr>
              <a:t>Join as a participant, enter code </a:t>
            </a:r>
            <a:r>
              <a:rPr lang="en-GB">
                <a:solidFill>
                  <a:srgbClr val="0563C1"/>
                </a:solidFill>
                <a:latin typeface="Arial" panose="020B0604020202020204" pitchFamily="34" charset="0"/>
                <a:ea typeface="Calibri" panose="020F0502020204030204" pitchFamily="34" charset="0"/>
                <a:cs typeface="Arial" panose="020B0604020202020204" pitchFamily="34" charset="0"/>
              </a:rPr>
              <a:t># 3817 789</a:t>
            </a:r>
            <a:endParaRPr lang="en-GB">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2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a:solidFill>
                  <a:srgbClr val="000000"/>
                </a:solidFill>
                <a:latin typeface="Arial" panose="020B0604020202020204" pitchFamily="34" charset="0"/>
                <a:cs typeface="Arial" panose="020B0604020202020204" pitchFamily="34" charset="0"/>
              </a:rPr>
              <a:t>Please enter the name of your organisation as your team's name</a:t>
            </a:r>
            <a:r>
              <a:rPr lang="en-GB">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73587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006FE-50A2-476B-82CE-A8C73A4A1C80}"/>
              </a:ext>
            </a:extLst>
          </p:cNvPr>
          <p:cNvSpPr txBox="1">
            <a:spLocks/>
          </p:cNvSpPr>
          <p:nvPr/>
        </p:nvSpPr>
        <p:spPr>
          <a:xfrm>
            <a:off x="0" y="-1"/>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r>
              <a:rPr kumimoji="0" lang="en-GB"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Interactive quiz</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47BF07-2E1D-684B-D536-B79AE02996D5}"/>
              </a:ext>
            </a:extLst>
          </p:cNvPr>
          <p:cNvSpPr txBox="1"/>
          <p:nvPr/>
        </p:nvSpPr>
        <p:spPr>
          <a:xfrm>
            <a:off x="110427" y="1785567"/>
            <a:ext cx="4762516" cy="1677382"/>
          </a:xfrm>
          <a:prstGeom prst="rect">
            <a:avLst/>
          </a:prstGeom>
          <a:solidFill>
            <a:schemeClr val="accent1">
              <a:lumMod val="20000"/>
              <a:lumOff val="80000"/>
            </a:schemeClr>
          </a:solidFill>
          <a:ln w="19050">
            <a:solidFill>
              <a:schemeClr val="tx1"/>
            </a:solidFill>
          </a:ln>
        </p:spPr>
        <p:txBody>
          <a:bodyPr wrap="square" rtlCol="0">
            <a:spAutoFit/>
          </a:bodyPr>
          <a:lstStyle/>
          <a:p>
            <a:pPr marL="285750" indent="-285750">
              <a:buFont typeface="Arial" panose="020B0604020202020204" pitchFamily="34" charset="0"/>
              <a:buChar char="•"/>
            </a:pPr>
            <a:r>
              <a:rPr lang="en-GB" sz="1700">
                <a:latin typeface="Arial" panose="020B0604020202020204" pitchFamily="34" charset="0"/>
                <a:ea typeface="Calibri" panose="020F0502020204030204" pitchFamily="34" charset="0"/>
                <a:cs typeface="Arial" panose="020B0604020202020204" pitchFamily="34" charset="0"/>
              </a:rPr>
              <a:t>Please form small teams around your tables.</a:t>
            </a:r>
          </a:p>
          <a:p>
            <a:pPr marL="285750" indent="-285750">
              <a:buFont typeface="Arial" panose="020B0604020202020204" pitchFamily="34" charset="0"/>
              <a:buChar char="•"/>
            </a:pPr>
            <a:endParaRPr lang="en-GB" sz="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700">
                <a:latin typeface="Arial" panose="020B0604020202020204" pitchFamily="34" charset="0"/>
                <a:ea typeface="Calibri" panose="020F0502020204030204" pitchFamily="34" charset="0"/>
                <a:cs typeface="Arial" panose="020B0604020202020204" pitchFamily="34" charset="0"/>
              </a:rPr>
              <a:t>1 person in each team to access </a:t>
            </a:r>
            <a:r>
              <a:rPr lang="en-GB" sz="1700">
                <a:solidFill>
                  <a:srgbClr val="0563C1"/>
                </a:solidFill>
                <a:latin typeface="Arial" panose="020B0604020202020204" pitchFamily="34" charset="0"/>
                <a:ea typeface="Calibri" panose="020F0502020204030204" pitchFamily="34" charset="0"/>
                <a:cs typeface="Arial" panose="020B0604020202020204" pitchFamily="34" charset="0"/>
              </a:rPr>
              <a:t>slido.com</a:t>
            </a:r>
            <a:endParaRPr lang="en-GB" sz="17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6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700">
                <a:latin typeface="Arial" panose="020B0604020202020204" pitchFamily="34" charset="0"/>
                <a:ea typeface="Calibri" panose="020F0502020204030204" pitchFamily="34" charset="0"/>
                <a:cs typeface="Arial" panose="020B0604020202020204" pitchFamily="34" charset="0"/>
              </a:rPr>
              <a:t>Join as a participant, enter code </a:t>
            </a:r>
            <a:r>
              <a:rPr lang="en-GB" sz="1700">
                <a:solidFill>
                  <a:srgbClr val="0563C1"/>
                </a:solidFill>
                <a:latin typeface="Arial" panose="020B0604020202020204" pitchFamily="34" charset="0"/>
                <a:ea typeface="Calibri" panose="020F0502020204030204" pitchFamily="34" charset="0"/>
                <a:cs typeface="Arial" panose="020B0604020202020204" pitchFamily="34" charset="0"/>
              </a:rPr>
              <a:t># 3817 789</a:t>
            </a:r>
            <a:endParaRPr lang="en-GB" sz="17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6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700">
                <a:solidFill>
                  <a:srgbClr val="000000"/>
                </a:solidFill>
                <a:latin typeface="Arial" panose="020B0604020202020204" pitchFamily="34" charset="0"/>
                <a:cs typeface="Arial" panose="020B0604020202020204" pitchFamily="34" charset="0"/>
              </a:rPr>
              <a:t>Please enter the name of your organisation as your team's name</a:t>
            </a:r>
            <a:r>
              <a:rPr lang="en-GB" sz="1700">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319673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006FE-50A2-476B-82CE-A8C73A4A1C80}"/>
              </a:ext>
            </a:extLst>
          </p:cNvPr>
          <p:cNvSpPr txBox="1">
            <a:spLocks/>
          </p:cNvSpPr>
          <p:nvPr/>
        </p:nvSpPr>
        <p:spPr>
          <a:xfrm>
            <a:off x="0" y="-1"/>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r>
              <a:rPr kumimoji="0" lang="en-GB"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Interactive quiz</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447BF07-2E1D-684B-D536-B79AE02996D5}"/>
              </a:ext>
            </a:extLst>
          </p:cNvPr>
          <p:cNvSpPr txBox="1"/>
          <p:nvPr/>
        </p:nvSpPr>
        <p:spPr>
          <a:xfrm>
            <a:off x="110427" y="1785567"/>
            <a:ext cx="4762516" cy="1661993"/>
          </a:xfrm>
          <a:prstGeom prst="rect">
            <a:avLst/>
          </a:prstGeom>
          <a:solidFill>
            <a:schemeClr val="accent1">
              <a:lumMod val="20000"/>
              <a:lumOff val="80000"/>
            </a:schemeClr>
          </a:solidFill>
          <a:ln w="19050">
            <a:solidFill>
              <a:schemeClr val="tx1"/>
            </a:solidFill>
          </a:ln>
        </p:spPr>
        <p:txBody>
          <a:bodyPr wrap="square" rtlCol="0">
            <a:spAutoFit/>
          </a:bodyPr>
          <a:lstStyle/>
          <a:p>
            <a:pPr marL="285750" indent="-285750">
              <a:buFont typeface="Arial" panose="020B0604020202020204" pitchFamily="34" charset="0"/>
              <a:buChar char="•"/>
            </a:pPr>
            <a:r>
              <a:rPr lang="en-GB" sz="1700">
                <a:latin typeface="Arial" panose="020B0604020202020204" pitchFamily="34" charset="0"/>
                <a:ea typeface="Calibri" panose="020F0502020204030204" pitchFamily="34" charset="0"/>
                <a:cs typeface="Arial" panose="020B0604020202020204" pitchFamily="34" charset="0"/>
              </a:rPr>
              <a:t>Please form small teams around your tables.</a:t>
            </a:r>
          </a:p>
          <a:p>
            <a:pPr marL="285750" indent="-285750">
              <a:buFont typeface="Arial" panose="020B0604020202020204" pitchFamily="34" charset="0"/>
              <a:buChar char="•"/>
            </a:pPr>
            <a:endParaRPr lang="en-GB" sz="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700">
                <a:latin typeface="Arial" panose="020B0604020202020204" pitchFamily="34" charset="0"/>
                <a:ea typeface="Calibri" panose="020F0502020204030204" pitchFamily="34" charset="0"/>
                <a:cs typeface="Arial" panose="020B0604020202020204" pitchFamily="34" charset="0"/>
              </a:rPr>
              <a:t>1 person in each team to access </a:t>
            </a:r>
            <a:r>
              <a:rPr lang="en-GB" sz="1700">
                <a:solidFill>
                  <a:srgbClr val="0563C1"/>
                </a:solidFill>
                <a:latin typeface="Arial" panose="020B0604020202020204" pitchFamily="34" charset="0"/>
                <a:ea typeface="Calibri" panose="020F0502020204030204" pitchFamily="34" charset="0"/>
                <a:cs typeface="Arial" panose="020B0604020202020204" pitchFamily="34" charset="0"/>
              </a:rPr>
              <a:t>slido.com</a:t>
            </a:r>
            <a:endParaRPr lang="en-GB" sz="17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6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700">
                <a:latin typeface="Arial" panose="020B0604020202020204" pitchFamily="34" charset="0"/>
                <a:ea typeface="Calibri" panose="020F0502020204030204" pitchFamily="34" charset="0"/>
                <a:cs typeface="Arial" panose="020B0604020202020204" pitchFamily="34" charset="0"/>
              </a:rPr>
              <a:t>Join as a participant, enter code </a:t>
            </a:r>
            <a:r>
              <a:rPr lang="en-GB" sz="1700">
                <a:solidFill>
                  <a:srgbClr val="0563C1"/>
                </a:solidFill>
                <a:latin typeface="Arial" panose="020B0604020202020204" pitchFamily="34" charset="0"/>
                <a:ea typeface="Calibri" panose="020F0502020204030204" pitchFamily="34" charset="0"/>
                <a:cs typeface="Arial" panose="020B0604020202020204" pitchFamily="34" charset="0"/>
              </a:rPr>
              <a:t># 3817 789</a:t>
            </a:r>
            <a:endParaRPr lang="en-GB" sz="17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6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700">
                <a:solidFill>
                  <a:srgbClr val="000000"/>
                </a:solidFill>
                <a:latin typeface="Arial" panose="020B0604020202020204" pitchFamily="34" charset="0"/>
                <a:cs typeface="Arial" panose="020B0604020202020204" pitchFamily="34" charset="0"/>
              </a:rPr>
              <a:t>Please enter the name of your organisation as your team’s name</a:t>
            </a:r>
            <a:r>
              <a:rPr lang="en-GB" sz="1700">
                <a:latin typeface="Arial" panose="020B0604020202020204" pitchFamily="34" charset="0"/>
                <a:ea typeface="Calibri" panose="020F0502020204030204" pitchFamily="34" charset="0"/>
                <a:cs typeface="Arial" panose="020B0604020202020204" pitchFamily="34" charset="0"/>
              </a:rPr>
              <a:t>.</a:t>
            </a:r>
            <a:endParaRPr lang="en-GB" sz="170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F5E8998-9AA9-2337-5387-84217C104308}"/>
              </a:ext>
            </a:extLst>
          </p:cNvPr>
          <p:cNvSpPr txBox="1"/>
          <p:nvPr/>
        </p:nvSpPr>
        <p:spPr>
          <a:xfrm>
            <a:off x="110426" y="3634773"/>
            <a:ext cx="4762516" cy="2985433"/>
          </a:xfrm>
          <a:prstGeom prst="rect">
            <a:avLst/>
          </a:prstGeom>
          <a:solidFill>
            <a:schemeClr val="accent1">
              <a:lumMod val="20000"/>
              <a:lumOff val="80000"/>
              <a:alpha val="60000"/>
            </a:schemeClr>
          </a:solidFill>
          <a:ln w="19050">
            <a:solidFill>
              <a:schemeClr val="tx1"/>
            </a:solidFill>
          </a:ln>
          <a:effectLst/>
        </p:spPr>
        <p:txBody>
          <a:bodyPr wrap="square">
            <a:spAutoFit/>
          </a:bodyPr>
          <a:lstStyle/>
          <a:p>
            <a:pPr lvl="0" algn="ctr">
              <a:defRPr/>
            </a:pPr>
            <a:r>
              <a:rPr kumimoji="0" lang="en-GB"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a:t>
            </a:r>
            <a:r>
              <a:rPr lang="en-GB" sz="1700" b="1">
                <a:latin typeface="Arial" panose="020B0604020202020204" pitchFamily="34" charset="0"/>
                <a:cs typeface="Arial" panose="020B0604020202020204" pitchFamily="34" charset="0"/>
              </a:rPr>
              <a:t>he Covenant principles</a:t>
            </a:r>
            <a:endParaRPr kumimoji="0" 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lvl="0">
              <a:defRPr/>
            </a:pPr>
            <a:endParaRPr kumimoji="0" lang="en-US" sz="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lvl="0">
              <a:defRPr/>
            </a:pPr>
            <a:r>
              <a:rPr lang="en-GB" sz="1700">
                <a:solidFill>
                  <a:srgbClr val="000000"/>
                </a:solidFill>
                <a:latin typeface="Arial" panose="020B0604020202020204" pitchFamily="34" charset="0"/>
                <a:cs typeface="Arial" panose="020B0604020202020204" pitchFamily="34" charset="0"/>
              </a:rPr>
              <a:t>Recognising the </a:t>
            </a:r>
            <a:r>
              <a:rPr lang="en-GB" sz="1700" b="1">
                <a:solidFill>
                  <a:srgbClr val="000000"/>
                </a:solidFill>
                <a:latin typeface="Arial" panose="020B0604020202020204" pitchFamily="34" charset="0"/>
                <a:cs typeface="Arial" panose="020B0604020202020204" pitchFamily="34" charset="0"/>
              </a:rPr>
              <a:t>unique obligations and sacrifices </a:t>
            </a:r>
            <a:r>
              <a:rPr lang="en-GB" sz="1700">
                <a:solidFill>
                  <a:srgbClr val="000000"/>
                </a:solidFill>
                <a:latin typeface="Arial" panose="020B0604020202020204" pitchFamily="34" charset="0"/>
                <a:cs typeface="Arial" panose="020B0604020202020204" pitchFamily="34" charset="0"/>
              </a:rPr>
              <a:t>made by the Armed Forces community:</a:t>
            </a:r>
          </a:p>
          <a:p>
            <a:pPr lvl="0">
              <a:defRPr/>
            </a:pPr>
            <a:endParaRPr lang="en-GB" sz="60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GB" sz="1700" b="1">
                <a:solidFill>
                  <a:srgbClr val="000000"/>
                </a:solidFill>
                <a:latin typeface="Arial" panose="020B0604020202020204" pitchFamily="34" charset="0"/>
                <a:cs typeface="Arial" panose="020B0604020202020204" pitchFamily="34" charset="0"/>
              </a:rPr>
              <a:t>No disadvantage </a:t>
            </a:r>
            <a:r>
              <a:rPr lang="en-GB" sz="1700">
                <a:solidFill>
                  <a:srgbClr val="000000"/>
                </a:solidFill>
                <a:latin typeface="Arial" panose="020B0604020202020204" pitchFamily="34" charset="0"/>
                <a:cs typeface="Arial" panose="020B0604020202020204" pitchFamily="34" charset="0"/>
              </a:rPr>
              <a:t>arising from Service for the Armed Forces community, compared to the general population.</a:t>
            </a:r>
          </a:p>
          <a:p>
            <a:pPr lvl="0">
              <a:defRPr/>
            </a:pPr>
            <a:endParaRPr lang="en-GB" sz="60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GB" sz="1700" b="1">
                <a:solidFill>
                  <a:srgbClr val="000000"/>
                </a:solidFill>
                <a:latin typeface="Arial" panose="020B0604020202020204" pitchFamily="34" charset="0"/>
                <a:cs typeface="Arial" panose="020B0604020202020204" pitchFamily="34" charset="0"/>
              </a:rPr>
              <a:t>Special provision </a:t>
            </a:r>
            <a:r>
              <a:rPr lang="en-GB" sz="1700">
                <a:solidFill>
                  <a:srgbClr val="000000"/>
                </a:solidFill>
                <a:latin typeface="Arial" panose="020B0604020202020204" pitchFamily="34" charset="0"/>
                <a:cs typeface="Arial" panose="020B0604020202020204" pitchFamily="34" charset="0"/>
              </a:rPr>
              <a:t>can be appropriate, especially for those sacrificing the most (the injured and bereaved).</a:t>
            </a:r>
          </a:p>
        </p:txBody>
      </p:sp>
    </p:spTree>
    <p:extLst>
      <p:ext uri="{BB962C8B-B14F-4D97-AF65-F5344CB8AC3E}">
        <p14:creationId xmlns:p14="http://schemas.microsoft.com/office/powerpoint/2010/main" val="374925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233347" y="4919383"/>
            <a:ext cx="4686692" cy="18142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Is this Covenant disadvantage</a:t>
            </a:r>
            <a:r>
              <a:rPr kumimoji="0" lang="en-GB" sz="1800" b="0" i="0" u="none" strike="noStrike" kern="1200" cap="none" spc="0" normalizeH="0" noProof="0">
                <a:ln>
                  <a:noFill/>
                </a:ln>
                <a:solidFill>
                  <a:prstClr val="black">
                    <a:hueOff val="0"/>
                    <a:satOff val="0"/>
                    <a:lumOff val="0"/>
                    <a:alphaOff val="0"/>
                  </a:prstClr>
                </a:solidFill>
                <a:effectLst/>
                <a:uLnTx/>
                <a:uFillTx/>
                <a:latin typeface="Calibri" panose="020F0502020204030204"/>
                <a:ea typeface="+mn-ea"/>
                <a:cs typeface="+mn-cs"/>
              </a:rPr>
              <a:t> for Amy</a:t>
            </a: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p>
          <a:p>
            <a:pPr marL="800100" lvl="1" indent="-342900">
              <a:buFont typeface="+mj-lt"/>
              <a:buAutoNum type="alphaLcParenR"/>
            </a:pPr>
            <a:r>
              <a:rPr lang="en-GB">
                <a:solidFill>
                  <a:schemeClr val="tx1"/>
                </a:solidFill>
              </a:rPr>
              <a:t>Yes</a:t>
            </a:r>
          </a:p>
          <a:p>
            <a:pPr marL="800100" lvl="1" indent="-342900">
              <a:buFont typeface="+mj-lt"/>
              <a:buAutoNum type="alphaLcParenR"/>
            </a:pPr>
            <a:r>
              <a:rPr lang="en-GB">
                <a:solidFill>
                  <a:schemeClr val="tx1"/>
                </a:solidFill>
              </a:rPr>
              <a:t>No – Amy is not herself in the Armed 	Forces.</a:t>
            </a:r>
          </a:p>
          <a:p>
            <a:pPr marL="800100" lvl="1" indent="-342900">
              <a:buFont typeface="+mj-lt"/>
              <a:buAutoNum type="alphaLcParenR"/>
            </a:pPr>
            <a:r>
              <a:rPr lang="en-GB">
                <a:solidFill>
                  <a:schemeClr val="tx1"/>
                </a:solidFill>
              </a:rPr>
              <a:t>No – The hospital is treating Amy the 	same as everyone else.</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509252" y="1930217"/>
            <a:ext cx="4410786"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marL="0" marR="0" lvl="0" indent="0" algn="ctr" defTabSz="800100" rtl="0" eaLnBrk="1" fontAlgn="auto" latinLnBrk="0" hangingPunct="1">
              <a:lnSpc>
                <a:spcPct val="90000"/>
              </a:lnSpc>
              <a:spcBef>
                <a:spcPct val="0"/>
              </a:spcBef>
              <a:spcAft>
                <a:spcPts val="1200"/>
              </a:spcAft>
              <a:buClrTx/>
              <a:buSzTx/>
              <a:buFontTx/>
              <a:buNone/>
              <a:tabLst/>
              <a:defRPr/>
            </a:pP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Amy’s partner is in the RAF. Amy is on an NHS waiting list with an 8-month wait time. </a:t>
            </a:r>
          </a:p>
          <a:p>
            <a:pPr marL="0" marR="0" lvl="0" indent="0" algn="ctr" defTabSz="800100" rtl="0" eaLnBrk="1" fontAlgn="auto" latinLnBrk="0" hangingPunct="1">
              <a:lnSpc>
                <a:spcPct val="90000"/>
              </a:lnSpc>
              <a:spcBef>
                <a:spcPct val="0"/>
              </a:spcBef>
              <a:spcAft>
                <a:spcPts val="1200"/>
              </a:spcAft>
              <a:buClrTx/>
              <a:buSzTx/>
              <a:buFontTx/>
              <a:buNone/>
              <a:tabLst/>
              <a:defRPr/>
            </a:pP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After waiting 4 months, the RAF re-locates them. Amy’s treatment is transferred to a hospital at their new location, which also has an 8-month wait time.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The hospital places Amy at the back of its 8-month waiting list, as this is what it does for all its new patients.</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1</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44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233347" y="4919383"/>
            <a:ext cx="4686692" cy="18142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Is this </a:t>
            </a:r>
            <a:r>
              <a:rPr kumimoji="0" lang="en-GB" sz="1800" b="0" i="0" u="none" strike="noStrike" kern="1200" cap="none" spc="0" normalizeH="0" baseline="0" noProof="0">
                <a:ln>
                  <a:noFill/>
                </a:ln>
                <a:solidFill>
                  <a:schemeClr val="tx1"/>
                </a:solidFill>
                <a:effectLst/>
                <a:uLnTx/>
                <a:uFillTx/>
                <a:latin typeface="Calibri" panose="020F0502020204030204"/>
                <a:ea typeface="+mn-ea"/>
                <a:cs typeface="+mn-cs"/>
              </a:rPr>
              <a:t>Covenant disadvantage</a:t>
            </a:r>
            <a:r>
              <a:rPr kumimoji="0" lang="en-GB" sz="1800" b="0" i="0" u="none" strike="noStrike" kern="1200" cap="none" spc="0" normalizeH="0" noProof="0">
                <a:ln>
                  <a:noFill/>
                </a:ln>
                <a:solidFill>
                  <a:schemeClr val="tx1"/>
                </a:solidFill>
                <a:effectLst/>
                <a:uLnTx/>
                <a:uFillTx/>
                <a:latin typeface="Calibri" panose="020F0502020204030204"/>
                <a:ea typeface="+mn-ea"/>
                <a:cs typeface="+mn-cs"/>
              </a:rPr>
              <a:t> for Deena</a:t>
            </a:r>
            <a:r>
              <a:rPr kumimoji="0" lang="en-GB" sz="1800" b="0" i="0" u="none" strike="noStrike" kern="1200" cap="none" spc="0" normalizeH="0" baseline="0" noProof="0">
                <a:ln>
                  <a:noFill/>
                </a:ln>
                <a:solidFill>
                  <a:schemeClr val="tx1"/>
                </a:solidFill>
                <a:effectLst/>
                <a:uLnTx/>
                <a:uFillTx/>
                <a:latin typeface="Calibri" panose="020F0502020204030204"/>
                <a:ea typeface="+mn-ea"/>
                <a:cs typeface="+mn-cs"/>
              </a:rPr>
              <a:t>?</a:t>
            </a:r>
          </a:p>
          <a:p>
            <a:pPr marL="800100" lvl="1" indent="-342900">
              <a:buFont typeface="+mj-lt"/>
              <a:buAutoNum type="alphaLcParenR"/>
            </a:pPr>
            <a:r>
              <a:rPr lang="en-GB">
                <a:solidFill>
                  <a:schemeClr val="tx1"/>
                </a:solidFill>
              </a:rPr>
              <a:t>Yes</a:t>
            </a:r>
          </a:p>
          <a:p>
            <a:pPr marL="800100" lvl="1" indent="-342900">
              <a:buFont typeface="+mj-lt"/>
              <a:buAutoNum type="alphaLcParenR"/>
            </a:pPr>
            <a:r>
              <a:rPr lang="en-GB">
                <a:solidFill>
                  <a:schemeClr val="tx1"/>
                </a:solidFill>
              </a:rPr>
              <a:t>No – It hasn’t been caused by Service.</a:t>
            </a:r>
          </a:p>
          <a:p>
            <a:pPr marL="800100" lvl="1" indent="-342900">
              <a:buFont typeface="+mj-lt"/>
              <a:buAutoNum type="alphaLcParenR"/>
            </a:pPr>
            <a:r>
              <a:rPr lang="en-GB">
                <a:solidFill>
                  <a:schemeClr val="tx1"/>
                </a:solidFill>
              </a:rPr>
              <a:t>No – Deena has completed the 	treatment uninterrupted.</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509252" y="1930217"/>
            <a:ext cx="4410786"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ts val="1200"/>
              </a:spcAft>
              <a:defRPr/>
            </a:pPr>
            <a:r>
              <a:rPr lang="en-GB" i="1">
                <a:solidFill>
                  <a:prstClr val="black">
                    <a:hueOff val="0"/>
                    <a:satOff val="0"/>
                    <a:lumOff val="0"/>
                    <a:alphaOff val="0"/>
                  </a:prstClr>
                </a:solidFill>
              </a:rPr>
              <a:t>Deena is an Army Reservist. She’s in the middle of a course of NHS orthodontic treatment when she re-locates across the country to care for an elderly relative. </a:t>
            </a:r>
          </a:p>
          <a:p>
            <a:pPr lvl="0" algn="ctr" defTabSz="800100">
              <a:lnSpc>
                <a:spcPct val="90000"/>
              </a:lnSpc>
              <a:spcBef>
                <a:spcPct val="0"/>
              </a:spcBef>
              <a:spcAft>
                <a:spcPct val="35000"/>
              </a:spcAft>
              <a:defRPr/>
            </a:pPr>
            <a:r>
              <a:rPr lang="en-GB" i="1">
                <a:solidFill>
                  <a:prstClr val="black">
                    <a:hueOff val="0"/>
                    <a:satOff val="0"/>
                    <a:lumOff val="0"/>
                    <a:alphaOff val="0"/>
                  </a:prstClr>
                </a:solidFill>
              </a:rPr>
              <a:t>No NHS dentists in her new location have availability, so she travels back to her original NHS dentist several times to complete the treatment</a:t>
            </a: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2</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767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233347" y="4859583"/>
            <a:ext cx="4686692" cy="18740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Is this Covenant disadvantage</a:t>
            </a:r>
            <a:r>
              <a:rPr kumimoji="0" lang="en-GB" sz="1800" b="0" i="0" u="none" strike="noStrike" kern="1200" cap="none" spc="0" normalizeH="0" noProof="0">
                <a:ln>
                  <a:noFill/>
                </a:ln>
                <a:solidFill>
                  <a:prstClr val="black">
                    <a:hueOff val="0"/>
                    <a:satOff val="0"/>
                    <a:lumOff val="0"/>
                    <a:alphaOff val="0"/>
                  </a:prstClr>
                </a:solidFill>
                <a:effectLst/>
                <a:uLnTx/>
                <a:uFillTx/>
                <a:latin typeface="Calibri" panose="020F0502020204030204"/>
                <a:ea typeface="+mn-ea"/>
                <a:cs typeface="+mn-cs"/>
              </a:rPr>
              <a:t> for Sam</a:t>
            </a: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p>
          <a:p>
            <a:pPr marL="800100" lvl="1" indent="-342900">
              <a:buFont typeface="+mj-lt"/>
              <a:buAutoNum type="alphaLcParenR"/>
            </a:pPr>
            <a:r>
              <a:rPr lang="en-GB">
                <a:solidFill>
                  <a:schemeClr val="tx1"/>
                </a:solidFill>
              </a:rPr>
              <a:t>Yes</a:t>
            </a:r>
          </a:p>
          <a:p>
            <a:pPr marL="800100" lvl="1" indent="-342900">
              <a:buFont typeface="+mj-lt"/>
              <a:buAutoNum type="alphaLcParenR"/>
            </a:pPr>
            <a:r>
              <a:rPr lang="en-GB">
                <a:solidFill>
                  <a:schemeClr val="tx1"/>
                </a:solidFill>
              </a:rPr>
              <a:t>No – He has as many lessons as 	everyone else.</a:t>
            </a:r>
          </a:p>
          <a:p>
            <a:pPr marL="800100" lvl="1" indent="-342900">
              <a:buFont typeface="+mj-lt"/>
              <a:buAutoNum type="alphaLcParenR"/>
            </a:pPr>
            <a:r>
              <a:rPr lang="en-GB">
                <a:solidFill>
                  <a:schemeClr val="tx1"/>
                </a:solidFill>
              </a:rPr>
              <a:t>No – Non-military children also 	sometimes move school.</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509252" y="1930217"/>
            <a:ext cx="4410786"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ts val="1200"/>
              </a:spcAft>
              <a:defRPr/>
            </a:pPr>
            <a:r>
              <a:rPr lang="en-GB" i="1">
                <a:solidFill>
                  <a:prstClr val="black">
                    <a:hueOff val="0"/>
                    <a:satOff val="0"/>
                    <a:lumOff val="0"/>
                    <a:alphaOff val="0"/>
                  </a:prstClr>
                </a:solidFill>
              </a:rPr>
              <a:t>Sam is the 15-year-old child of an RAF pilot. He lives with his parents in Cyprus, where they’re posted. </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The posting ends; they return to the UK. </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Sam’s new school uses some different GCSE exam boards to his MOD school in Cyprus.</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 He finds he’s studied a different set of exam topics to his new classmates</a:t>
            </a: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3</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332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112734" y="4859583"/>
            <a:ext cx="4986391" cy="18740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lang="en-GB">
                <a:solidFill>
                  <a:prstClr val="black">
                    <a:hueOff val="0"/>
                    <a:satOff val="0"/>
                    <a:lumOff val="0"/>
                    <a:alphaOff val="0"/>
                  </a:prstClr>
                </a:solidFill>
              </a:rPr>
              <a:t>Is this Covenant disadvantage for Will?</a:t>
            </a:r>
          </a:p>
          <a:p>
            <a:pPr marL="800100" lvl="1" indent="-342900">
              <a:buFont typeface="+mj-lt"/>
              <a:buAutoNum type="alphaLcParenR"/>
            </a:pPr>
            <a:r>
              <a:rPr lang="en-GB">
                <a:solidFill>
                  <a:prstClr val="black">
                    <a:hueOff val="0"/>
                    <a:satOff val="0"/>
                    <a:lumOff val="0"/>
                    <a:alphaOff val="0"/>
                  </a:prstClr>
                </a:solidFill>
              </a:rPr>
              <a:t>Yes</a:t>
            </a:r>
          </a:p>
          <a:p>
            <a:pPr marL="800100" lvl="1" indent="-342900">
              <a:buFont typeface="+mj-lt"/>
              <a:buAutoNum type="alphaLcParenR"/>
            </a:pPr>
            <a:r>
              <a:rPr lang="en-GB">
                <a:solidFill>
                  <a:prstClr val="black">
                    <a:hueOff val="0"/>
                    <a:satOff val="0"/>
                    <a:lumOff val="0"/>
                    <a:alphaOff val="0"/>
                  </a:prstClr>
                </a:solidFill>
              </a:rPr>
              <a:t>No – He could have hired house movers 	instead.</a:t>
            </a:r>
          </a:p>
          <a:p>
            <a:pPr marL="800100" lvl="1" indent="-342900">
              <a:buFont typeface="+mj-lt"/>
              <a:buAutoNum type="alphaLcParenR"/>
            </a:pPr>
            <a:r>
              <a:rPr lang="en-GB">
                <a:solidFill>
                  <a:prstClr val="black">
                    <a:hueOff val="0"/>
                    <a:satOff val="0"/>
                    <a:lumOff val="0"/>
                    <a:alphaOff val="0"/>
                  </a:prstClr>
                </a:solidFill>
              </a:rPr>
              <a:t>No – This is part of the unique 	obligations 	and sacrifices of service life.</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509252" y="1930217"/>
            <a:ext cx="4410786"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ts val="1200"/>
              </a:spcAft>
              <a:defRPr/>
            </a:pPr>
            <a:r>
              <a:rPr lang="en-GB" i="1">
                <a:solidFill>
                  <a:prstClr val="black">
                    <a:hueOff val="0"/>
                    <a:satOff val="0"/>
                    <a:lumOff val="0"/>
                    <a:alphaOff val="0"/>
                  </a:prstClr>
                </a:solidFill>
              </a:rPr>
              <a:t>Will is currently serving in the Royal Marines. His family is moving house. </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He wants to take leave to help them move, but his request to take leave is denied, so he goes AWOL to help them move. </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When he returns to base, he’s arrested. </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He complains if he worked in </a:t>
            </a:r>
            <a:r>
              <a:rPr lang="en-GB" i="1" err="1">
                <a:solidFill>
                  <a:prstClr val="black">
                    <a:hueOff val="0"/>
                    <a:satOff val="0"/>
                    <a:lumOff val="0"/>
                    <a:alphaOff val="0"/>
                  </a:prstClr>
                </a:solidFill>
              </a:rPr>
              <a:t>civvie</a:t>
            </a:r>
            <a:r>
              <a:rPr lang="en-GB" i="1">
                <a:solidFill>
                  <a:prstClr val="black">
                    <a:hueOff val="0"/>
                    <a:satOff val="0"/>
                    <a:lumOff val="0"/>
                    <a:alphaOff val="0"/>
                  </a:prstClr>
                </a:solidFill>
              </a:rPr>
              <a:t> street he wouldn’t be arrested for missing work</a:t>
            </a: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4</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2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233346" y="4859583"/>
            <a:ext cx="4686693" cy="18740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Is </a:t>
            </a:r>
            <a:r>
              <a:rPr kumimoji="0" lang="en-GB" sz="1800" b="0" i="0" u="none" strike="noStrike" kern="1200" cap="none" spc="0" normalizeH="0" baseline="0" noProof="0">
                <a:ln>
                  <a:noFill/>
                </a:ln>
                <a:solidFill>
                  <a:schemeClr val="tx1"/>
                </a:solidFill>
                <a:effectLst/>
                <a:uLnTx/>
                <a:uFillTx/>
                <a:latin typeface="Calibri" panose="020F0502020204030204"/>
                <a:ea typeface="+mn-ea"/>
                <a:cs typeface="+mn-cs"/>
              </a:rPr>
              <a:t>this Covenant disadvantage</a:t>
            </a:r>
            <a:r>
              <a:rPr kumimoji="0" lang="en-GB" sz="1800" b="0" i="0" u="none" strike="noStrike" kern="1200" cap="none" spc="0" normalizeH="0" noProof="0">
                <a:ln>
                  <a:noFill/>
                </a:ln>
                <a:solidFill>
                  <a:schemeClr val="tx1"/>
                </a:solidFill>
                <a:effectLst/>
                <a:uLnTx/>
                <a:uFillTx/>
                <a:latin typeface="Calibri" panose="020F0502020204030204"/>
                <a:ea typeface="+mn-ea"/>
                <a:cs typeface="+mn-cs"/>
              </a:rPr>
              <a:t> for Paul</a:t>
            </a:r>
            <a:r>
              <a:rPr kumimoji="0" lang="en-GB" sz="1800" b="0" i="0" u="none" strike="noStrike" kern="1200" cap="none" spc="0" normalizeH="0" baseline="0" noProof="0">
                <a:ln>
                  <a:noFill/>
                </a:ln>
                <a:solidFill>
                  <a:schemeClr val="tx1"/>
                </a:solidFill>
                <a:effectLst/>
                <a:uLnTx/>
                <a:uFillTx/>
                <a:latin typeface="Calibri" panose="020F0502020204030204"/>
                <a:ea typeface="+mn-ea"/>
                <a:cs typeface="+mn-cs"/>
              </a:rPr>
              <a:t>?</a:t>
            </a:r>
          </a:p>
          <a:p>
            <a:pPr marL="800100" lvl="1" indent="-342900">
              <a:buFont typeface="+mj-lt"/>
              <a:buAutoNum type="alphaLcParenR"/>
            </a:pPr>
            <a:r>
              <a:rPr lang="en-GB">
                <a:solidFill>
                  <a:schemeClr val="tx1"/>
                </a:solidFill>
              </a:rPr>
              <a:t>Yes</a:t>
            </a:r>
          </a:p>
          <a:p>
            <a:pPr marL="800100" lvl="1" indent="-342900">
              <a:buFont typeface="+mj-lt"/>
              <a:buAutoNum type="alphaLcParenR"/>
            </a:pPr>
            <a:r>
              <a:rPr lang="en-GB">
                <a:solidFill>
                  <a:schemeClr val="tx1"/>
                </a:solidFill>
              </a:rPr>
              <a:t>No – The school is treating Paul the 	same as everyone else.</a:t>
            </a:r>
          </a:p>
          <a:p>
            <a:pPr marL="800100" lvl="1" indent="-342900">
              <a:buFont typeface="+mj-lt"/>
              <a:buAutoNum type="alphaLcParenR"/>
            </a:pPr>
            <a:r>
              <a:rPr lang="en-GB">
                <a:solidFill>
                  <a:schemeClr val="tx1"/>
                </a:solidFill>
              </a:rPr>
              <a:t>No – Paul’s education always takes 	priority.</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509252" y="1930217"/>
            <a:ext cx="4410786"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ts val="1200"/>
              </a:spcAft>
              <a:defRPr/>
            </a:pPr>
            <a:r>
              <a:rPr lang="en-GB" i="1">
                <a:solidFill>
                  <a:prstClr val="black">
                    <a:hueOff val="0"/>
                    <a:satOff val="0"/>
                    <a:lumOff val="0"/>
                    <a:alphaOff val="0"/>
                  </a:prstClr>
                </a:solidFill>
              </a:rPr>
              <a:t>Paul’s father is a submariner in the Royal Navy. Due to long spells at sea, the family can’t take a holiday together in the upcoming half-term. </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They ask Paul’s school for permission to take a term-time holiday.</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The school’s attendance policy does not allow term-time holidays in any circumstances</a:t>
            </a: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5</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03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233347" y="4859583"/>
            <a:ext cx="4686691" cy="18740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Is this Covenant disadvantage</a:t>
            </a:r>
            <a:r>
              <a:rPr kumimoji="0" lang="en-GB" sz="1800" b="0" i="0" u="none" strike="noStrike" kern="1200" cap="none" spc="0" normalizeH="0" noProof="0">
                <a:ln>
                  <a:noFill/>
                </a:ln>
                <a:solidFill>
                  <a:prstClr val="black">
                    <a:hueOff val="0"/>
                    <a:satOff val="0"/>
                    <a:lumOff val="0"/>
                    <a:alphaOff val="0"/>
                  </a:prstClr>
                </a:solidFill>
                <a:effectLst/>
                <a:uLnTx/>
                <a:uFillTx/>
                <a:latin typeface="Calibri" panose="020F0502020204030204"/>
                <a:ea typeface="+mn-ea"/>
                <a:cs typeface="+mn-cs"/>
              </a:rPr>
              <a:t> for Alex</a:t>
            </a: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p>
          <a:p>
            <a:pPr marL="800100" lvl="1" indent="-342900">
              <a:buFont typeface="+mj-lt"/>
              <a:buAutoNum type="alphaLcParenR"/>
            </a:pPr>
            <a:r>
              <a:rPr lang="en-GB">
                <a:solidFill>
                  <a:schemeClr val="tx1"/>
                </a:solidFill>
              </a:rPr>
              <a:t>Yes</a:t>
            </a:r>
          </a:p>
          <a:p>
            <a:pPr marL="800100" lvl="1" indent="-342900">
              <a:buFont typeface="+mj-lt"/>
              <a:buAutoNum type="alphaLcParenR"/>
            </a:pPr>
            <a:r>
              <a:rPr lang="en-GB">
                <a:solidFill>
                  <a:schemeClr val="tx1"/>
                </a:solidFill>
              </a:rPr>
              <a:t>No – Alex is choosing to move to 	France.</a:t>
            </a:r>
          </a:p>
          <a:p>
            <a:pPr marL="800100" lvl="1" indent="-342900">
              <a:buFont typeface="+mj-lt"/>
              <a:buAutoNum type="alphaLcParenR"/>
            </a:pPr>
            <a:r>
              <a:rPr lang="en-GB">
                <a:solidFill>
                  <a:schemeClr val="tx1"/>
                </a:solidFill>
              </a:rPr>
              <a:t>No – Alex can find other work.</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509252" y="1930217"/>
            <a:ext cx="4410786"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ts val="1200"/>
              </a:spcAft>
              <a:defRPr/>
            </a:pPr>
            <a:r>
              <a:rPr lang="en-GB" i="1">
                <a:solidFill>
                  <a:prstClr val="black">
                    <a:hueOff val="0"/>
                    <a:satOff val="0"/>
                    <a:lumOff val="0"/>
                    <a:alphaOff val="0"/>
                  </a:prstClr>
                </a:solidFill>
              </a:rPr>
              <a:t>A serving member of the RAF is posted to France for 2 years. </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His partner Alex also moves to France with him.</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Alex’s UK employer isn’t willing to even consider allowing full time remote working, so Alex has to resign</a:t>
            </a: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6</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03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111827" y="4848151"/>
            <a:ext cx="5108355" cy="18740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Is this Covenant disadvantage</a:t>
            </a:r>
            <a:r>
              <a:rPr kumimoji="0" lang="en-GB" sz="1800" b="0" i="0" u="none" strike="noStrike" kern="1200" cap="none" spc="0" normalizeH="0" noProof="0">
                <a:ln>
                  <a:noFill/>
                </a:ln>
                <a:solidFill>
                  <a:prstClr val="black">
                    <a:hueOff val="0"/>
                    <a:satOff val="0"/>
                    <a:lumOff val="0"/>
                    <a:alphaOff val="0"/>
                  </a:prstClr>
                </a:solidFill>
                <a:effectLst/>
                <a:uLnTx/>
                <a:uFillTx/>
                <a:latin typeface="Calibri" panose="020F0502020204030204"/>
                <a:ea typeface="+mn-ea"/>
                <a:cs typeface="+mn-cs"/>
              </a:rPr>
              <a:t> for Ben</a:t>
            </a: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p>
          <a:p>
            <a:pPr marL="800100" lvl="1" indent="-342900">
              <a:buFont typeface="+mj-lt"/>
              <a:buAutoNum type="alphaLcParenR"/>
            </a:pPr>
            <a:r>
              <a:rPr lang="en-GB">
                <a:solidFill>
                  <a:schemeClr val="tx1"/>
                </a:solidFill>
              </a:rPr>
              <a:t>Yes</a:t>
            </a:r>
          </a:p>
          <a:p>
            <a:pPr marL="800100" lvl="1" indent="-342900">
              <a:buFont typeface="+mj-lt"/>
              <a:buAutoNum type="alphaLcParenR"/>
            </a:pPr>
            <a:r>
              <a:rPr lang="en-GB">
                <a:solidFill>
                  <a:schemeClr val="tx1"/>
                </a:solidFill>
              </a:rPr>
              <a:t>No – </a:t>
            </a:r>
            <a:r>
              <a:rPr kumimoji="0" lang="en-GB" sz="1800" b="0" i="0" u="none" strike="noStrike" kern="1200" cap="none" spc="0" normalizeH="0" noProof="0">
                <a:ln>
                  <a:noFill/>
                </a:ln>
                <a:solidFill>
                  <a:prstClr val="black">
                    <a:hueOff val="0"/>
                    <a:satOff val="0"/>
                    <a:lumOff val="0"/>
                    <a:alphaOff val="0"/>
                  </a:prstClr>
                </a:solidFill>
                <a:effectLst/>
                <a:uLnTx/>
                <a:uFillTx/>
                <a:latin typeface="Calibri" panose="020F0502020204030204"/>
                <a:ea typeface="+mn-ea"/>
                <a:cs typeface="+mn-cs"/>
              </a:rPr>
              <a:t>Ben</a:t>
            </a:r>
            <a:r>
              <a:rPr lang="en-GB">
                <a:solidFill>
                  <a:schemeClr val="tx1"/>
                </a:solidFill>
              </a:rPr>
              <a:t>’s experience is quite common in 	the Armed Forces.</a:t>
            </a:r>
          </a:p>
          <a:p>
            <a:pPr marL="800100" lvl="1" indent="-342900">
              <a:buFont typeface="+mj-lt"/>
              <a:buAutoNum type="alphaLcParenR"/>
            </a:pPr>
            <a:r>
              <a:rPr lang="en-GB">
                <a:solidFill>
                  <a:schemeClr val="tx1"/>
                </a:solidFill>
              </a:rPr>
              <a:t>No – Disadvantage is not about comparing 	groups within the Armed Forces.</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509252" y="1930217"/>
            <a:ext cx="4410786"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ts val="1200"/>
              </a:spcAft>
              <a:defRPr/>
            </a:pPr>
            <a:r>
              <a:rPr lang="en-GB" i="1">
                <a:solidFill>
                  <a:prstClr val="black">
                    <a:hueOff val="0"/>
                    <a:satOff val="0"/>
                    <a:lumOff val="0"/>
                    <a:alphaOff val="0"/>
                  </a:prstClr>
                </a:solidFill>
              </a:rPr>
              <a:t>Ben is the husband of a member of the Army. They’ve moved house 10 times in the past 22 years. </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When talking to some other military partners, Ben finds out he’s moved house more often than all the others</a:t>
            </a: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7</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09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DAF36955-14DB-4E02-9F26-3507FCF3B3A3}"/>
              </a:ext>
            </a:extLst>
          </p:cNvPr>
          <p:cNvSpPr>
            <a:spLocks noGrp="1"/>
          </p:cNvSpPr>
          <p:nvPr>
            <p:ph type="ctrTitle"/>
          </p:nvPr>
        </p:nvSpPr>
        <p:spPr>
          <a:xfrm>
            <a:off x="673255" y="2589152"/>
            <a:ext cx="5871380" cy="3545201"/>
          </a:xfrm>
        </p:spPr>
        <p:txBody>
          <a:bodyPr anchor="t">
            <a:normAutofit/>
          </a:bodyPr>
          <a:lstStyle/>
          <a:p>
            <a:pPr algn="l"/>
            <a:r>
              <a:rPr lang="en-GB" sz="3400" b="1">
                <a:solidFill>
                  <a:srgbClr val="0062AC"/>
                </a:solidFill>
                <a:latin typeface="Arial" panose="020B0604020202020204" pitchFamily="34" charset="0"/>
                <a:cs typeface="Arial" panose="020B0604020202020204" pitchFamily="34" charset="0"/>
              </a:rPr>
              <a:t>The Armed Forces Covenant Legal Duty extension</a:t>
            </a:r>
            <a:br>
              <a:rPr lang="en-GB" sz="3400" b="1">
                <a:solidFill>
                  <a:srgbClr val="0062AC"/>
                </a:solidFill>
                <a:latin typeface="Arial" panose="020B0604020202020204" pitchFamily="34" charset="0"/>
                <a:cs typeface="Arial" panose="020B0604020202020204" pitchFamily="34" charset="0"/>
              </a:rPr>
            </a:br>
            <a:br>
              <a:rPr lang="en-GB" sz="3400" b="1">
                <a:solidFill>
                  <a:srgbClr val="0062AC"/>
                </a:solidFill>
                <a:latin typeface="Arial" panose="020B0604020202020204" pitchFamily="34" charset="0"/>
                <a:cs typeface="Arial" panose="020B0604020202020204" pitchFamily="34" charset="0"/>
              </a:rPr>
            </a:br>
            <a:r>
              <a:rPr lang="en-GB" sz="3400" b="1">
                <a:solidFill>
                  <a:srgbClr val="0062AC"/>
                </a:solidFill>
                <a:latin typeface="Arial" panose="020B0604020202020204" pitchFamily="34" charset="0"/>
                <a:cs typeface="Arial" panose="020B0604020202020204" pitchFamily="34" charset="0"/>
              </a:rPr>
              <a:t>1. Duty extension update</a:t>
            </a:r>
            <a:br>
              <a:rPr lang="en-GB" sz="3400" b="1">
                <a:solidFill>
                  <a:srgbClr val="0062AC"/>
                </a:solidFill>
                <a:latin typeface="Arial" panose="020B0604020202020204" pitchFamily="34" charset="0"/>
                <a:cs typeface="Arial" panose="020B0604020202020204" pitchFamily="34" charset="0"/>
              </a:rPr>
            </a:br>
            <a:r>
              <a:rPr lang="en-GB" sz="3400" b="1">
                <a:solidFill>
                  <a:srgbClr val="0062AC"/>
                </a:solidFill>
                <a:latin typeface="Arial" panose="020B0604020202020204" pitchFamily="34" charset="0"/>
                <a:cs typeface="Arial" panose="020B0604020202020204" pitchFamily="34" charset="0"/>
              </a:rPr>
              <a:t>2. Interactive quiz</a:t>
            </a:r>
          </a:p>
        </p:txBody>
      </p:sp>
      <p:grpSp>
        <p:nvGrpSpPr>
          <p:cNvPr id="62" name="Group 61">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63" name="Freeform: Shape 62">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66" name="Freeform: Shape 65">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72ADB09-96C0-15E5-A27C-3398C925640C}"/>
              </a:ext>
            </a:extLst>
          </p:cNvPr>
          <p:cNvGrpSpPr/>
          <p:nvPr/>
        </p:nvGrpSpPr>
        <p:grpSpPr>
          <a:xfrm>
            <a:off x="5475305" y="700788"/>
            <a:ext cx="2378315" cy="497585"/>
            <a:chOff x="583111" y="230188"/>
            <a:chExt cx="2807789" cy="587439"/>
          </a:xfrm>
        </p:grpSpPr>
        <p:pic>
          <p:nvPicPr>
            <p:cNvPr id="4" name="Picture 3" descr="A black background with black text&#10;&#10;AI-generated content may be incorrect.">
              <a:extLst>
                <a:ext uri="{FF2B5EF4-FFF2-40B4-BE49-F238E27FC236}">
                  <a16:creationId xmlns:a16="http://schemas.microsoft.com/office/drawing/2014/main" id="{9A9A2DCA-9A15-A7CD-98C3-FC84F8E90A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52463" y="230188"/>
              <a:ext cx="2738437" cy="587439"/>
            </a:xfrm>
            <a:prstGeom prst="rect">
              <a:avLst/>
            </a:prstGeom>
          </p:spPr>
        </p:pic>
        <p:pic>
          <p:nvPicPr>
            <p:cNvPr id="5" name="Picture 4">
              <a:extLst>
                <a:ext uri="{FF2B5EF4-FFF2-40B4-BE49-F238E27FC236}">
                  <a16:creationId xmlns:a16="http://schemas.microsoft.com/office/drawing/2014/main" id="{84FAFB6C-113C-1CA0-767D-2854DF5339F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3111" y="257175"/>
              <a:ext cx="69351" cy="535781"/>
            </a:xfrm>
            <a:prstGeom prst="rect">
              <a:avLst/>
            </a:prstGeom>
          </p:spPr>
        </p:pic>
      </p:grpSp>
      <p:pic>
        <p:nvPicPr>
          <p:cNvPr id="7" name="Picture 2">
            <a:extLst>
              <a:ext uri="{FF2B5EF4-FFF2-40B4-BE49-F238E27FC236}">
                <a16:creationId xmlns:a16="http://schemas.microsoft.com/office/drawing/2014/main" id="{0173E955-9769-6254-FFA2-81E913539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054" y="3886324"/>
            <a:ext cx="2854974" cy="274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220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147000" y="4784167"/>
            <a:ext cx="5017922" cy="18740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Is this Covenant disadvantage</a:t>
            </a:r>
            <a:r>
              <a:rPr kumimoji="0" lang="en-GB" sz="1800" b="0" i="0" u="none" strike="noStrike" kern="1200" cap="none" spc="0" normalizeH="0" noProof="0">
                <a:ln>
                  <a:noFill/>
                </a:ln>
                <a:solidFill>
                  <a:prstClr val="black">
                    <a:hueOff val="0"/>
                    <a:satOff val="0"/>
                    <a:lumOff val="0"/>
                    <a:alphaOff val="0"/>
                  </a:prstClr>
                </a:solidFill>
                <a:effectLst/>
                <a:uLnTx/>
                <a:uFillTx/>
                <a:latin typeface="Calibri" panose="020F0502020204030204"/>
                <a:ea typeface="+mn-ea"/>
                <a:cs typeface="+mn-cs"/>
              </a:rPr>
              <a:t> for James</a:t>
            </a: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p>
          <a:p>
            <a:pPr marL="800100" lvl="1" indent="-342900">
              <a:buFont typeface="+mj-lt"/>
              <a:buAutoNum type="alphaLcParenR"/>
            </a:pPr>
            <a:r>
              <a:rPr lang="en-GB">
                <a:solidFill>
                  <a:schemeClr val="tx1"/>
                </a:solidFill>
              </a:rPr>
              <a:t>Yes</a:t>
            </a:r>
          </a:p>
          <a:p>
            <a:pPr marL="800100" lvl="1" indent="-342900">
              <a:buFont typeface="+mj-lt"/>
              <a:buAutoNum type="alphaLcParenR"/>
            </a:pPr>
            <a:r>
              <a:rPr lang="en-GB">
                <a:solidFill>
                  <a:schemeClr val="tx1"/>
                </a:solidFill>
              </a:rPr>
              <a:t>No – The Covenant only applies to Armed 	Forces in the UK.</a:t>
            </a:r>
          </a:p>
          <a:p>
            <a:pPr marL="800100" lvl="1" indent="-342900">
              <a:buFont typeface="+mj-lt"/>
              <a:buAutoNum type="alphaLcParenR"/>
            </a:pPr>
            <a:r>
              <a:rPr lang="en-GB">
                <a:solidFill>
                  <a:schemeClr val="tx1"/>
                </a:solidFill>
              </a:rPr>
              <a:t>No – The national shortage of social 	housing means it’s difficult for everyone.</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300159" y="1862609"/>
            <a:ext cx="4711603"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ts val="1200"/>
              </a:spcAft>
              <a:defRPr/>
            </a:pPr>
            <a:r>
              <a:rPr lang="en-GB" i="1">
                <a:solidFill>
                  <a:prstClr val="black">
                    <a:hueOff val="0"/>
                    <a:satOff val="0"/>
                    <a:lumOff val="0"/>
                    <a:alphaOff val="0"/>
                  </a:prstClr>
                </a:solidFill>
              </a:rPr>
              <a:t>James will soon leave the Navy. He wants to move into social housing after discharge.</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 However, he’s currently deployed to the Falklands, so cannot view available properties, sign a contract, or collect keys. </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Also, the council’s computer system doesn’t register overseas addresses.</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Therefore, he can’t progress his application</a:t>
            </a: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8</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34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233347" y="4859583"/>
            <a:ext cx="4686692" cy="18740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Is this Covenant special provision</a:t>
            </a:r>
            <a:r>
              <a:rPr kumimoji="0" lang="en-GB" sz="1800" b="0" i="0" u="none" strike="noStrike" kern="1200" cap="none" spc="0" normalizeH="0" noProof="0">
                <a:ln>
                  <a:noFill/>
                </a:ln>
                <a:solidFill>
                  <a:prstClr val="black">
                    <a:hueOff val="0"/>
                    <a:satOff val="0"/>
                    <a:lumOff val="0"/>
                    <a:alphaOff val="0"/>
                  </a:prstClr>
                </a:solidFill>
                <a:effectLst/>
                <a:uLnTx/>
                <a:uFillTx/>
                <a:latin typeface="Calibri" panose="020F0502020204030204"/>
                <a:ea typeface="+mn-ea"/>
                <a:cs typeface="+mn-cs"/>
              </a:rPr>
              <a:t> for Farah</a:t>
            </a: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p>
          <a:p>
            <a:pPr marL="800100" lvl="1" indent="-342900">
              <a:buFont typeface="+mj-lt"/>
              <a:buAutoNum type="alphaLcParenR"/>
            </a:pPr>
            <a:r>
              <a:rPr lang="en-GB">
                <a:solidFill>
                  <a:schemeClr val="tx1"/>
                </a:solidFill>
              </a:rPr>
              <a:t>Yes</a:t>
            </a:r>
          </a:p>
          <a:p>
            <a:pPr marL="800100" lvl="1" indent="-342900">
              <a:buFont typeface="+mj-lt"/>
              <a:buAutoNum type="alphaLcParenR"/>
            </a:pPr>
            <a:r>
              <a:rPr lang="en-GB">
                <a:solidFill>
                  <a:schemeClr val="tx1"/>
                </a:solidFill>
              </a:rPr>
              <a:t>No – Farah doesn’t count as someone 	who ‘sacrificed the most’.</a:t>
            </a:r>
          </a:p>
          <a:p>
            <a:pPr marL="800100" lvl="1" indent="-342900">
              <a:buFont typeface="+mj-lt"/>
              <a:buAutoNum type="alphaLcParenR"/>
            </a:pPr>
            <a:r>
              <a:rPr lang="en-GB">
                <a:solidFill>
                  <a:schemeClr val="tx1"/>
                </a:solidFill>
              </a:rPr>
              <a:t>No – This is removing a disadvantage.</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509252" y="1930217"/>
            <a:ext cx="4410786"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ts val="1200"/>
              </a:spcAft>
              <a:defRPr/>
            </a:pPr>
            <a:r>
              <a:rPr lang="en-GB" i="1">
                <a:solidFill>
                  <a:prstClr val="black">
                    <a:hueOff val="0"/>
                    <a:satOff val="0"/>
                    <a:lumOff val="0"/>
                    <a:alphaOff val="0"/>
                  </a:prstClr>
                </a:solidFill>
              </a:rPr>
              <a:t>Farah is a veteran who lost both arms while serving in the Army 20 years ago. </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He needs to have a blood sample taken. </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The nurses are currently only trained to take blood from arms, so they undertake extra training so they can take blood from elsewhere on his body</a:t>
            </a: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9</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00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233347" y="4859583"/>
            <a:ext cx="4686692" cy="18740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Is this Covenant special provision?</a:t>
            </a:r>
          </a:p>
          <a:p>
            <a:pPr marL="800100" lvl="1" indent="-342900">
              <a:buFont typeface="+mj-lt"/>
              <a:buAutoNum type="alphaLcParenR"/>
            </a:pPr>
            <a:r>
              <a:rPr lang="en-GB">
                <a:solidFill>
                  <a:schemeClr val="tx1"/>
                </a:solidFill>
              </a:rPr>
              <a:t>Yes</a:t>
            </a:r>
          </a:p>
          <a:p>
            <a:pPr marL="800100" lvl="1" indent="-342900">
              <a:buFont typeface="+mj-lt"/>
              <a:buAutoNum type="alphaLcParenR"/>
            </a:pPr>
            <a:r>
              <a:rPr lang="en-GB">
                <a:solidFill>
                  <a:schemeClr val="tx1"/>
                </a:solidFill>
              </a:rPr>
              <a:t>No – It’s removing a disadvantage.</a:t>
            </a:r>
            <a:endParaRPr lang="en-GB"/>
          </a:p>
          <a:p>
            <a:pPr marL="800100" lvl="1" indent="-342900">
              <a:buFont typeface="+mj-lt"/>
              <a:buAutoNum type="alphaLcParenR"/>
            </a:pPr>
            <a:r>
              <a:rPr lang="en-GB">
                <a:solidFill>
                  <a:schemeClr val="tx1"/>
                </a:solidFill>
              </a:rPr>
              <a:t>No – They’re still getting the same 	education as everyone else.</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509252" y="1930217"/>
            <a:ext cx="4410786"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ts val="1200"/>
              </a:spcAft>
              <a:defRPr/>
            </a:pPr>
            <a:r>
              <a:rPr lang="en-GB" i="1">
                <a:solidFill>
                  <a:prstClr val="black">
                    <a:hueOff val="0"/>
                    <a:satOff val="0"/>
                    <a:lumOff val="0"/>
                    <a:alphaOff val="0"/>
                  </a:prstClr>
                </a:solidFill>
              </a:rPr>
              <a:t>MOD’s Armed Forces Bereavement Scholarship Scheme provides several different scholarships covering further and higher education.</a:t>
            </a:r>
          </a:p>
          <a:p>
            <a:pPr lvl="0" algn="ctr" defTabSz="800100">
              <a:lnSpc>
                <a:spcPct val="90000"/>
              </a:lnSpc>
              <a:spcBef>
                <a:spcPct val="0"/>
              </a:spcBef>
              <a:spcAft>
                <a:spcPts val="1200"/>
              </a:spcAft>
              <a:defRPr/>
            </a:pPr>
            <a:r>
              <a:rPr lang="en-GB" i="1">
                <a:solidFill>
                  <a:prstClr val="black">
                    <a:hueOff val="0"/>
                    <a:satOff val="0"/>
                    <a:lumOff val="0"/>
                    <a:alphaOff val="0"/>
                  </a:prstClr>
                </a:solidFill>
              </a:rPr>
              <a:t>These are for the children of Service personnel whose death is attributable to Service</a:t>
            </a: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10</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534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233346" y="4859583"/>
            <a:ext cx="4824791" cy="18740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Is this Covenant special provision?</a:t>
            </a:r>
          </a:p>
          <a:p>
            <a:pPr marL="800100" lvl="1" indent="-342900">
              <a:buFont typeface="+mj-lt"/>
              <a:buAutoNum type="alphaLcParenR"/>
            </a:pPr>
            <a:r>
              <a:rPr lang="en-GB">
                <a:solidFill>
                  <a:schemeClr val="tx1"/>
                </a:solidFill>
              </a:rPr>
              <a:t>Yes</a:t>
            </a:r>
          </a:p>
          <a:p>
            <a:pPr marL="800100" lvl="1" indent="-342900">
              <a:buFont typeface="+mj-lt"/>
              <a:buAutoNum type="alphaLcParenR"/>
            </a:pPr>
            <a:r>
              <a:rPr lang="en-GB">
                <a:solidFill>
                  <a:schemeClr val="tx1"/>
                </a:solidFill>
              </a:rPr>
              <a:t>No – Only the public sector can offer 	special provision.</a:t>
            </a:r>
          </a:p>
          <a:p>
            <a:pPr marL="800100" lvl="1" indent="-342900">
              <a:buFont typeface="+mj-lt"/>
              <a:buAutoNum type="alphaLcParenR"/>
            </a:pPr>
            <a:r>
              <a:rPr lang="en-GB">
                <a:solidFill>
                  <a:schemeClr val="tx1"/>
                </a:solidFill>
              </a:rPr>
              <a:t>No – It’s neither removing disadvantage 	nor special provision.</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509252" y="1930217"/>
            <a:ext cx="4410786"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ts val="1200"/>
              </a:spcAft>
              <a:defRPr/>
            </a:pPr>
            <a:r>
              <a:rPr lang="en-GB" i="1">
                <a:solidFill>
                  <a:prstClr val="black">
                    <a:hueOff val="0"/>
                    <a:satOff val="0"/>
                    <a:lumOff val="0"/>
                    <a:alphaOff val="0"/>
                  </a:prstClr>
                </a:solidFill>
              </a:rPr>
              <a:t>A business gives all the veterans it employs an extra day off on 11</a:t>
            </a:r>
            <a:r>
              <a:rPr lang="en-GB" i="1" baseline="30000">
                <a:solidFill>
                  <a:prstClr val="black">
                    <a:hueOff val="0"/>
                    <a:satOff val="0"/>
                    <a:lumOff val="0"/>
                    <a:alphaOff val="0"/>
                  </a:prstClr>
                </a:solidFill>
              </a:rPr>
              <a:t>th</a:t>
            </a:r>
            <a:r>
              <a:rPr lang="en-GB" i="1">
                <a:solidFill>
                  <a:prstClr val="black">
                    <a:hueOff val="0"/>
                    <a:satOff val="0"/>
                    <a:lumOff val="0"/>
                    <a:alphaOff val="0"/>
                  </a:prstClr>
                </a:solidFill>
              </a:rPr>
              <a:t> November so they can attend Remembrance Day events</a:t>
            </a: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11</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48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8292E7EF-4337-4630-86AC-EF6BA095A2D8}"/>
              </a:ext>
            </a:extLst>
          </p:cNvPr>
          <p:cNvSpPr/>
          <p:nvPr/>
        </p:nvSpPr>
        <p:spPr>
          <a:xfrm>
            <a:off x="233346" y="4859583"/>
            <a:ext cx="4913419" cy="1874025"/>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Is this Covenant special provision?</a:t>
            </a:r>
          </a:p>
          <a:p>
            <a:pPr marL="800100" lvl="1" indent="-342900">
              <a:buFont typeface="+mj-lt"/>
              <a:buAutoNum type="alphaLcParenR"/>
            </a:pPr>
            <a:r>
              <a:rPr lang="en-GB">
                <a:solidFill>
                  <a:schemeClr val="tx1"/>
                </a:solidFill>
              </a:rPr>
              <a:t>Yes</a:t>
            </a:r>
          </a:p>
          <a:p>
            <a:pPr marL="800100" lvl="1" indent="-342900">
              <a:buFont typeface="+mj-lt"/>
              <a:buAutoNum type="alphaLcParenR"/>
            </a:pPr>
            <a:r>
              <a:rPr lang="en-GB">
                <a:solidFill>
                  <a:schemeClr val="tx1"/>
                </a:solidFill>
              </a:rPr>
              <a:t>No – Other citizens also live in social 	housing.</a:t>
            </a:r>
          </a:p>
          <a:p>
            <a:pPr marL="800100" lvl="1" indent="-342900">
              <a:buFont typeface="+mj-lt"/>
              <a:buAutoNum type="alphaLcParenR"/>
            </a:pPr>
            <a:r>
              <a:rPr lang="en-GB">
                <a:solidFill>
                  <a:schemeClr val="tx1"/>
                </a:solidFill>
              </a:rPr>
              <a:t>No – Other family members who haven’t 	been injured will also benefit.</a:t>
            </a:r>
          </a:p>
        </p:txBody>
      </p:sp>
      <p:sp>
        <p:nvSpPr>
          <p:cNvPr id="18" name="Rectangle: Rounded Corners 17">
            <a:extLst>
              <a:ext uri="{FF2B5EF4-FFF2-40B4-BE49-F238E27FC236}">
                <a16:creationId xmlns:a16="http://schemas.microsoft.com/office/drawing/2014/main" id="{B6D1B867-7B3D-4D87-9499-132F11B81794}"/>
              </a:ext>
            </a:extLst>
          </p:cNvPr>
          <p:cNvSpPr/>
          <p:nvPr/>
        </p:nvSpPr>
        <p:spPr>
          <a:xfrm>
            <a:off x="233346" y="1726602"/>
            <a:ext cx="4410786" cy="2785551"/>
          </a:xfrm>
          <a:prstGeom prst="roundRect">
            <a:avLst>
              <a:gd name="adj" fmla="val 10000"/>
            </a:avLst>
          </a:prstGeom>
          <a:solidFill>
            <a:srgbClr val="DAE3F3"/>
          </a:solidFill>
          <a:ln>
            <a:solidFill>
              <a:schemeClr val="tx1"/>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sp>
        <p:nvSpPr>
          <p:cNvPr id="19" name="Freeform: Shape 18">
            <a:extLst>
              <a:ext uri="{FF2B5EF4-FFF2-40B4-BE49-F238E27FC236}">
                <a16:creationId xmlns:a16="http://schemas.microsoft.com/office/drawing/2014/main" id="{A54D887D-CC5C-453F-ABCF-59CA298FEED6}"/>
              </a:ext>
            </a:extLst>
          </p:cNvPr>
          <p:cNvSpPr/>
          <p:nvPr/>
        </p:nvSpPr>
        <p:spPr>
          <a:xfrm>
            <a:off x="509252" y="1930217"/>
            <a:ext cx="4410786" cy="2785551"/>
          </a:xfrm>
          <a:custGeom>
            <a:avLst/>
            <a:gdLst>
              <a:gd name="connsiteX0" fmla="*/ 0 w 4410786"/>
              <a:gd name="connsiteY0" fmla="*/ 363411 h 3634114"/>
              <a:gd name="connsiteX1" fmla="*/ 363411 w 4410786"/>
              <a:gd name="connsiteY1" fmla="*/ 0 h 3634114"/>
              <a:gd name="connsiteX2" fmla="*/ 4047375 w 4410786"/>
              <a:gd name="connsiteY2" fmla="*/ 0 h 3634114"/>
              <a:gd name="connsiteX3" fmla="*/ 4410786 w 4410786"/>
              <a:gd name="connsiteY3" fmla="*/ 363411 h 3634114"/>
              <a:gd name="connsiteX4" fmla="*/ 4410786 w 4410786"/>
              <a:gd name="connsiteY4" fmla="*/ 3270703 h 3634114"/>
              <a:gd name="connsiteX5" fmla="*/ 4047375 w 4410786"/>
              <a:gd name="connsiteY5" fmla="*/ 3634114 h 3634114"/>
              <a:gd name="connsiteX6" fmla="*/ 363411 w 4410786"/>
              <a:gd name="connsiteY6" fmla="*/ 3634114 h 3634114"/>
              <a:gd name="connsiteX7" fmla="*/ 0 w 4410786"/>
              <a:gd name="connsiteY7" fmla="*/ 3270703 h 3634114"/>
              <a:gd name="connsiteX8" fmla="*/ 0 w 4410786"/>
              <a:gd name="connsiteY8" fmla="*/ 363411 h 363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786" h="3634114">
                <a:moveTo>
                  <a:pt x="0" y="363411"/>
                </a:moveTo>
                <a:cubicBezTo>
                  <a:pt x="0" y="162705"/>
                  <a:pt x="162705" y="0"/>
                  <a:pt x="363411" y="0"/>
                </a:cubicBezTo>
                <a:lnTo>
                  <a:pt x="4047375" y="0"/>
                </a:lnTo>
                <a:cubicBezTo>
                  <a:pt x="4248081" y="0"/>
                  <a:pt x="4410786" y="162705"/>
                  <a:pt x="4410786" y="363411"/>
                </a:cubicBezTo>
                <a:lnTo>
                  <a:pt x="4410786" y="3270703"/>
                </a:lnTo>
                <a:cubicBezTo>
                  <a:pt x="4410786" y="3471409"/>
                  <a:pt x="4248081" y="3634114"/>
                  <a:pt x="4047375" y="3634114"/>
                </a:cubicBezTo>
                <a:lnTo>
                  <a:pt x="363411" y="3634114"/>
                </a:lnTo>
                <a:cubicBezTo>
                  <a:pt x="162705" y="3634114"/>
                  <a:pt x="0" y="3471409"/>
                  <a:pt x="0" y="3270703"/>
                </a:cubicBezTo>
                <a:lnTo>
                  <a:pt x="0" y="363411"/>
                </a:lnTo>
                <a:close/>
              </a:path>
            </a:pathLst>
          </a:cu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020" tIns="175020" rIns="175020" bIns="175020" numCol="1" spcCol="1270" anchor="ctr" anchorCtr="0">
            <a:noAutofit/>
          </a:bodyPr>
          <a:lstStyle/>
          <a:p>
            <a:pPr lvl="0" algn="ctr" defTabSz="800100">
              <a:lnSpc>
                <a:spcPct val="90000"/>
              </a:lnSpc>
              <a:spcBef>
                <a:spcPct val="0"/>
              </a:spcBef>
              <a:spcAft>
                <a:spcPts val="1200"/>
              </a:spcAft>
              <a:defRPr/>
            </a:pPr>
            <a:r>
              <a:rPr lang="en-GB" i="1">
                <a:solidFill>
                  <a:prstClr val="black">
                    <a:hueOff val="0"/>
                    <a:satOff val="0"/>
                    <a:lumOff val="0"/>
                    <a:alphaOff val="0"/>
                  </a:prstClr>
                </a:solidFill>
              </a:rPr>
              <a:t>A local authority builds some social housing with special adaptations, reserved for injured veterans</a:t>
            </a:r>
            <a:r>
              <a:rPr kumimoji="0" lang="en-GB" sz="1800" b="0" i="1"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rPr>
              <a:t>.</a:t>
            </a: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80E533F8-118E-B08D-B586-98E392AF901C}"/>
              </a:ext>
            </a:extLst>
          </p:cNvPr>
          <p:cNvSpPr txBox="1">
            <a:spLocks/>
          </p:cNvSpPr>
          <p:nvPr/>
        </p:nvSpPr>
        <p:spPr>
          <a:xfrm>
            <a:off x="0" y="-32285"/>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effectLst/>
                <a:uLnTx/>
                <a:uFillTx/>
                <a:latin typeface="Arial" panose="020B0604020202020204" pitchFamily="34" charset="0"/>
                <a:cs typeface="Arial" panose="020B0604020202020204" pitchFamily="34" charset="0"/>
              </a:rPr>
              <a:t>  Question 12</a:t>
            </a:r>
            <a:endParaRPr kumimoji="0" lang="en-GB" sz="40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p:txBody>
      </p:sp>
      <p:pic>
        <p:nvPicPr>
          <p:cNvPr id="10" name="Picture 2">
            <a:extLst>
              <a:ext uri="{FF2B5EF4-FFF2-40B4-BE49-F238E27FC236}">
                <a16:creationId xmlns:a16="http://schemas.microsoft.com/office/drawing/2014/main" id="{28D2FB35-F58A-8AA4-202A-7B0DE1509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833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DAF36955-14DB-4E02-9F26-3507FCF3B3A3}"/>
              </a:ext>
            </a:extLst>
          </p:cNvPr>
          <p:cNvSpPr>
            <a:spLocks noGrp="1"/>
          </p:cNvSpPr>
          <p:nvPr>
            <p:ph type="ctrTitle"/>
          </p:nvPr>
        </p:nvSpPr>
        <p:spPr>
          <a:xfrm>
            <a:off x="638853" y="2782909"/>
            <a:ext cx="5688817" cy="2918955"/>
          </a:xfrm>
        </p:spPr>
        <p:txBody>
          <a:bodyPr anchor="t">
            <a:normAutofit/>
          </a:bodyPr>
          <a:lstStyle/>
          <a:p>
            <a:pPr algn="l"/>
            <a:r>
              <a:rPr lang="en-GB" sz="3600" b="1">
                <a:solidFill>
                  <a:srgbClr val="0062AC"/>
                </a:solidFill>
                <a:latin typeface="Arial" panose="020B0604020202020204" pitchFamily="34" charset="0"/>
                <a:cs typeface="Arial" panose="020B0604020202020204" pitchFamily="34" charset="0"/>
              </a:rPr>
              <a:t>The Armed Forces Covenant Legal Duty extension</a:t>
            </a:r>
          </a:p>
        </p:txBody>
      </p:sp>
      <p:grpSp>
        <p:nvGrpSpPr>
          <p:cNvPr id="62" name="Group 61">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63" name="Freeform: Shape 62">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66" name="Freeform: Shape 65">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472ADB09-96C0-15E5-A27C-3398C925640C}"/>
              </a:ext>
            </a:extLst>
          </p:cNvPr>
          <p:cNvGrpSpPr/>
          <p:nvPr/>
        </p:nvGrpSpPr>
        <p:grpSpPr>
          <a:xfrm>
            <a:off x="5475305" y="700788"/>
            <a:ext cx="2378315" cy="497585"/>
            <a:chOff x="583111" y="230188"/>
            <a:chExt cx="2807789" cy="587439"/>
          </a:xfrm>
        </p:grpSpPr>
        <p:pic>
          <p:nvPicPr>
            <p:cNvPr id="4" name="Picture 3" descr="A black background with black text&#10;&#10;AI-generated content may be incorrect.">
              <a:extLst>
                <a:ext uri="{FF2B5EF4-FFF2-40B4-BE49-F238E27FC236}">
                  <a16:creationId xmlns:a16="http://schemas.microsoft.com/office/drawing/2014/main" id="{9A9A2DCA-9A15-A7CD-98C3-FC84F8E90AD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52463" y="230188"/>
              <a:ext cx="2738437" cy="587439"/>
            </a:xfrm>
            <a:prstGeom prst="rect">
              <a:avLst/>
            </a:prstGeom>
          </p:spPr>
        </p:pic>
        <p:pic>
          <p:nvPicPr>
            <p:cNvPr id="5" name="Picture 4">
              <a:extLst>
                <a:ext uri="{FF2B5EF4-FFF2-40B4-BE49-F238E27FC236}">
                  <a16:creationId xmlns:a16="http://schemas.microsoft.com/office/drawing/2014/main" id="{84FAFB6C-113C-1CA0-767D-2854DF5339F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83111" y="257175"/>
              <a:ext cx="69351" cy="535781"/>
            </a:xfrm>
            <a:prstGeom prst="rect">
              <a:avLst/>
            </a:prstGeom>
          </p:spPr>
        </p:pic>
      </p:grpSp>
      <p:pic>
        <p:nvPicPr>
          <p:cNvPr id="7" name="Picture 2">
            <a:extLst>
              <a:ext uri="{FF2B5EF4-FFF2-40B4-BE49-F238E27FC236}">
                <a16:creationId xmlns:a16="http://schemas.microsoft.com/office/drawing/2014/main" id="{0173E955-9769-6254-FFA2-81E913539E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8054" y="3886324"/>
            <a:ext cx="2854974" cy="274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17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006FE-50A2-476B-82CE-A8C73A4A1C80}"/>
              </a:ext>
            </a:extLst>
          </p:cNvPr>
          <p:cNvSpPr txBox="1">
            <a:spLocks/>
          </p:cNvSpPr>
          <p:nvPr/>
        </p:nvSpPr>
        <p:spPr>
          <a:xfrm>
            <a:off x="0" y="-1"/>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r>
              <a:rPr kumimoji="0" lang="en-GB"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Covenant Legal Duty now</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E1ACD284-F40C-6214-FA06-9C7A301AD7D2}"/>
              </a:ext>
            </a:extLst>
          </p:cNvPr>
          <p:cNvGraphicFramePr>
            <a:graphicFrameLocks noGrp="1"/>
          </p:cNvGraphicFramePr>
          <p:nvPr>
            <p:extLst>
              <p:ext uri="{D42A27DB-BD31-4B8C-83A1-F6EECF244321}">
                <p14:modId xmlns:p14="http://schemas.microsoft.com/office/powerpoint/2010/main" val="1581245257"/>
              </p:ext>
            </p:extLst>
          </p:nvPr>
        </p:nvGraphicFramePr>
        <p:xfrm>
          <a:off x="6282048" y="2784199"/>
          <a:ext cx="5792794" cy="1856714"/>
        </p:xfrm>
        <a:graphic>
          <a:graphicData uri="http://schemas.openxmlformats.org/drawingml/2006/table">
            <a:tbl>
              <a:tblPr firstRow="1" firstCol="1" bandRow="1">
                <a:tableStyleId>{5C22544A-7EE6-4342-B048-85BDC9FD1C3A}</a:tableStyleId>
              </a:tblPr>
              <a:tblGrid>
                <a:gridCol w="347879">
                  <a:extLst>
                    <a:ext uri="{9D8B030D-6E8A-4147-A177-3AD203B41FA5}">
                      <a16:colId xmlns:a16="http://schemas.microsoft.com/office/drawing/2014/main" val="3854632477"/>
                    </a:ext>
                  </a:extLst>
                </a:gridCol>
                <a:gridCol w="5444915">
                  <a:extLst>
                    <a:ext uri="{9D8B030D-6E8A-4147-A177-3AD203B41FA5}">
                      <a16:colId xmlns:a16="http://schemas.microsoft.com/office/drawing/2014/main" val="237494076"/>
                    </a:ext>
                  </a:extLst>
                </a:gridCol>
              </a:tblGrid>
              <a:tr h="348143">
                <a:tc rowSpan="4">
                  <a:txBody>
                    <a:bodyPr/>
                    <a:lstStyle/>
                    <a:p>
                      <a:pPr>
                        <a:lnSpc>
                          <a:spcPct val="107000"/>
                        </a:lnSpc>
                        <a:spcAft>
                          <a:spcPts val="800"/>
                        </a:spcAft>
                      </a:pPr>
                      <a:endParaRPr lang="en-GB" sz="1800" b="0" kern="100">
                        <a:effectLst/>
                        <a:latin typeface="Arial" panose="020B0604020202020204" pitchFamily="34" charset="0"/>
                        <a:cs typeface="Arial" panose="020B0604020202020204" pitchFamily="34" charset="0"/>
                      </a:endParaRPr>
                    </a:p>
                  </a:txBody>
                  <a:tcPr marL="68580" marR="68580" marT="0" marB="0">
                    <a:solidFill>
                      <a:srgbClr val="009F98"/>
                    </a:solidFill>
                  </a:tcPr>
                </a:tc>
                <a:tc>
                  <a:txBody>
                    <a:bodyPr/>
                    <a:lstStyle/>
                    <a:p>
                      <a:pPr>
                        <a:lnSpc>
                          <a:spcPct val="107000"/>
                        </a:lnSpc>
                        <a:spcAft>
                          <a:spcPts val="800"/>
                        </a:spcAft>
                      </a:pPr>
                      <a:r>
                        <a:rPr lang="en-GB" sz="1600" b="0" kern="100">
                          <a:effectLst/>
                          <a:latin typeface="Arial" panose="020B0604020202020204" pitchFamily="34" charset="0"/>
                          <a:cs typeface="Arial" panose="020B0604020202020204" pitchFamily="34" charset="0"/>
                        </a:rPr>
                        <a:t>Policy area</a:t>
                      </a:r>
                      <a:endParaRPr lang="en-GB"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F98"/>
                    </a:solidFill>
                  </a:tcPr>
                </a:tc>
                <a:extLst>
                  <a:ext uri="{0D108BD9-81ED-4DB2-BD59-A6C34878D82A}">
                    <a16:rowId xmlns:a16="http://schemas.microsoft.com/office/drawing/2014/main" val="1174571501"/>
                  </a:ext>
                </a:extLst>
              </a:tr>
              <a:tr h="282816">
                <a:tc vMerge="1">
                  <a:txBody>
                    <a:bodyPr/>
                    <a:lstStyle/>
                    <a:p>
                      <a:endParaRPr lang="en-GB"/>
                    </a:p>
                  </a:txBody>
                  <a:tcPr/>
                </a:tc>
                <a:tc>
                  <a:txBody>
                    <a:bodyPr/>
                    <a:lstStyle/>
                    <a:p>
                      <a:pPr>
                        <a:lnSpc>
                          <a:spcPct val="107000"/>
                        </a:lnSpc>
                        <a:spcAft>
                          <a:spcPts val="0"/>
                        </a:spcAft>
                      </a:pPr>
                      <a:r>
                        <a:rPr lang="en-GB" sz="1600" strike="noStrike" kern="100">
                          <a:solidFill>
                            <a:schemeClr val="tx1"/>
                          </a:solidFill>
                          <a:effectLst/>
                          <a:latin typeface="Arial" panose="020B0604020202020204" pitchFamily="34" charset="0"/>
                          <a:ea typeface="Calibri" panose="020F0502020204030204" pitchFamily="34" charset="0"/>
                          <a:cs typeface="Arial" panose="020B0604020202020204" pitchFamily="34" charset="0"/>
                        </a:rPr>
                        <a:t>Healthcare (specifically: provision of services, planning &amp; </a:t>
                      </a:r>
                    </a:p>
                    <a:p>
                      <a:pPr>
                        <a:lnSpc>
                          <a:spcPct val="107000"/>
                        </a:lnSpc>
                        <a:spcAft>
                          <a:spcPts val="800"/>
                        </a:spcAft>
                      </a:pPr>
                      <a:r>
                        <a:rPr lang="en-GB" sz="1600" strike="noStrike" kern="100">
                          <a:solidFill>
                            <a:schemeClr val="tx1"/>
                          </a:solidFill>
                          <a:effectLst/>
                          <a:latin typeface="Arial" panose="020B0604020202020204" pitchFamily="34" charset="0"/>
                          <a:ea typeface="Calibri" panose="020F0502020204030204" pitchFamily="34" charset="0"/>
                          <a:cs typeface="Arial" panose="020B0604020202020204" pitchFamily="34" charset="0"/>
                        </a:rPr>
                        <a:t>                  funding, co-operation between bodies)</a:t>
                      </a:r>
                    </a:p>
                  </a:txBody>
                  <a:tcPr marL="68580" marR="68580" marT="0" marB="0"/>
                </a:tc>
                <a:extLst>
                  <a:ext uri="{0D108BD9-81ED-4DB2-BD59-A6C34878D82A}">
                    <a16:rowId xmlns:a16="http://schemas.microsoft.com/office/drawing/2014/main" val="3346386693"/>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strike="noStrike" kern="100">
                          <a:solidFill>
                            <a:schemeClr val="tx1"/>
                          </a:solidFill>
                          <a:effectLst/>
                          <a:latin typeface="Arial" panose="020B0604020202020204" pitchFamily="34" charset="0"/>
                          <a:ea typeface="Calibri" panose="020F0502020204030204" pitchFamily="34" charset="0"/>
                          <a:cs typeface="Arial" panose="020B0604020202020204" pitchFamily="34" charset="0"/>
                        </a:rPr>
                        <a:t>Education (specifically: admissions, attainment, well-being, </a:t>
                      </a:r>
                    </a:p>
                    <a:p>
                      <a:pPr marL="0" marR="0" lvl="0" indent="0" algn="l" defTabSz="914400" rtl="0" eaLnBrk="1" fontAlgn="auto" latinLnBrk="0" hangingPunct="1">
                        <a:lnSpc>
                          <a:spcPct val="107000"/>
                        </a:lnSpc>
                        <a:spcBef>
                          <a:spcPts val="0"/>
                        </a:spcBef>
                        <a:spcAft>
                          <a:spcPts val="0"/>
                        </a:spcAft>
                        <a:buClrTx/>
                        <a:buSzTx/>
                        <a:buFontTx/>
                        <a:buNone/>
                        <a:tabLst/>
                        <a:defRPr/>
                      </a:pPr>
                      <a:r>
                        <a:rPr lang="en-GB" sz="1600" strike="noStrike" kern="100">
                          <a:solidFill>
                            <a:schemeClr val="tx1"/>
                          </a:solidFill>
                          <a:effectLst/>
                          <a:latin typeface="Arial" panose="020B0604020202020204" pitchFamily="34" charset="0"/>
                          <a:ea typeface="Calibri" panose="020F0502020204030204" pitchFamily="34" charset="0"/>
                          <a:cs typeface="Arial" panose="020B0604020202020204" pitchFamily="34" charset="0"/>
                        </a:rPr>
                        <a:t>                transport, attendance, additional needs, SPP)</a:t>
                      </a:r>
                    </a:p>
                  </a:txBody>
                  <a:tcPr marL="68580" marR="68580" marT="0" marB="0"/>
                </a:tc>
                <a:extLst>
                  <a:ext uri="{0D108BD9-81ED-4DB2-BD59-A6C34878D82A}">
                    <a16:rowId xmlns:a16="http://schemas.microsoft.com/office/drawing/2014/main" val="4244263339"/>
                  </a:ext>
                </a:extLst>
              </a:tr>
              <a:tr h="282816">
                <a:tc vMerge="1">
                  <a:txBody>
                    <a:bodyPr/>
                    <a:lstStyle/>
                    <a:p>
                      <a:endParaRPr lang="en-GB"/>
                    </a:p>
                  </a:txBody>
                  <a:tcPr/>
                </a:tc>
                <a:tc>
                  <a:txBody>
                    <a:bodyPr/>
                    <a:lstStyle/>
                    <a:p>
                      <a:pPr>
                        <a:lnSpc>
                          <a:spcPct val="107000"/>
                        </a:lnSpc>
                        <a:spcAft>
                          <a:spcPts val="0"/>
                        </a:spcAft>
                      </a:pPr>
                      <a:r>
                        <a:rPr lang="en-GB" sz="1600" strike="noStrike" kern="100">
                          <a:solidFill>
                            <a:schemeClr val="tx1"/>
                          </a:solidFill>
                          <a:effectLst/>
                          <a:latin typeface="Arial" panose="020B0604020202020204" pitchFamily="34" charset="0"/>
                          <a:ea typeface="Calibri" panose="020F0502020204030204" pitchFamily="34" charset="0"/>
                          <a:cs typeface="Arial" panose="020B0604020202020204" pitchFamily="34" charset="0"/>
                        </a:rPr>
                        <a:t>Housing (specifically: social housing, homelessness,   </a:t>
                      </a:r>
                    </a:p>
                    <a:p>
                      <a:pPr>
                        <a:lnSpc>
                          <a:spcPct val="107000"/>
                        </a:lnSpc>
                        <a:spcAft>
                          <a:spcPts val="800"/>
                        </a:spcAft>
                      </a:pPr>
                      <a:r>
                        <a:rPr lang="en-GB" sz="1600" strike="noStrike" kern="100">
                          <a:solidFill>
                            <a:schemeClr val="tx1"/>
                          </a:solidFill>
                          <a:effectLst/>
                          <a:latin typeface="Arial" panose="020B0604020202020204" pitchFamily="34" charset="0"/>
                          <a:ea typeface="Calibri" panose="020F0502020204030204" pitchFamily="34" charset="0"/>
                          <a:cs typeface="Arial" panose="020B0604020202020204" pitchFamily="34" charset="0"/>
                        </a:rPr>
                        <a:t>               Disabled Facilities Grants)</a:t>
                      </a:r>
                    </a:p>
                  </a:txBody>
                  <a:tcPr marL="68580" marR="68580" marT="0" marB="0"/>
                </a:tc>
                <a:extLst>
                  <a:ext uri="{0D108BD9-81ED-4DB2-BD59-A6C34878D82A}">
                    <a16:rowId xmlns:a16="http://schemas.microsoft.com/office/drawing/2014/main" val="2211964337"/>
                  </a:ext>
                </a:extLst>
              </a:tr>
            </a:tbl>
          </a:graphicData>
        </a:graphic>
      </p:graphicFrame>
      <p:graphicFrame>
        <p:nvGraphicFramePr>
          <p:cNvPr id="3" name="Table 2">
            <a:extLst>
              <a:ext uri="{FF2B5EF4-FFF2-40B4-BE49-F238E27FC236}">
                <a16:creationId xmlns:a16="http://schemas.microsoft.com/office/drawing/2014/main" id="{D7F400E3-1175-F8C8-E5F9-EA58AC8E438C}"/>
              </a:ext>
            </a:extLst>
          </p:cNvPr>
          <p:cNvGraphicFramePr>
            <a:graphicFrameLocks noGrp="1"/>
          </p:cNvGraphicFramePr>
          <p:nvPr>
            <p:extLst>
              <p:ext uri="{D42A27DB-BD31-4B8C-83A1-F6EECF244321}">
                <p14:modId xmlns:p14="http://schemas.microsoft.com/office/powerpoint/2010/main" val="4290280398"/>
              </p:ext>
            </p:extLst>
          </p:nvPr>
        </p:nvGraphicFramePr>
        <p:xfrm>
          <a:off x="756816" y="2886215"/>
          <a:ext cx="1774006" cy="1636673"/>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854632477"/>
                    </a:ext>
                  </a:extLst>
                </a:gridCol>
                <a:gridCol w="1611446">
                  <a:extLst>
                    <a:ext uri="{9D8B030D-6E8A-4147-A177-3AD203B41FA5}">
                      <a16:colId xmlns:a16="http://schemas.microsoft.com/office/drawing/2014/main" val="237494076"/>
                    </a:ext>
                  </a:extLst>
                </a:gridCol>
              </a:tblGrid>
              <a:tr h="348143">
                <a:tc rowSpan="4">
                  <a:txBody>
                    <a:bodyPr/>
                    <a:lstStyle/>
                    <a:p>
                      <a:pPr>
                        <a:lnSpc>
                          <a:spcPct val="107000"/>
                        </a:lnSpc>
                        <a:spcAft>
                          <a:spcPts val="800"/>
                        </a:spcAft>
                      </a:pPr>
                      <a:endParaRPr lang="en-GB" sz="1600" b="0" kern="100">
                        <a:effectLst/>
                        <a:latin typeface="Arial" panose="020B0604020202020204" pitchFamily="34" charset="0"/>
                        <a:cs typeface="Arial" panose="020B0604020202020204" pitchFamily="34" charset="0"/>
                      </a:endParaRPr>
                    </a:p>
                  </a:txBody>
                  <a:tcPr marL="68580" marR="68580" marT="0" marB="0">
                    <a:solidFill>
                      <a:srgbClr val="009F98"/>
                    </a:solidFill>
                  </a:tcPr>
                </a:tc>
                <a:tc>
                  <a:txBody>
                    <a:bodyPr/>
                    <a:lstStyle/>
                    <a:p>
                      <a:pPr>
                        <a:lnSpc>
                          <a:spcPct val="107000"/>
                        </a:lnSpc>
                        <a:spcAft>
                          <a:spcPts val="800"/>
                        </a:spcAft>
                      </a:pPr>
                      <a:r>
                        <a:rPr lang="en-GB" sz="1600" b="0" kern="100">
                          <a:effectLst/>
                          <a:latin typeface="Arial" panose="020B0604020202020204" pitchFamily="34" charset="0"/>
                          <a:cs typeface="Arial" panose="020B0604020202020204" pitchFamily="34" charset="0"/>
                        </a:rPr>
                        <a:t>Bodies</a:t>
                      </a:r>
                      <a:endParaRPr lang="en-GB"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F98"/>
                    </a:solidFill>
                  </a:tcPr>
                </a:tc>
                <a:extLst>
                  <a:ext uri="{0D108BD9-81ED-4DB2-BD59-A6C34878D82A}">
                    <a16:rowId xmlns:a16="http://schemas.microsoft.com/office/drawing/2014/main" val="1174571501"/>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kern="100">
                          <a:effectLst/>
                          <a:latin typeface="Arial" panose="020B0604020202020204" pitchFamily="34" charset="0"/>
                          <a:cs typeface="Arial" panose="020B0604020202020204" pitchFamily="34" charset="0"/>
                        </a:rPr>
                        <a:t>Local authorities</a:t>
                      </a:r>
                      <a:endParaRPr lang="en-GB"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44263339"/>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kern="100">
                          <a:effectLst/>
                          <a:latin typeface="Arial" panose="020B0604020202020204" pitchFamily="34" charset="0"/>
                          <a:ea typeface="Calibri" panose="020F0502020204030204" pitchFamily="34" charset="0"/>
                          <a:cs typeface="Arial" panose="020B0604020202020204" pitchFamily="34" charset="0"/>
                        </a:rPr>
                        <a:t>NHS bodies</a:t>
                      </a:r>
                      <a:endPar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11964337"/>
                  </a:ext>
                </a:extLst>
              </a:tr>
              <a:tr h="282816">
                <a:tc vMerge="1">
                  <a:txBody>
                    <a:bodyPr/>
                    <a:lstStyle/>
                    <a:p>
                      <a:endParaRPr lang="en-GB"/>
                    </a:p>
                  </a:txBody>
                  <a:tcPr/>
                </a:tc>
                <a:tc>
                  <a:txBody>
                    <a:bodyPr/>
                    <a:lstStyle/>
                    <a:p>
                      <a:pPr>
                        <a:lnSpc>
                          <a:spcPct val="107000"/>
                        </a:lnSpc>
                        <a:spcAft>
                          <a:spcPts val="800"/>
                        </a:spcAft>
                      </a:pPr>
                      <a:r>
                        <a:rPr lang="en-GB" sz="1600" kern="100">
                          <a:effectLst/>
                          <a:latin typeface="Arial" panose="020B0604020202020204" pitchFamily="34" charset="0"/>
                          <a:ea typeface="Calibri" panose="020F0502020204030204" pitchFamily="34" charset="0"/>
                          <a:cs typeface="Arial" panose="020B0604020202020204" pitchFamily="34" charset="0"/>
                        </a:rPr>
                        <a:t>State-funded schools</a:t>
                      </a:r>
                    </a:p>
                  </a:txBody>
                  <a:tcPr marL="68580" marR="68580" marT="0" marB="0"/>
                </a:tc>
                <a:extLst>
                  <a:ext uri="{0D108BD9-81ED-4DB2-BD59-A6C34878D82A}">
                    <a16:rowId xmlns:a16="http://schemas.microsoft.com/office/drawing/2014/main" val="1782741331"/>
                  </a:ext>
                </a:extLst>
              </a:tr>
            </a:tbl>
          </a:graphicData>
        </a:graphic>
      </p:graphicFrame>
      <p:sp>
        <p:nvSpPr>
          <p:cNvPr id="4" name="TextBox 3">
            <a:extLst>
              <a:ext uri="{FF2B5EF4-FFF2-40B4-BE49-F238E27FC236}">
                <a16:creationId xmlns:a16="http://schemas.microsoft.com/office/drawing/2014/main" id="{41364D45-CA00-1E91-573C-A0ACE5F8BC4E}"/>
              </a:ext>
            </a:extLst>
          </p:cNvPr>
          <p:cNvSpPr txBox="1"/>
          <p:nvPr/>
        </p:nvSpPr>
        <p:spPr>
          <a:xfrm>
            <a:off x="0" y="3627574"/>
            <a:ext cx="95864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When</a:t>
            </a:r>
          </a:p>
        </p:txBody>
      </p:sp>
      <p:sp>
        <p:nvSpPr>
          <p:cNvPr id="6" name="TextBox 5">
            <a:extLst>
              <a:ext uri="{FF2B5EF4-FFF2-40B4-BE49-F238E27FC236}">
                <a16:creationId xmlns:a16="http://schemas.microsoft.com/office/drawing/2014/main" id="{BBE0BDBC-24D2-E9F6-E71C-9F5262715CD7}"/>
              </a:ext>
            </a:extLst>
          </p:cNvPr>
          <p:cNvSpPr txBox="1"/>
          <p:nvPr/>
        </p:nvSpPr>
        <p:spPr>
          <a:xfrm>
            <a:off x="5535792" y="3381353"/>
            <a:ext cx="7462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 the fields of</a:t>
            </a:r>
          </a:p>
        </p:txBody>
      </p:sp>
      <p:sp>
        <p:nvSpPr>
          <p:cNvPr id="2" name="TextBox 1">
            <a:extLst>
              <a:ext uri="{FF2B5EF4-FFF2-40B4-BE49-F238E27FC236}">
                <a16:creationId xmlns:a16="http://schemas.microsoft.com/office/drawing/2014/main" id="{DE2172CE-F32D-CC16-EF69-13E5DF9709CA}"/>
              </a:ext>
            </a:extLst>
          </p:cNvPr>
          <p:cNvSpPr txBox="1"/>
          <p:nvPr/>
        </p:nvSpPr>
        <p:spPr>
          <a:xfrm>
            <a:off x="2328992" y="3627574"/>
            <a:ext cx="12509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exercise</a:t>
            </a:r>
          </a:p>
        </p:txBody>
      </p:sp>
      <p:graphicFrame>
        <p:nvGraphicFramePr>
          <p:cNvPr id="5" name="Table 4">
            <a:extLst>
              <a:ext uri="{FF2B5EF4-FFF2-40B4-BE49-F238E27FC236}">
                <a16:creationId xmlns:a16="http://schemas.microsoft.com/office/drawing/2014/main" id="{98B0DF9D-B2C5-E268-8041-DB721C827287}"/>
              </a:ext>
            </a:extLst>
          </p:cNvPr>
          <p:cNvGraphicFramePr>
            <a:graphicFrameLocks noGrp="1"/>
          </p:cNvGraphicFramePr>
          <p:nvPr>
            <p:extLst>
              <p:ext uri="{D42A27DB-BD31-4B8C-83A1-F6EECF244321}">
                <p14:modId xmlns:p14="http://schemas.microsoft.com/office/powerpoint/2010/main" val="1413402211"/>
              </p:ext>
            </p:extLst>
          </p:nvPr>
        </p:nvGraphicFramePr>
        <p:xfrm>
          <a:off x="3410570" y="1893379"/>
          <a:ext cx="2152185" cy="4145497"/>
        </p:xfrm>
        <a:graphic>
          <a:graphicData uri="http://schemas.openxmlformats.org/drawingml/2006/table">
            <a:tbl>
              <a:tblPr firstRow="1" firstCol="1" bandRow="1">
                <a:tableStyleId>{5C22544A-7EE6-4342-B048-85BDC9FD1C3A}</a:tableStyleId>
              </a:tblPr>
              <a:tblGrid>
                <a:gridCol w="162560">
                  <a:extLst>
                    <a:ext uri="{9D8B030D-6E8A-4147-A177-3AD203B41FA5}">
                      <a16:colId xmlns:a16="http://schemas.microsoft.com/office/drawing/2014/main" val="3854632477"/>
                    </a:ext>
                  </a:extLst>
                </a:gridCol>
                <a:gridCol w="1989625">
                  <a:extLst>
                    <a:ext uri="{9D8B030D-6E8A-4147-A177-3AD203B41FA5}">
                      <a16:colId xmlns:a16="http://schemas.microsoft.com/office/drawing/2014/main" val="237494076"/>
                    </a:ext>
                  </a:extLst>
                </a:gridCol>
              </a:tblGrid>
              <a:tr h="348143">
                <a:tc rowSpan="8">
                  <a:txBody>
                    <a:bodyPr/>
                    <a:lstStyle/>
                    <a:p>
                      <a:pPr>
                        <a:lnSpc>
                          <a:spcPct val="107000"/>
                        </a:lnSpc>
                        <a:spcAft>
                          <a:spcPts val="800"/>
                        </a:spcAft>
                      </a:pPr>
                      <a:endParaRPr lang="en-GB" sz="1600" b="0" kern="100">
                        <a:effectLst/>
                        <a:latin typeface="Arial" panose="020B0604020202020204" pitchFamily="34" charset="0"/>
                        <a:cs typeface="Arial" panose="020B0604020202020204" pitchFamily="34" charset="0"/>
                      </a:endParaRPr>
                    </a:p>
                  </a:txBody>
                  <a:tcPr marL="68580" marR="68580" marT="0" marB="0">
                    <a:solidFill>
                      <a:srgbClr val="009F98"/>
                    </a:solidFill>
                  </a:tcPr>
                </a:tc>
                <a:tc>
                  <a:txBody>
                    <a:bodyPr/>
                    <a:lstStyle/>
                    <a:p>
                      <a:pPr>
                        <a:lnSpc>
                          <a:spcPct val="107000"/>
                        </a:lnSpc>
                        <a:spcAft>
                          <a:spcPts val="800"/>
                        </a:spcAft>
                      </a:pPr>
                      <a:r>
                        <a:rPr lang="en-GB" sz="1600" b="0" kern="100">
                          <a:effectLst/>
                          <a:latin typeface="Arial" panose="020B0604020202020204" pitchFamily="34" charset="0"/>
                          <a:cs typeface="Arial" panose="020B0604020202020204" pitchFamily="34" charset="0"/>
                        </a:rPr>
                        <a:t>Any function, such as</a:t>
                      </a:r>
                      <a:endParaRPr lang="en-GB"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F98"/>
                    </a:solidFill>
                  </a:tcPr>
                </a:tc>
                <a:extLst>
                  <a:ext uri="{0D108BD9-81ED-4DB2-BD59-A6C34878D82A}">
                    <a16:rowId xmlns:a16="http://schemas.microsoft.com/office/drawing/2014/main" val="1174571501"/>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kern="100">
                          <a:effectLst/>
                          <a:latin typeface="Arial" panose="020B0604020202020204" pitchFamily="34" charset="0"/>
                          <a:ea typeface="Calibri" panose="020F0502020204030204" pitchFamily="34" charset="0"/>
                          <a:cs typeface="Arial" panose="020B0604020202020204" pitchFamily="34" charset="0"/>
                        </a:rPr>
                        <a:t>Making decisions about individual members of the AF Community</a:t>
                      </a:r>
                    </a:p>
                  </a:txBody>
                  <a:tcPr marL="68580" marR="68580" marT="0" marB="0"/>
                </a:tc>
                <a:extLst>
                  <a:ext uri="{0D108BD9-81ED-4DB2-BD59-A6C34878D82A}">
                    <a16:rowId xmlns:a16="http://schemas.microsoft.com/office/drawing/2014/main" val="4244263339"/>
                  </a:ext>
                </a:extLst>
              </a:tr>
              <a:tr h="282816">
                <a:tc vMerge="1">
                  <a:txBody>
                    <a:bodyPr/>
                    <a:lstStyle/>
                    <a:p>
                      <a:endParaRPr lang="en-GB"/>
                    </a:p>
                  </a:txBody>
                  <a:tcPr/>
                </a:tc>
                <a:tc>
                  <a:txBody>
                    <a:bodyPr/>
                    <a:lstStyle/>
                    <a:p>
                      <a:pPr>
                        <a:lnSpc>
                          <a:spcPct val="107000"/>
                        </a:lnSpc>
                        <a:spcAft>
                          <a:spcPts val="800"/>
                        </a:spcAft>
                      </a:pPr>
                      <a:r>
                        <a:rPr lang="en-GB" sz="1600" kern="100">
                          <a:solidFill>
                            <a:schemeClr val="tx1"/>
                          </a:solidFill>
                          <a:effectLst/>
                          <a:latin typeface="Arial" panose="020B0604020202020204" pitchFamily="34" charset="0"/>
                          <a:ea typeface="Calibri" panose="020F0502020204030204" pitchFamily="34" charset="0"/>
                          <a:cs typeface="Arial" panose="020B0604020202020204" pitchFamily="34" charset="0"/>
                        </a:rPr>
                        <a:t>Planning, funding &amp; delivering services</a:t>
                      </a:r>
                    </a:p>
                  </a:txBody>
                  <a:tcPr marL="68580" marR="68580" marT="0" marB="0"/>
                </a:tc>
                <a:extLst>
                  <a:ext uri="{0D108BD9-81ED-4DB2-BD59-A6C34878D82A}">
                    <a16:rowId xmlns:a16="http://schemas.microsoft.com/office/drawing/2014/main" val="1782741331"/>
                  </a:ext>
                </a:extLst>
              </a:tr>
              <a:tr h="282816">
                <a:tc vMerge="1">
                  <a:txBody>
                    <a:bodyPr/>
                    <a:lstStyle/>
                    <a:p>
                      <a:endParaRPr/>
                    </a:p>
                  </a:txBody>
                  <a:tcPr marL="68580" marR="68580" marT="0" marB="0" anchor="ctr">
                    <a:solidFill>
                      <a:srgbClr val="009F98"/>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kern="100">
                          <a:solidFill>
                            <a:schemeClr val="tx1"/>
                          </a:solidFill>
                          <a:effectLst/>
                          <a:latin typeface="Arial" panose="020B0604020202020204" pitchFamily="34" charset="0"/>
                          <a:ea typeface="Calibri" panose="020F0502020204030204" pitchFamily="34" charset="0"/>
                          <a:cs typeface="Arial" panose="020B0604020202020204" pitchFamily="34" charset="0"/>
                        </a:rPr>
                        <a:t>Developing a policy</a:t>
                      </a:r>
                    </a:p>
                  </a:txBody>
                  <a:tcPr marL="68580" marR="68580" marT="0" marB="0"/>
                </a:tc>
                <a:extLst>
                  <a:ext uri="{0D108BD9-81ED-4DB2-BD59-A6C34878D82A}">
                    <a16:rowId xmlns:a16="http://schemas.microsoft.com/office/drawing/2014/main" val="2575152831"/>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kern="100">
                          <a:solidFill>
                            <a:schemeClr val="tx1"/>
                          </a:solidFill>
                          <a:effectLst/>
                          <a:latin typeface="Arial" panose="020B0604020202020204" pitchFamily="34" charset="0"/>
                          <a:ea typeface="Calibri" panose="020F0502020204030204" pitchFamily="34" charset="0"/>
                          <a:cs typeface="Arial" panose="020B0604020202020204" pitchFamily="34" charset="0"/>
                        </a:rPr>
                        <a:t>Overseeing other organisations</a:t>
                      </a:r>
                    </a:p>
                  </a:txBody>
                  <a:tcPr marL="68580" marR="68580" marT="0" marB="0" anchor="ctr"/>
                </a:tc>
                <a:extLst>
                  <a:ext uri="{0D108BD9-81ED-4DB2-BD59-A6C34878D82A}">
                    <a16:rowId xmlns:a16="http://schemas.microsoft.com/office/drawing/2014/main" val="2181712802"/>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kern="100">
                          <a:solidFill>
                            <a:schemeClr val="tx1"/>
                          </a:solidFill>
                          <a:effectLst/>
                          <a:latin typeface="Arial" panose="020B0604020202020204" pitchFamily="34" charset="0"/>
                          <a:ea typeface="Calibri" panose="020F0502020204030204" pitchFamily="34" charset="0"/>
                          <a:cs typeface="Arial" panose="020B0604020202020204" pitchFamily="34" charset="0"/>
                        </a:rPr>
                        <a:t>Enacting or implementing legislation</a:t>
                      </a:r>
                    </a:p>
                  </a:txBody>
                  <a:tcPr marL="68580" marR="68580" marT="0" marB="0" anchor="ctr"/>
                </a:tc>
                <a:extLst>
                  <a:ext uri="{0D108BD9-81ED-4DB2-BD59-A6C34878D82A}">
                    <a16:rowId xmlns:a16="http://schemas.microsoft.com/office/drawing/2014/main" val="739487034"/>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kern="100">
                          <a:solidFill>
                            <a:schemeClr val="tx1"/>
                          </a:solidFill>
                          <a:effectLst/>
                          <a:latin typeface="Arial" panose="020B0604020202020204" pitchFamily="34" charset="0"/>
                          <a:ea typeface="Calibri" panose="020F0502020204030204" pitchFamily="34" charset="0"/>
                          <a:cs typeface="Arial" panose="020B0604020202020204" pitchFamily="34" charset="0"/>
                        </a:rPr>
                        <a:t>Setting standards</a:t>
                      </a:r>
                    </a:p>
                  </a:txBody>
                  <a:tcPr marL="68580" marR="68580" marT="0" marB="0" anchor="ctr"/>
                </a:tc>
                <a:extLst>
                  <a:ext uri="{0D108BD9-81ED-4DB2-BD59-A6C34878D82A}">
                    <a16:rowId xmlns:a16="http://schemas.microsoft.com/office/drawing/2014/main" val="3735311479"/>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kern="100">
                          <a:solidFill>
                            <a:schemeClr val="tx1"/>
                          </a:solidFill>
                          <a:effectLst/>
                          <a:latin typeface="Arial" panose="020B0604020202020204" pitchFamily="34" charset="0"/>
                          <a:ea typeface="Calibri" panose="020F0502020204030204" pitchFamily="34" charset="0"/>
                          <a:cs typeface="Arial" panose="020B0604020202020204" pitchFamily="34" charset="0"/>
                        </a:rPr>
                        <a:t>Issuing guidance</a:t>
                      </a:r>
                    </a:p>
                  </a:txBody>
                  <a:tcPr marL="68580" marR="68580" marT="0" marB="0" anchor="ctr"/>
                </a:tc>
                <a:extLst>
                  <a:ext uri="{0D108BD9-81ED-4DB2-BD59-A6C34878D82A}">
                    <a16:rowId xmlns:a16="http://schemas.microsoft.com/office/drawing/2014/main" val="603454813"/>
                  </a:ext>
                </a:extLst>
              </a:tr>
            </a:tbl>
          </a:graphicData>
        </a:graphic>
      </p:graphicFrame>
      <p:sp>
        <p:nvSpPr>
          <p:cNvPr id="7" name="TextBox 6">
            <a:extLst>
              <a:ext uri="{FF2B5EF4-FFF2-40B4-BE49-F238E27FC236}">
                <a16:creationId xmlns:a16="http://schemas.microsoft.com/office/drawing/2014/main" id="{7DCA8F86-DEA1-7AFC-F4B3-A47B42D16CD0}"/>
              </a:ext>
            </a:extLst>
          </p:cNvPr>
          <p:cNvSpPr txBox="1"/>
          <p:nvPr/>
        </p:nvSpPr>
        <p:spPr>
          <a:xfrm>
            <a:off x="10109359" y="4955505"/>
            <a:ext cx="1807769" cy="107721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they must have due regard to Covenant principles.</a:t>
            </a:r>
          </a:p>
        </p:txBody>
      </p:sp>
      <p:sp>
        <p:nvSpPr>
          <p:cNvPr id="9" name="TextBox 8">
            <a:extLst>
              <a:ext uri="{FF2B5EF4-FFF2-40B4-BE49-F238E27FC236}">
                <a16:creationId xmlns:a16="http://schemas.microsoft.com/office/drawing/2014/main" id="{BD130C42-5E2B-4311-A12C-9A563A72ECA6}"/>
              </a:ext>
            </a:extLst>
          </p:cNvPr>
          <p:cNvSpPr txBox="1"/>
          <p:nvPr/>
        </p:nvSpPr>
        <p:spPr>
          <a:xfrm>
            <a:off x="3665122" y="6331579"/>
            <a:ext cx="4487596" cy="369332"/>
          </a:xfrm>
          <a:prstGeom prst="rect">
            <a:avLst/>
          </a:prstGeom>
          <a:solidFill>
            <a:schemeClr val="accent1">
              <a:lumMod val="20000"/>
              <a:lumOff val="80000"/>
              <a:alpha val="60000"/>
            </a:schemeClr>
          </a:solidFill>
          <a:ln w="19050">
            <a:solidFill>
              <a:schemeClr val="tx1"/>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It came into force in November 2022</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391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FEA-0D92-4282-B2C0-A9728DA8F0B3}"/>
              </a:ext>
            </a:extLst>
          </p:cNvPr>
          <p:cNvSpPr>
            <a:spLocks noGrp="1"/>
          </p:cNvSpPr>
          <p:nvPr>
            <p:ph type="title"/>
          </p:nvPr>
        </p:nvSpPr>
        <p:spPr>
          <a:xfrm>
            <a:off x="0" y="1"/>
            <a:ext cx="12192000" cy="1690688"/>
          </a:xfrm>
          <a:solidFill>
            <a:srgbClr val="DAE3F3"/>
          </a:solidFill>
        </p:spPr>
        <p:txBody>
          <a:bodyPr>
            <a:normAutofit/>
          </a:bodyPr>
          <a:lstStyle/>
          <a:p>
            <a:r>
              <a:rPr lang="en-GB" sz="4000">
                <a:solidFill>
                  <a:srgbClr val="FFFFFF"/>
                </a:solidFill>
                <a:latin typeface="Arial" panose="020B0604020202020204" pitchFamily="34" charset="0"/>
                <a:cs typeface="Arial" panose="020B0604020202020204" pitchFamily="34" charset="0"/>
              </a:rPr>
              <a:t> </a:t>
            </a:r>
            <a:r>
              <a:rPr lang="en-GB" sz="4000" b="1">
                <a:latin typeface="Arial" panose="020B0604020202020204" pitchFamily="34" charset="0"/>
                <a:cs typeface="Arial" panose="020B0604020202020204" pitchFamily="34" charset="0"/>
              </a:rPr>
              <a:t>‘Due regard to Covenant principles’  </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88A69259-5A8A-4012-8A25-043371F9AD3C}"/>
              </a:ext>
            </a:extLst>
          </p:cNvPr>
          <p:cNvSpPr txBox="1"/>
          <p:nvPr/>
        </p:nvSpPr>
        <p:spPr>
          <a:xfrm>
            <a:off x="1047735" y="1867080"/>
            <a:ext cx="3801356" cy="4662815"/>
          </a:xfrm>
          <a:prstGeom prst="rect">
            <a:avLst/>
          </a:prstGeom>
          <a:solidFill>
            <a:srgbClr val="DAE3F3">
              <a:alpha val="60000"/>
            </a:srgbClr>
          </a:solidFill>
          <a:ln w="19050">
            <a:solidFill>
              <a:schemeClr val="tx1"/>
            </a:solidFill>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is ‘due regard’?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It’s an obligation to </a:t>
            </a: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consciously consider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Covenant principles.</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It means placing </a:t>
            </a:r>
            <a:r>
              <a:rPr kumimoji="0" lang="en-GB"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appropriate weight</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on the Covenant principles when all relevant factors are considered.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It does </a:t>
            </a:r>
            <a:r>
              <a:rPr kumimoji="0" lang="en-GB" sz="1800" b="0"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a:t>
            </a: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mean that any particular conclusions have to be reached, or specific public service delivery outcomes achieved.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Arial" panose="020B0604020202020204" pitchFamily="34" charset="0"/>
                <a:cs typeface="Arial" panose="020B0604020202020204" pitchFamily="34" charset="0"/>
              </a:rPr>
              <a:t>Bodies should take the same action as for other ‘due regard’ duties, such as PSED and Prevent.</a:t>
            </a: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CC53FAD-B67B-5899-C93E-E374626850B7}"/>
              </a:ext>
            </a:extLst>
          </p:cNvPr>
          <p:cNvSpPr txBox="1"/>
          <p:nvPr/>
        </p:nvSpPr>
        <p:spPr>
          <a:xfrm>
            <a:off x="5417169" y="2213328"/>
            <a:ext cx="6115066" cy="3693319"/>
          </a:xfrm>
          <a:prstGeom prst="rect">
            <a:avLst/>
          </a:prstGeom>
          <a:solidFill>
            <a:schemeClr val="accent1">
              <a:lumMod val="20000"/>
              <a:lumOff val="80000"/>
              <a:alpha val="60000"/>
            </a:schemeClr>
          </a:solidFill>
          <a:ln w="19050">
            <a:solidFill>
              <a:schemeClr val="tx1"/>
            </a:solidFill>
          </a:ln>
          <a:effectLst/>
        </p:spPr>
        <p:txBody>
          <a:bodyPr wrap="square">
            <a:spAutoFit/>
          </a:bodyPr>
          <a:lstStyle/>
          <a:p>
            <a:pPr lvl="0" algn="ctr">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 are </a:t>
            </a:r>
            <a:r>
              <a:rPr lang="en-GB" b="1">
                <a:latin typeface="Arial" panose="020B0604020202020204" pitchFamily="34" charset="0"/>
                <a:cs typeface="Arial" panose="020B0604020202020204" pitchFamily="34" charset="0"/>
              </a:rPr>
              <a:t>the Covenant principles</a:t>
            </a: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lvl="0">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lang="en-GB">
                <a:latin typeface="Arial" panose="020B0604020202020204" pitchFamily="34" charset="0"/>
                <a:cs typeface="Arial" panose="020B0604020202020204" pitchFamily="34" charset="0"/>
              </a:rPr>
              <a:t>The Covenant is the statement of the </a:t>
            </a:r>
            <a:r>
              <a:rPr lang="en-GB" b="1">
                <a:latin typeface="Arial" panose="020B0604020202020204" pitchFamily="34" charset="0"/>
                <a:cs typeface="Arial" panose="020B0604020202020204" pitchFamily="34" charset="0"/>
              </a:rPr>
              <a:t>moral obligation </a:t>
            </a:r>
            <a:r>
              <a:rPr lang="en-GB">
                <a:latin typeface="Arial" panose="020B0604020202020204" pitchFamily="34" charset="0"/>
                <a:cs typeface="Arial" panose="020B0604020202020204" pitchFamily="34" charset="0"/>
              </a:rPr>
              <a:t>between the country and its Armed Forces community.</a:t>
            </a:r>
          </a:p>
          <a:p>
            <a:pPr lvl="0">
              <a:defRPr/>
            </a:pPr>
            <a:endParaRPr kumimoji="0" lang="en-US"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defRPr/>
            </a:pPr>
            <a:r>
              <a:rPr lang="en-GB">
                <a:solidFill>
                  <a:srgbClr val="000000"/>
                </a:solidFill>
                <a:latin typeface="Arial" panose="020B0604020202020204" pitchFamily="34" charset="0"/>
                <a:cs typeface="Arial" panose="020B0604020202020204" pitchFamily="34" charset="0"/>
              </a:rPr>
              <a:t>The </a:t>
            </a:r>
            <a:r>
              <a:rPr lang="en-GB" b="1">
                <a:solidFill>
                  <a:srgbClr val="000000"/>
                </a:solidFill>
                <a:latin typeface="Arial" panose="020B0604020202020204" pitchFamily="34" charset="0"/>
                <a:cs typeface="Arial" panose="020B0604020202020204" pitchFamily="34" charset="0"/>
              </a:rPr>
              <a:t>unique obligations and sacrifices </a:t>
            </a:r>
            <a:r>
              <a:rPr lang="en-GB">
                <a:solidFill>
                  <a:srgbClr val="000000"/>
                </a:solidFill>
                <a:latin typeface="Arial" panose="020B0604020202020204" pitchFamily="34" charset="0"/>
                <a:cs typeface="Arial" panose="020B0604020202020204" pitchFamily="34" charset="0"/>
              </a:rPr>
              <a:t>made by the Armed Forces community.</a:t>
            </a:r>
          </a:p>
          <a:p>
            <a:pPr lvl="0">
              <a:defRPr/>
            </a:pPr>
            <a:endParaRPr lang="en-GB">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GB" b="1">
                <a:solidFill>
                  <a:srgbClr val="000000"/>
                </a:solidFill>
                <a:latin typeface="Arial" panose="020B0604020202020204" pitchFamily="34" charset="0"/>
                <a:cs typeface="Arial" panose="020B0604020202020204" pitchFamily="34" charset="0"/>
              </a:rPr>
              <a:t>No disadvantage </a:t>
            </a:r>
            <a:r>
              <a:rPr lang="en-GB">
                <a:solidFill>
                  <a:srgbClr val="000000"/>
                </a:solidFill>
                <a:latin typeface="Arial" panose="020B0604020202020204" pitchFamily="34" charset="0"/>
                <a:cs typeface="Arial" panose="020B0604020202020204" pitchFamily="34" charset="0"/>
              </a:rPr>
              <a:t>arising from Service for the Armed Forces community, compared to the general population.</a:t>
            </a:r>
          </a:p>
          <a:p>
            <a:pPr lvl="0">
              <a:defRPr/>
            </a:pPr>
            <a:endParaRPr lang="en-GB">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GB" b="1">
                <a:solidFill>
                  <a:srgbClr val="000000"/>
                </a:solidFill>
                <a:latin typeface="Arial" panose="020B0604020202020204" pitchFamily="34" charset="0"/>
                <a:cs typeface="Arial" panose="020B0604020202020204" pitchFamily="34" charset="0"/>
              </a:rPr>
              <a:t>Special provision </a:t>
            </a:r>
            <a:r>
              <a:rPr lang="en-GB">
                <a:solidFill>
                  <a:srgbClr val="000000"/>
                </a:solidFill>
                <a:latin typeface="Arial" panose="020B0604020202020204" pitchFamily="34" charset="0"/>
                <a:cs typeface="Arial" panose="020B0604020202020204" pitchFamily="34" charset="0"/>
              </a:rPr>
              <a:t>can be appropriate, especially for those sacrificing the most (the injured and bereaved).</a:t>
            </a:r>
          </a:p>
        </p:txBody>
      </p:sp>
    </p:spTree>
    <p:extLst>
      <p:ext uri="{BB962C8B-B14F-4D97-AF65-F5344CB8AC3E}">
        <p14:creationId xmlns:p14="http://schemas.microsoft.com/office/powerpoint/2010/main" val="31345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006FE-50A2-476B-82CE-A8C73A4A1C80}"/>
              </a:ext>
            </a:extLst>
          </p:cNvPr>
          <p:cNvSpPr txBox="1">
            <a:spLocks/>
          </p:cNvSpPr>
          <p:nvPr/>
        </p:nvSpPr>
        <p:spPr>
          <a:xfrm>
            <a:off x="0" y="-1"/>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sz="4000" b="1">
                <a:solidFill>
                  <a:prstClr val="white"/>
                </a:solidFill>
                <a:latin typeface="Arial" panose="020B0604020202020204" pitchFamily="34" charset="0"/>
                <a:cs typeface="Arial" panose="020B0604020202020204" pitchFamily="34" charset="0"/>
              </a:rPr>
              <a:t> </a:t>
            </a:r>
            <a:r>
              <a:rPr lang="en-GB" sz="4000" b="1">
                <a:solidFill>
                  <a:prstClr val="black"/>
                </a:solidFill>
                <a:latin typeface="Arial" panose="020B0604020202020204" pitchFamily="34" charset="0"/>
                <a:cs typeface="Arial" panose="020B0604020202020204" pitchFamily="34" charset="0"/>
              </a:rPr>
              <a:t>Covenant Legal Duty future</a:t>
            </a:r>
            <a:endParaRPr kumimoji="0" lang="en-GB"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503E0BF-57A5-4007-459A-857BC5EF17DB}"/>
              </a:ext>
            </a:extLst>
          </p:cNvPr>
          <p:cNvPicPr>
            <a:picLocks noChangeAspect="1"/>
          </p:cNvPicPr>
          <p:nvPr/>
        </p:nvPicPr>
        <p:blipFill rotWithShape="1">
          <a:blip r:embed="rId4"/>
          <a:srcRect l="32298" t="12688" r="33347" b="4946"/>
          <a:stretch/>
        </p:blipFill>
        <p:spPr>
          <a:xfrm>
            <a:off x="372719" y="1859761"/>
            <a:ext cx="3580104" cy="4828099"/>
          </a:xfrm>
          <a:prstGeom prst="rect">
            <a:avLst/>
          </a:prstGeom>
        </p:spPr>
      </p:pic>
      <p:sp>
        <p:nvSpPr>
          <p:cNvPr id="5" name="Speech Bubble: Oval 4">
            <a:extLst>
              <a:ext uri="{FF2B5EF4-FFF2-40B4-BE49-F238E27FC236}">
                <a16:creationId xmlns:a16="http://schemas.microsoft.com/office/drawing/2014/main" id="{99C85CB6-83F2-5216-E190-F9E4DBE35596}"/>
              </a:ext>
            </a:extLst>
          </p:cNvPr>
          <p:cNvSpPr/>
          <p:nvPr/>
        </p:nvSpPr>
        <p:spPr>
          <a:xfrm>
            <a:off x="4351862" y="1859761"/>
            <a:ext cx="3887317" cy="1923938"/>
          </a:xfrm>
          <a:prstGeom prst="wedgeEllipseCallout">
            <a:avLst>
              <a:gd name="adj1" fmla="val -115846"/>
              <a:gd name="adj2" fmla="val 58075"/>
            </a:avLst>
          </a:prstGeom>
          <a:solidFill>
            <a:schemeClr val="lt1">
              <a:alpha val="0"/>
            </a:schemeClr>
          </a:solidFill>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strengthen support for our Armed Forces communities by putting the Armed Forces Covenant fully into law</a:t>
            </a:r>
          </a:p>
        </p:txBody>
      </p:sp>
      <p:sp>
        <p:nvSpPr>
          <p:cNvPr id="3" name="TextBox 2">
            <a:extLst>
              <a:ext uri="{FF2B5EF4-FFF2-40B4-BE49-F238E27FC236}">
                <a16:creationId xmlns:a16="http://schemas.microsoft.com/office/drawing/2014/main" id="{85B16ABC-DFD3-5A02-20C0-884B3ABD6CB0}"/>
              </a:ext>
            </a:extLst>
          </p:cNvPr>
          <p:cNvSpPr txBox="1"/>
          <p:nvPr/>
        </p:nvSpPr>
        <p:spPr>
          <a:xfrm>
            <a:off x="4069080" y="3805821"/>
            <a:ext cx="4522773"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rPr>
              <a:t>This means:</a:t>
            </a:r>
          </a:p>
          <a:p>
            <a:pPr marL="285750" lvl="0" indent="-285750">
              <a:spcBef>
                <a:spcPts val="600"/>
              </a:spcBef>
              <a:buFont typeface="Arial" panose="020B0604020202020204" pitchFamily="34" charset="0"/>
              <a:buChar char="•"/>
              <a:defRPr/>
            </a:pPr>
            <a:r>
              <a:rPr lang="en-GB">
                <a:solidFill>
                  <a:srgbClr val="0563C1"/>
                </a:solidFill>
                <a:latin typeface="Arial" panose="020B0604020202020204" pitchFamily="34" charset="0"/>
                <a:cs typeface="Arial" panose="020B0604020202020204" pitchFamily="34" charset="0"/>
              </a:rPr>
              <a:t>It will stay a duty of due regard to Covenant principles.</a:t>
            </a:r>
          </a:p>
          <a:p>
            <a:pPr marL="285750" lvl="0" indent="-285750">
              <a:spcBef>
                <a:spcPts val="600"/>
              </a:spcBef>
              <a:buFont typeface="Arial" panose="020B0604020202020204" pitchFamily="34" charset="0"/>
              <a:buChar char="•"/>
              <a:defRPr/>
            </a:pPr>
            <a:r>
              <a:rPr kumimoji="0" lang="en-GB" sz="1800" b="0" i="0" u="none"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rPr>
              <a:t>Bringing UK Government departments &amp; Devolved </a:t>
            </a:r>
            <a:r>
              <a:rPr lang="en-GB">
                <a:solidFill>
                  <a:srgbClr val="0563C1"/>
                </a:solidFill>
                <a:latin typeface="Arial" panose="020B0604020202020204" pitchFamily="34" charset="0"/>
                <a:cs typeface="Arial" panose="020B0604020202020204" pitchFamily="34" charset="0"/>
              </a:rPr>
              <a:t>Government</a:t>
            </a:r>
            <a:r>
              <a:rPr kumimoji="0" lang="en-GB" sz="1800" b="0" i="0" u="none"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rPr>
              <a:t>s into scope (in addition</a:t>
            </a:r>
            <a:r>
              <a:rPr kumimoji="0" lang="en-GB" sz="1800" b="0" i="0" u="none" strike="noStrike" kern="1200" cap="none" spc="0" normalizeH="0" noProof="0">
                <a:ln>
                  <a:noFill/>
                </a:ln>
                <a:solidFill>
                  <a:srgbClr val="0563C1"/>
                </a:solidFill>
                <a:effectLst/>
                <a:uLnTx/>
                <a:uFillTx/>
                <a:latin typeface="Arial" panose="020B0604020202020204" pitchFamily="34" charset="0"/>
                <a:ea typeface="+mn-ea"/>
                <a:cs typeface="Arial" panose="020B0604020202020204" pitchFamily="34" charset="0"/>
              </a:rPr>
              <a:t> to the local bodies)</a:t>
            </a:r>
            <a:r>
              <a:rPr kumimoji="0" lang="en-GB" sz="1800" b="0" i="0" u="none"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rPr>
              <a:t>More policy areas to be covered.</a:t>
            </a:r>
          </a:p>
          <a:p>
            <a:pPr marL="285750" lvl="0" indent="-285750">
              <a:spcBef>
                <a:spcPts val="600"/>
              </a:spcBef>
              <a:buFont typeface="Arial" panose="020B0604020202020204" pitchFamily="34" charset="0"/>
              <a:buChar char="•"/>
              <a:defRPr/>
            </a:pPr>
            <a:r>
              <a:rPr kumimoji="0" lang="en-GB" sz="1800" b="0" i="0" u="none"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rPr>
              <a:t>Each policy area will be </a:t>
            </a:r>
            <a:r>
              <a:rPr lang="en-GB">
                <a:solidFill>
                  <a:srgbClr val="0563C1"/>
                </a:solidFill>
                <a:latin typeface="Arial" panose="020B0604020202020204" pitchFamily="34" charset="0"/>
                <a:cs typeface="Arial" panose="020B0604020202020204" pitchFamily="34" charset="0"/>
              </a:rPr>
              <a:t>covered </a:t>
            </a:r>
            <a:r>
              <a:rPr kumimoji="0" lang="en-GB" sz="1800" b="0" i="0" u="none" strike="noStrike" kern="1200" cap="none" spc="0" normalizeH="0" baseline="0" noProof="0">
                <a:ln>
                  <a:noFill/>
                </a:ln>
                <a:solidFill>
                  <a:srgbClr val="0563C1"/>
                </a:solidFill>
                <a:effectLst/>
                <a:uLnTx/>
                <a:uFillTx/>
                <a:latin typeface="Arial" panose="020B0604020202020204" pitchFamily="34" charset="0"/>
                <a:ea typeface="+mn-ea"/>
                <a:cs typeface="Arial" panose="020B0604020202020204" pitchFamily="34" charset="0"/>
              </a:rPr>
              <a:t>in a much broader way.</a:t>
            </a:r>
          </a:p>
        </p:txBody>
      </p:sp>
      <p:graphicFrame>
        <p:nvGraphicFramePr>
          <p:cNvPr id="2" name="Table 1">
            <a:extLst>
              <a:ext uri="{FF2B5EF4-FFF2-40B4-BE49-F238E27FC236}">
                <a16:creationId xmlns:a16="http://schemas.microsoft.com/office/drawing/2014/main" id="{393833DA-D4A0-E4D8-E05A-0D13AE5E7960}"/>
              </a:ext>
            </a:extLst>
          </p:cNvPr>
          <p:cNvGraphicFramePr>
            <a:graphicFrameLocks noGrp="1"/>
          </p:cNvGraphicFramePr>
          <p:nvPr>
            <p:extLst>
              <p:ext uri="{D42A27DB-BD31-4B8C-83A1-F6EECF244321}">
                <p14:modId xmlns:p14="http://schemas.microsoft.com/office/powerpoint/2010/main" val="3781859853"/>
              </p:ext>
            </p:extLst>
          </p:nvPr>
        </p:nvGraphicFramePr>
        <p:xfrm>
          <a:off x="8809545" y="2120026"/>
          <a:ext cx="3009736" cy="4307567"/>
        </p:xfrm>
        <a:graphic>
          <a:graphicData uri="http://schemas.openxmlformats.org/drawingml/2006/table">
            <a:tbl>
              <a:tblPr firstRow="1" firstCol="1" bandRow="1">
                <a:tableStyleId>{5C22544A-7EE6-4342-B048-85BDC9FD1C3A}</a:tableStyleId>
              </a:tblPr>
              <a:tblGrid>
                <a:gridCol w="180746">
                  <a:extLst>
                    <a:ext uri="{9D8B030D-6E8A-4147-A177-3AD203B41FA5}">
                      <a16:colId xmlns:a16="http://schemas.microsoft.com/office/drawing/2014/main" val="3854632477"/>
                    </a:ext>
                  </a:extLst>
                </a:gridCol>
                <a:gridCol w="2828990">
                  <a:extLst>
                    <a:ext uri="{9D8B030D-6E8A-4147-A177-3AD203B41FA5}">
                      <a16:colId xmlns:a16="http://schemas.microsoft.com/office/drawing/2014/main" val="237494076"/>
                    </a:ext>
                  </a:extLst>
                </a:gridCol>
              </a:tblGrid>
              <a:tr h="348143">
                <a:tc rowSpan="15">
                  <a:txBody>
                    <a:bodyPr/>
                    <a:lstStyle/>
                    <a:p>
                      <a:pPr>
                        <a:lnSpc>
                          <a:spcPct val="107000"/>
                        </a:lnSpc>
                        <a:spcAft>
                          <a:spcPts val="800"/>
                        </a:spcAft>
                      </a:pPr>
                      <a:endParaRPr lang="en-GB" sz="1800" b="0" kern="100">
                        <a:effectLst/>
                        <a:latin typeface="Arial" panose="020B0604020202020204" pitchFamily="34" charset="0"/>
                        <a:cs typeface="Arial" panose="020B0604020202020204" pitchFamily="34" charset="0"/>
                      </a:endParaRPr>
                    </a:p>
                  </a:txBody>
                  <a:tcPr marL="68580" marR="68580" marT="0" marB="0">
                    <a:solidFill>
                      <a:srgbClr val="009F98"/>
                    </a:solidFill>
                  </a:tcPr>
                </a:tc>
                <a:tc>
                  <a:txBody>
                    <a:bodyPr/>
                    <a:lstStyle/>
                    <a:p>
                      <a:pPr>
                        <a:lnSpc>
                          <a:spcPct val="107000"/>
                        </a:lnSpc>
                        <a:spcAft>
                          <a:spcPts val="800"/>
                        </a:spcAft>
                      </a:pPr>
                      <a:r>
                        <a:rPr lang="en-GB" sz="1600" b="0" kern="100">
                          <a:effectLst/>
                          <a:latin typeface="Arial" panose="020B0604020202020204" pitchFamily="34" charset="0"/>
                          <a:cs typeface="Arial" panose="020B0604020202020204" pitchFamily="34" charset="0"/>
                        </a:rPr>
                        <a:t>Policy areas</a:t>
                      </a:r>
                      <a:endParaRPr lang="en-GB"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009F98"/>
                    </a:solidFill>
                  </a:tcPr>
                </a:tc>
                <a:extLst>
                  <a:ext uri="{0D108BD9-81ED-4DB2-BD59-A6C34878D82A}">
                    <a16:rowId xmlns:a16="http://schemas.microsoft.com/office/drawing/2014/main" val="1174571501"/>
                  </a:ext>
                </a:extLst>
              </a:tr>
              <a:tr h="282816">
                <a:tc vMerge="1">
                  <a:txBody>
                    <a:bodyPr/>
                    <a:lstStyle/>
                    <a:p>
                      <a:endParaRPr lang="en-GB"/>
                    </a:p>
                  </a:txBody>
                  <a:tcPr/>
                </a:tc>
                <a:tc>
                  <a:txBody>
                    <a:bodyPr/>
                    <a:lstStyle/>
                    <a:p>
                      <a:pPr>
                        <a:lnSpc>
                          <a:spcPct val="107000"/>
                        </a:lnSpc>
                        <a:spcAft>
                          <a:spcPts val="0"/>
                        </a:spcAft>
                      </a:pPr>
                      <a:r>
                        <a:rPr lang="en-GB" sz="1600" strike="noStrike" kern="100">
                          <a:solidFill>
                            <a:schemeClr val="tx1"/>
                          </a:solidFill>
                          <a:effectLst/>
                          <a:latin typeface="Arial" panose="020B0604020202020204" pitchFamily="34" charset="0"/>
                          <a:ea typeface="Calibri" panose="020F0502020204030204" pitchFamily="34" charset="0"/>
                          <a:cs typeface="Arial" panose="020B0604020202020204" pitchFamily="34" charset="0"/>
                        </a:rPr>
                        <a:t>Healthcare</a:t>
                      </a:r>
                    </a:p>
                  </a:txBody>
                  <a:tcPr marL="68580" marR="68580" marT="0" marB="0"/>
                </a:tc>
                <a:extLst>
                  <a:ext uri="{0D108BD9-81ED-4DB2-BD59-A6C34878D82A}">
                    <a16:rowId xmlns:a16="http://schemas.microsoft.com/office/drawing/2014/main" val="3346386693"/>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strike="noStrike" kern="100">
                          <a:solidFill>
                            <a:schemeClr val="tx1"/>
                          </a:solidFill>
                          <a:effectLst/>
                          <a:latin typeface="Arial" panose="020B0604020202020204" pitchFamily="34" charset="0"/>
                          <a:ea typeface="Calibri" panose="020F0502020204030204" pitchFamily="34" charset="0"/>
                          <a:cs typeface="Arial" panose="020B0604020202020204" pitchFamily="34" charset="0"/>
                        </a:rPr>
                        <a:t>Education</a:t>
                      </a:r>
                    </a:p>
                  </a:txBody>
                  <a:tcPr marL="68580" marR="68580" marT="0" marB="0"/>
                </a:tc>
                <a:extLst>
                  <a:ext uri="{0D108BD9-81ED-4DB2-BD59-A6C34878D82A}">
                    <a16:rowId xmlns:a16="http://schemas.microsoft.com/office/drawing/2014/main" val="4244263339"/>
                  </a:ext>
                </a:extLst>
              </a:tr>
              <a:tr h="282816">
                <a:tc vMerge="1">
                  <a:txBody>
                    <a:bodyPr/>
                    <a:lstStyle/>
                    <a:p>
                      <a:endParaRPr lang="en-GB"/>
                    </a:p>
                  </a:txBody>
                  <a:tcPr/>
                </a:tc>
                <a:tc>
                  <a:txBody>
                    <a:bodyPr/>
                    <a:lstStyle/>
                    <a:p>
                      <a:pPr>
                        <a:lnSpc>
                          <a:spcPct val="107000"/>
                        </a:lnSpc>
                        <a:spcAft>
                          <a:spcPts val="0"/>
                        </a:spcAft>
                      </a:pPr>
                      <a:r>
                        <a:rPr lang="en-GB" sz="1600" strike="noStrike" kern="100">
                          <a:solidFill>
                            <a:schemeClr val="tx1"/>
                          </a:solidFill>
                          <a:effectLst/>
                          <a:latin typeface="Arial" panose="020B0604020202020204" pitchFamily="34" charset="0"/>
                          <a:ea typeface="Calibri" panose="020F0502020204030204" pitchFamily="34" charset="0"/>
                          <a:cs typeface="Arial" panose="020B0604020202020204" pitchFamily="34" charset="0"/>
                        </a:rPr>
                        <a:t>Housing</a:t>
                      </a:r>
                    </a:p>
                  </a:txBody>
                  <a:tcPr marL="68580" marR="68580" marT="0" marB="0"/>
                </a:tc>
                <a:extLst>
                  <a:ext uri="{0D108BD9-81ED-4DB2-BD59-A6C34878D82A}">
                    <a16:rowId xmlns:a16="http://schemas.microsoft.com/office/drawing/2014/main" val="2211964337"/>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rPr>
                        <a:t>Employment</a:t>
                      </a:r>
                    </a:p>
                  </a:txBody>
                  <a:tcPr marL="68580" marR="68580" marT="0" marB="0"/>
                </a:tc>
                <a:extLst>
                  <a:ext uri="{0D108BD9-81ED-4DB2-BD59-A6C34878D82A}">
                    <a16:rowId xmlns:a16="http://schemas.microsoft.com/office/drawing/2014/main" val="1782741331"/>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rPr>
                        <a:t>Social care</a:t>
                      </a:r>
                    </a:p>
                  </a:txBody>
                  <a:tcPr marL="68580" marR="68580" marT="0" marB="0"/>
                </a:tc>
                <a:extLst>
                  <a:ext uri="{0D108BD9-81ED-4DB2-BD59-A6C34878D82A}">
                    <a16:rowId xmlns:a16="http://schemas.microsoft.com/office/drawing/2014/main" val="3098762761"/>
                  </a:ext>
                </a:extLst>
              </a:tr>
              <a:tr h="282816">
                <a:tc vMerge="1">
                  <a:txBody>
                    <a:bodyPr/>
                    <a:lstStyle/>
                    <a:p>
                      <a:endParaRPr/>
                    </a:p>
                  </a:txBody>
                  <a:tcPr marL="68580" marR="68580" marT="0" marB="0" anchor="ctr">
                    <a:solidFill>
                      <a:srgbClr val="009F98"/>
                    </a:solidFill>
                  </a:tcPr>
                </a:tc>
                <a:tc>
                  <a:txBody>
                    <a:bodyPr/>
                    <a:lstStyle/>
                    <a:p>
                      <a:pPr>
                        <a:lnSpc>
                          <a:spcPct val="107000"/>
                        </a:lnSpc>
                        <a:spcAft>
                          <a:spcPts val="800"/>
                        </a:spcAft>
                      </a:pPr>
                      <a:r>
                        <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rPr>
                        <a:t>Childcare</a:t>
                      </a:r>
                    </a:p>
                  </a:txBody>
                  <a:tcPr marL="68580" marR="68580" marT="0" marB="0"/>
                </a:tc>
                <a:extLst>
                  <a:ext uri="{0D108BD9-81ED-4DB2-BD59-A6C34878D82A}">
                    <a16:rowId xmlns:a16="http://schemas.microsoft.com/office/drawing/2014/main" val="2575152831"/>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rPr>
                        <a:t>Welfare benefits</a:t>
                      </a:r>
                    </a:p>
                  </a:txBody>
                  <a:tcPr marL="68580" marR="68580" marT="0" marB="0" anchor="ctr"/>
                </a:tc>
                <a:extLst>
                  <a:ext uri="{0D108BD9-81ED-4DB2-BD59-A6C34878D82A}">
                    <a16:rowId xmlns:a16="http://schemas.microsoft.com/office/drawing/2014/main" val="603454813"/>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rPr>
                        <a:t>Pensions</a:t>
                      </a:r>
                    </a:p>
                  </a:txBody>
                  <a:tcPr marL="68580" marR="68580" marT="0" marB="0" anchor="ctr"/>
                </a:tc>
                <a:extLst>
                  <a:ext uri="{0D108BD9-81ED-4DB2-BD59-A6C34878D82A}">
                    <a16:rowId xmlns:a16="http://schemas.microsoft.com/office/drawing/2014/main" val="948808562"/>
                  </a:ext>
                </a:extLst>
              </a:tr>
              <a:tr h="282816">
                <a:tc vMerge="1">
                  <a:txBody>
                    <a:bodyPr/>
                    <a:lstStyle/>
                    <a:p>
                      <a:endParaRPr lang="en-GB"/>
                    </a:p>
                  </a:txBody>
                  <a:tcPr/>
                </a:tc>
                <a:tc>
                  <a:txBody>
                    <a:bodyPr/>
                    <a:lstStyle/>
                    <a:p>
                      <a:pPr>
                        <a:lnSpc>
                          <a:spcPct val="107000"/>
                        </a:lnSpc>
                        <a:spcAft>
                          <a:spcPts val="800"/>
                        </a:spcAft>
                      </a:pPr>
                      <a:r>
                        <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rPr>
                        <a:t>Personal taxation</a:t>
                      </a:r>
                    </a:p>
                  </a:txBody>
                  <a:tcPr marL="68580" marR="68580" marT="0" marB="0"/>
                </a:tc>
                <a:extLst>
                  <a:ext uri="{0D108BD9-81ED-4DB2-BD59-A6C34878D82A}">
                    <a16:rowId xmlns:a16="http://schemas.microsoft.com/office/drawing/2014/main" val="1195428938"/>
                  </a:ext>
                </a:extLst>
              </a:tr>
              <a:tr h="282816">
                <a:tc vMerge="1">
                  <a:txBody>
                    <a:bodyPr/>
                    <a:lstStyle/>
                    <a:p>
                      <a:endParaRPr lang="en-GB"/>
                    </a:p>
                  </a:txBody>
                  <a:tcPr/>
                </a:tc>
                <a:tc>
                  <a:txBody>
                    <a:bodyPr/>
                    <a:lstStyle/>
                    <a:p>
                      <a:pPr>
                        <a:lnSpc>
                          <a:spcPct val="107000"/>
                        </a:lnSpc>
                        <a:spcAft>
                          <a:spcPts val="800"/>
                        </a:spcAft>
                      </a:pPr>
                      <a:r>
                        <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rPr>
                        <a:t>Criminal justice</a:t>
                      </a:r>
                    </a:p>
                  </a:txBody>
                  <a:tcPr marL="68580" marR="68580" marT="0" marB="0"/>
                </a:tc>
                <a:extLst>
                  <a:ext uri="{0D108BD9-81ED-4DB2-BD59-A6C34878D82A}">
                    <a16:rowId xmlns:a16="http://schemas.microsoft.com/office/drawing/2014/main" val="3635338470"/>
                  </a:ext>
                </a:extLst>
              </a:tr>
              <a:tr h="282816">
                <a:tc vMerge="1">
                  <a:txBody>
                    <a:bodyPr/>
                    <a:lstStyle/>
                    <a:p>
                      <a:endParaRPr lang="en-GB"/>
                    </a:p>
                  </a:txBody>
                  <a:tcPr/>
                </a:tc>
                <a:tc>
                  <a:txBody>
                    <a:bodyPr/>
                    <a:lstStyle/>
                    <a:p>
                      <a:pPr>
                        <a:lnSpc>
                          <a:spcPct val="107000"/>
                        </a:lnSpc>
                        <a:spcAft>
                          <a:spcPts val="800"/>
                        </a:spcAft>
                      </a:pPr>
                      <a:r>
                        <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rPr>
                        <a:t>Immigration</a:t>
                      </a:r>
                    </a:p>
                  </a:txBody>
                  <a:tcPr marL="68580" marR="68580" marT="0" marB="0"/>
                </a:tc>
                <a:extLst>
                  <a:ext uri="{0D108BD9-81ED-4DB2-BD59-A6C34878D82A}">
                    <a16:rowId xmlns:a16="http://schemas.microsoft.com/office/drawing/2014/main" val="4242864324"/>
                  </a:ext>
                </a:extLst>
              </a:tr>
              <a:tr h="282816">
                <a:tc vMerge="1">
                  <a:txBody>
                    <a:bodyPr/>
                    <a:lstStyle/>
                    <a:p>
                      <a:endParaRPr/>
                    </a:p>
                  </a:txBody>
                  <a:tcPr marL="68580" marR="68580" marT="0" marB="0" anchor="ctr">
                    <a:solidFill>
                      <a:srgbClr val="009F98"/>
                    </a:solidFill>
                  </a:tcPr>
                </a:tc>
                <a:tc>
                  <a:txBody>
                    <a:bodyPr/>
                    <a:lstStyle/>
                    <a:p>
                      <a:pPr>
                        <a:lnSpc>
                          <a:spcPct val="107000"/>
                        </a:lnSpc>
                        <a:spcAft>
                          <a:spcPts val="800"/>
                        </a:spcAft>
                      </a:pPr>
                      <a:r>
                        <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rPr>
                        <a:t>Citizenship</a:t>
                      </a:r>
                    </a:p>
                  </a:txBody>
                  <a:tcPr marL="68580" marR="68580" marT="0" marB="0"/>
                </a:tc>
                <a:extLst>
                  <a:ext uri="{0D108BD9-81ED-4DB2-BD59-A6C34878D82A}">
                    <a16:rowId xmlns:a16="http://schemas.microsoft.com/office/drawing/2014/main" val="4046877581"/>
                  </a:ext>
                </a:extLst>
              </a:tr>
              <a:tr h="282816">
                <a:tc vMerge="1">
                  <a:txBody>
                    <a:bodyPr/>
                    <a:lstStyle/>
                    <a:p>
                      <a:endParaRPr lang="en-GB"/>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rPr>
                        <a:t>Service-related compensation</a:t>
                      </a:r>
                    </a:p>
                  </a:txBody>
                  <a:tcPr marL="68580" marR="68580" marT="0" marB="0"/>
                </a:tc>
                <a:extLst>
                  <a:ext uri="{0D108BD9-81ED-4DB2-BD59-A6C34878D82A}">
                    <a16:rowId xmlns:a16="http://schemas.microsoft.com/office/drawing/2014/main" val="3433747126"/>
                  </a:ext>
                </a:extLst>
              </a:tr>
              <a:tr h="282816">
                <a:tc vMerge="1">
                  <a:txBody>
                    <a:bodyPr/>
                    <a:lstStyle/>
                    <a:p>
                      <a:endParaRPr lang="en-GB"/>
                    </a:p>
                  </a:txBody>
                  <a:tcPr/>
                </a:tc>
                <a:tc>
                  <a:txBody>
                    <a:bodyPr/>
                    <a:lstStyle/>
                    <a:p>
                      <a:pPr>
                        <a:lnSpc>
                          <a:spcPct val="107000"/>
                        </a:lnSpc>
                        <a:spcAft>
                          <a:spcPts val="800"/>
                        </a:spcAft>
                      </a:pPr>
                      <a:r>
                        <a:rPr lang="en-GB" sz="1600" kern="100">
                          <a:solidFill>
                            <a:srgbClr val="0070C0"/>
                          </a:solidFill>
                          <a:effectLst/>
                          <a:latin typeface="Arial" panose="020B0604020202020204" pitchFamily="34" charset="0"/>
                          <a:ea typeface="Calibri" panose="020F0502020204030204" pitchFamily="34" charset="0"/>
                          <a:cs typeface="Arial" panose="020B0604020202020204" pitchFamily="34" charset="0"/>
                        </a:rPr>
                        <a:t>Transport</a:t>
                      </a:r>
                    </a:p>
                  </a:txBody>
                  <a:tcPr marL="68580" marR="68580" marT="0" marB="0"/>
                </a:tc>
                <a:extLst>
                  <a:ext uri="{0D108BD9-81ED-4DB2-BD59-A6C34878D82A}">
                    <a16:rowId xmlns:a16="http://schemas.microsoft.com/office/drawing/2014/main" val="2844744"/>
                  </a:ext>
                </a:extLst>
              </a:tr>
            </a:tbl>
          </a:graphicData>
        </a:graphic>
      </p:graphicFrame>
    </p:spTree>
    <p:extLst>
      <p:ext uri="{BB962C8B-B14F-4D97-AF65-F5344CB8AC3E}">
        <p14:creationId xmlns:p14="http://schemas.microsoft.com/office/powerpoint/2010/main" val="228490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006FE-50A2-476B-82CE-A8C73A4A1C80}"/>
              </a:ext>
            </a:extLst>
          </p:cNvPr>
          <p:cNvSpPr txBox="1">
            <a:spLocks/>
          </p:cNvSpPr>
          <p:nvPr/>
        </p:nvSpPr>
        <p:spPr>
          <a:xfrm>
            <a:off x="0" y="-1"/>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r>
              <a:rPr kumimoji="0" lang="en-GB"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Stakeholder engagement programme</a:t>
            </a: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19104C-3887-460B-9B42-A801E4681B39}"/>
              </a:ext>
            </a:extLst>
          </p:cNvPr>
          <p:cNvSpPr txBox="1"/>
          <p:nvPr/>
        </p:nvSpPr>
        <p:spPr>
          <a:xfrm>
            <a:off x="2298031" y="3182603"/>
            <a:ext cx="7206916" cy="2917408"/>
          </a:xfrm>
          <a:prstGeom prst="rect">
            <a:avLst/>
          </a:prstGeom>
          <a:solidFill>
            <a:srgbClr val="DAE3F3"/>
          </a:solidFill>
          <a:ln>
            <a:solidFill>
              <a:schemeClr val="tx1"/>
            </a:solidFill>
          </a:ln>
        </p:spPr>
        <p:txBody>
          <a:bodyPr wrap="square" numCol="2">
            <a:spAutoFit/>
          </a:bodyPr>
          <a:lstStyle/>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UK Government departments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Devolved Administrations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Local authorities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Military charities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Families Federations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Single Service representatives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NHS Trusts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Academics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Forces in Mind Trust</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Defence Bereaved Families Group</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Businesses awarded the Employer Recognition Scheme gold award</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300"/>
              </a:spcAft>
              <a:buFont typeface="Arial" panose="020B0604020202020204" pitchFamily="34" charset="0"/>
              <a:buChar char="•"/>
              <a:tabLst>
                <a:tab pos="457200" algn="l"/>
              </a:tabLst>
            </a:pPr>
            <a:r>
              <a:rPr lang="en-GB" sz="1800" kern="100">
                <a:effectLst/>
                <a:latin typeface="Arial" panose="020B0604020202020204" pitchFamily="34" charset="0"/>
                <a:ea typeface="Calibri" panose="020F0502020204030204" pitchFamily="34" charset="0"/>
                <a:cs typeface="Times New Roman" panose="02020603050405020304" pitchFamily="18" charset="0"/>
              </a:rPr>
              <a:t>Written evidence about the Covenant previously submitted by stakeholders to Parliamentary committees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19A96F-0662-D4D6-EDDB-6A889F3B038B}"/>
              </a:ext>
            </a:extLst>
          </p:cNvPr>
          <p:cNvSpPr txBox="1"/>
          <p:nvPr/>
        </p:nvSpPr>
        <p:spPr>
          <a:xfrm>
            <a:off x="2800350" y="2101061"/>
            <a:ext cx="6202278" cy="923330"/>
          </a:xfrm>
          <a:prstGeom prst="rect">
            <a:avLst/>
          </a:prstGeom>
          <a:noFill/>
        </p:spPr>
        <p:txBody>
          <a:bodyPr wrap="square">
            <a:spAutoFit/>
          </a:bodyPr>
          <a:lstStyle/>
          <a:p>
            <a:pPr algn="ctr"/>
            <a:r>
              <a:rPr lang="en-GB" sz="1800" kern="100">
                <a:effectLst/>
                <a:latin typeface="Arial" panose="020B0604020202020204" pitchFamily="34" charset="0"/>
                <a:ea typeface="Calibri" panose="020F0502020204030204" pitchFamily="34" charset="0"/>
                <a:cs typeface="Times New Roman" panose="02020603050405020304" pitchFamily="18" charset="0"/>
              </a:rPr>
              <a:t>To decide what the additional policy areas should be, we conducted an extensive stakeholder engagement exercise with &gt;150 organisations, including:</a:t>
            </a:r>
          </a:p>
        </p:txBody>
      </p:sp>
    </p:spTree>
    <p:extLst>
      <p:ext uri="{BB962C8B-B14F-4D97-AF65-F5344CB8AC3E}">
        <p14:creationId xmlns:p14="http://schemas.microsoft.com/office/powerpoint/2010/main" val="332256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006FE-50A2-476B-82CE-A8C73A4A1C80}"/>
              </a:ext>
            </a:extLst>
          </p:cNvPr>
          <p:cNvSpPr txBox="1">
            <a:spLocks/>
          </p:cNvSpPr>
          <p:nvPr/>
        </p:nvSpPr>
        <p:spPr>
          <a:xfrm>
            <a:off x="0" y="-1"/>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r>
              <a:rPr lang="en-GB" sz="4000" b="1">
                <a:solidFill>
                  <a:prstClr val="black"/>
                </a:solidFill>
                <a:latin typeface="Arial" panose="020B0604020202020204" pitchFamily="34" charset="0"/>
                <a:cs typeface="Arial" panose="020B0604020202020204" pitchFamily="34" charset="0"/>
              </a:rPr>
              <a:t>Roadmap</a:t>
            </a:r>
            <a:endParaRPr kumimoji="0" lang="en-GB"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2EEADB9C-1F19-2DAB-C402-0B74D3935903}"/>
              </a:ext>
            </a:extLst>
          </p:cNvPr>
          <p:cNvPicPr>
            <a:picLocks noChangeAspect="1"/>
          </p:cNvPicPr>
          <p:nvPr/>
        </p:nvPicPr>
        <p:blipFill>
          <a:blip r:embed="rId4"/>
          <a:srcRect l="19432" t="37107" r="20341" b="17842"/>
          <a:stretch/>
        </p:blipFill>
        <p:spPr>
          <a:xfrm>
            <a:off x="374072" y="1852493"/>
            <a:ext cx="11237941" cy="4728416"/>
          </a:xfrm>
          <a:prstGeom prst="rect">
            <a:avLst/>
          </a:prstGeom>
        </p:spPr>
      </p:pic>
      <p:pic>
        <p:nvPicPr>
          <p:cNvPr id="2" name="Picture 1">
            <a:extLst>
              <a:ext uri="{FF2B5EF4-FFF2-40B4-BE49-F238E27FC236}">
                <a16:creationId xmlns:a16="http://schemas.microsoft.com/office/drawing/2014/main" id="{49CCDBCD-5523-C1D6-517A-B500DD22BECF}"/>
              </a:ext>
            </a:extLst>
          </p:cNvPr>
          <p:cNvPicPr>
            <a:picLocks noChangeAspect="1"/>
          </p:cNvPicPr>
          <p:nvPr/>
        </p:nvPicPr>
        <p:blipFill>
          <a:blip r:embed="rId4"/>
          <a:srcRect l="24268" t="48747" r="72350" b="47817"/>
          <a:stretch/>
        </p:blipFill>
        <p:spPr>
          <a:xfrm>
            <a:off x="1838960" y="3068320"/>
            <a:ext cx="1152718" cy="360680"/>
          </a:xfrm>
          <a:prstGeom prst="rect">
            <a:avLst/>
          </a:prstGeom>
        </p:spPr>
      </p:pic>
      <p:pic>
        <p:nvPicPr>
          <p:cNvPr id="3" name="Picture 2">
            <a:extLst>
              <a:ext uri="{FF2B5EF4-FFF2-40B4-BE49-F238E27FC236}">
                <a16:creationId xmlns:a16="http://schemas.microsoft.com/office/drawing/2014/main" id="{D5E2EF06-23D8-395F-EEB4-B368B86E004E}"/>
              </a:ext>
            </a:extLst>
          </p:cNvPr>
          <p:cNvPicPr>
            <a:picLocks noChangeAspect="1"/>
          </p:cNvPicPr>
          <p:nvPr/>
        </p:nvPicPr>
        <p:blipFill>
          <a:blip r:embed="rId4"/>
          <a:srcRect l="43463" t="44612" r="54523" b="51548"/>
          <a:stretch/>
        </p:blipFill>
        <p:spPr>
          <a:xfrm>
            <a:off x="4998721" y="3025973"/>
            <a:ext cx="2376114" cy="403027"/>
          </a:xfrm>
          <a:prstGeom prst="rect">
            <a:avLst/>
          </a:prstGeom>
        </p:spPr>
      </p:pic>
      <p:pic>
        <p:nvPicPr>
          <p:cNvPr id="4" name="Picture 3">
            <a:extLst>
              <a:ext uri="{FF2B5EF4-FFF2-40B4-BE49-F238E27FC236}">
                <a16:creationId xmlns:a16="http://schemas.microsoft.com/office/drawing/2014/main" id="{1BF36388-8F19-C7A7-CF8D-1032C50357D7}"/>
              </a:ext>
            </a:extLst>
          </p:cNvPr>
          <p:cNvPicPr>
            <a:picLocks noChangeAspect="1"/>
          </p:cNvPicPr>
          <p:nvPr/>
        </p:nvPicPr>
        <p:blipFill>
          <a:blip r:embed="rId4"/>
          <a:srcRect l="65878" t="48560" r="26281" b="48632"/>
          <a:stretch/>
        </p:blipFill>
        <p:spPr>
          <a:xfrm>
            <a:off x="8889999" y="2773680"/>
            <a:ext cx="1463041" cy="294640"/>
          </a:xfrm>
          <a:prstGeom prst="rect">
            <a:avLst/>
          </a:prstGeom>
        </p:spPr>
      </p:pic>
      <p:pic>
        <p:nvPicPr>
          <p:cNvPr id="5" name="Picture 4">
            <a:extLst>
              <a:ext uri="{FF2B5EF4-FFF2-40B4-BE49-F238E27FC236}">
                <a16:creationId xmlns:a16="http://schemas.microsoft.com/office/drawing/2014/main" id="{5809609D-26C3-65F4-42D8-01E889C199D2}"/>
              </a:ext>
            </a:extLst>
          </p:cNvPr>
          <p:cNvPicPr>
            <a:picLocks noChangeAspect="1"/>
          </p:cNvPicPr>
          <p:nvPr/>
        </p:nvPicPr>
        <p:blipFill>
          <a:blip r:embed="rId4"/>
          <a:srcRect l="34509" t="67366" r="61952" b="29536"/>
          <a:stretch/>
        </p:blipFill>
        <p:spPr>
          <a:xfrm>
            <a:off x="3444240" y="5506719"/>
            <a:ext cx="1674412" cy="325121"/>
          </a:xfrm>
          <a:prstGeom prst="rect">
            <a:avLst/>
          </a:prstGeom>
        </p:spPr>
      </p:pic>
      <p:pic>
        <p:nvPicPr>
          <p:cNvPr id="6" name="Picture 5">
            <a:extLst>
              <a:ext uri="{FF2B5EF4-FFF2-40B4-BE49-F238E27FC236}">
                <a16:creationId xmlns:a16="http://schemas.microsoft.com/office/drawing/2014/main" id="{AF032910-C52F-F6D2-DB26-AE629107799F}"/>
              </a:ext>
            </a:extLst>
          </p:cNvPr>
          <p:cNvPicPr>
            <a:picLocks noChangeAspect="1"/>
          </p:cNvPicPr>
          <p:nvPr/>
        </p:nvPicPr>
        <p:blipFill>
          <a:blip r:embed="rId4"/>
          <a:srcRect l="55894" t="70825" r="41656" b="25110"/>
          <a:stretch/>
        </p:blipFill>
        <p:spPr>
          <a:xfrm>
            <a:off x="7374835" y="5455918"/>
            <a:ext cx="1252330" cy="426721"/>
          </a:xfrm>
          <a:prstGeom prst="rect">
            <a:avLst/>
          </a:prstGeom>
        </p:spPr>
      </p:pic>
      <p:pic>
        <p:nvPicPr>
          <p:cNvPr id="7" name="Picture 6">
            <a:extLst>
              <a:ext uri="{FF2B5EF4-FFF2-40B4-BE49-F238E27FC236}">
                <a16:creationId xmlns:a16="http://schemas.microsoft.com/office/drawing/2014/main" id="{8A0B627F-55AE-73F1-144B-02AB6631A663}"/>
              </a:ext>
            </a:extLst>
          </p:cNvPr>
          <p:cNvPicPr>
            <a:picLocks noChangeAspect="1"/>
          </p:cNvPicPr>
          <p:nvPr/>
        </p:nvPicPr>
        <p:blipFill>
          <a:blip r:embed="rId4"/>
          <a:srcRect l="23572" t="37107" r="62761" b="51897"/>
          <a:stretch/>
        </p:blipFill>
        <p:spPr>
          <a:xfrm>
            <a:off x="1140238" y="2274887"/>
            <a:ext cx="2550161" cy="1154113"/>
          </a:xfrm>
          <a:prstGeom prst="rect">
            <a:avLst/>
          </a:prstGeom>
        </p:spPr>
      </p:pic>
      <p:sp>
        <p:nvSpPr>
          <p:cNvPr id="8" name="Rectangle 7">
            <a:extLst>
              <a:ext uri="{FF2B5EF4-FFF2-40B4-BE49-F238E27FC236}">
                <a16:creationId xmlns:a16="http://schemas.microsoft.com/office/drawing/2014/main" id="{85B92ECD-7BDE-BC34-5F14-2CA7BBA21988}"/>
              </a:ext>
            </a:extLst>
          </p:cNvPr>
          <p:cNvSpPr/>
          <p:nvPr/>
        </p:nvSpPr>
        <p:spPr>
          <a:xfrm>
            <a:off x="1140238" y="1899720"/>
            <a:ext cx="9911524" cy="42672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Picture 9">
            <a:extLst>
              <a:ext uri="{FF2B5EF4-FFF2-40B4-BE49-F238E27FC236}">
                <a16:creationId xmlns:a16="http://schemas.microsoft.com/office/drawing/2014/main" id="{45AE705B-4E8E-0777-8260-506B2CD3E351}"/>
              </a:ext>
            </a:extLst>
          </p:cNvPr>
          <p:cNvPicPr>
            <a:picLocks noChangeAspect="1"/>
          </p:cNvPicPr>
          <p:nvPr/>
        </p:nvPicPr>
        <p:blipFill>
          <a:blip r:embed="rId5"/>
          <a:stretch>
            <a:fillRect/>
          </a:stretch>
        </p:blipFill>
        <p:spPr>
          <a:xfrm>
            <a:off x="4674631" y="2306876"/>
            <a:ext cx="3059448" cy="1114581"/>
          </a:xfrm>
          <a:prstGeom prst="rect">
            <a:avLst/>
          </a:prstGeom>
        </p:spPr>
      </p:pic>
      <p:pic>
        <p:nvPicPr>
          <p:cNvPr id="13" name="Picture 12">
            <a:extLst>
              <a:ext uri="{FF2B5EF4-FFF2-40B4-BE49-F238E27FC236}">
                <a16:creationId xmlns:a16="http://schemas.microsoft.com/office/drawing/2014/main" id="{A4B9E082-D693-C7FB-3E4F-89A2BCB3EACF}"/>
              </a:ext>
            </a:extLst>
          </p:cNvPr>
          <p:cNvPicPr>
            <a:picLocks noChangeAspect="1"/>
          </p:cNvPicPr>
          <p:nvPr/>
        </p:nvPicPr>
        <p:blipFill>
          <a:blip r:embed="rId6"/>
          <a:stretch>
            <a:fillRect/>
          </a:stretch>
        </p:blipFill>
        <p:spPr>
          <a:xfrm>
            <a:off x="8429625" y="2274887"/>
            <a:ext cx="2337435" cy="971686"/>
          </a:xfrm>
          <a:prstGeom prst="rect">
            <a:avLst/>
          </a:prstGeom>
        </p:spPr>
      </p:pic>
      <p:pic>
        <p:nvPicPr>
          <p:cNvPr id="15" name="Picture 14">
            <a:extLst>
              <a:ext uri="{FF2B5EF4-FFF2-40B4-BE49-F238E27FC236}">
                <a16:creationId xmlns:a16="http://schemas.microsoft.com/office/drawing/2014/main" id="{3C6ACFE9-A9A5-2517-F062-FB21DEFE0FC4}"/>
              </a:ext>
            </a:extLst>
          </p:cNvPr>
          <p:cNvPicPr>
            <a:picLocks noChangeAspect="1"/>
          </p:cNvPicPr>
          <p:nvPr/>
        </p:nvPicPr>
        <p:blipFill>
          <a:blip r:embed="rId7"/>
          <a:srcRect t="30331"/>
          <a:stretch/>
        </p:blipFill>
        <p:spPr>
          <a:xfrm>
            <a:off x="2921000" y="5328428"/>
            <a:ext cx="2639060" cy="371668"/>
          </a:xfrm>
          <a:prstGeom prst="rect">
            <a:avLst/>
          </a:prstGeom>
        </p:spPr>
      </p:pic>
      <p:pic>
        <p:nvPicPr>
          <p:cNvPr id="19" name="Picture 18">
            <a:extLst>
              <a:ext uri="{FF2B5EF4-FFF2-40B4-BE49-F238E27FC236}">
                <a16:creationId xmlns:a16="http://schemas.microsoft.com/office/drawing/2014/main" id="{54F51D53-B6FE-DF1B-40E4-6FE2D192F08B}"/>
              </a:ext>
            </a:extLst>
          </p:cNvPr>
          <p:cNvPicPr>
            <a:picLocks noChangeAspect="1"/>
          </p:cNvPicPr>
          <p:nvPr/>
        </p:nvPicPr>
        <p:blipFill>
          <a:blip r:embed="rId8"/>
          <a:stretch>
            <a:fillRect/>
          </a:stretch>
        </p:blipFill>
        <p:spPr>
          <a:xfrm>
            <a:off x="6943145" y="5357077"/>
            <a:ext cx="2376114" cy="314369"/>
          </a:xfrm>
          <a:prstGeom prst="rect">
            <a:avLst/>
          </a:prstGeom>
        </p:spPr>
      </p:pic>
      <p:sp>
        <p:nvSpPr>
          <p:cNvPr id="20" name="Rectangle 19">
            <a:extLst>
              <a:ext uri="{FF2B5EF4-FFF2-40B4-BE49-F238E27FC236}">
                <a16:creationId xmlns:a16="http://schemas.microsoft.com/office/drawing/2014/main" id="{010D8907-E262-F5EB-8FAF-9AE301A73544}"/>
              </a:ext>
            </a:extLst>
          </p:cNvPr>
          <p:cNvSpPr/>
          <p:nvPr/>
        </p:nvSpPr>
        <p:spPr>
          <a:xfrm>
            <a:off x="1343438" y="5587880"/>
            <a:ext cx="9911524" cy="426721"/>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118327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006FE-50A2-476B-82CE-A8C73A4A1C80}"/>
              </a:ext>
            </a:extLst>
          </p:cNvPr>
          <p:cNvSpPr txBox="1">
            <a:spLocks/>
          </p:cNvSpPr>
          <p:nvPr/>
        </p:nvSpPr>
        <p:spPr>
          <a:xfrm>
            <a:off x="0" y="-1"/>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r>
              <a:rPr kumimoji="0" lang="en-GB"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Sources of more</a:t>
            </a:r>
            <a:r>
              <a:rPr lang="en-GB" sz="4000" b="1">
                <a:solidFill>
                  <a:prstClr val="black"/>
                </a:solidFill>
                <a:latin typeface="Arial" panose="020B0604020202020204" pitchFamily="34" charset="0"/>
                <a:cs typeface="Arial" panose="020B0604020202020204" pitchFamily="34" charset="0"/>
              </a:rPr>
              <a:t> information</a:t>
            </a:r>
            <a:endParaRPr kumimoji="0" lang="en-GB"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9656456-0CA2-BA2B-383F-A779D7C49A20}"/>
              </a:ext>
            </a:extLst>
          </p:cNvPr>
          <p:cNvPicPr>
            <a:picLocks noChangeAspect="1"/>
          </p:cNvPicPr>
          <p:nvPr/>
        </p:nvPicPr>
        <p:blipFill>
          <a:blip r:embed="rId4"/>
          <a:srcRect l="36649" t="14072" r="37547" b="20878"/>
          <a:stretch/>
        </p:blipFill>
        <p:spPr>
          <a:xfrm rot="21172936">
            <a:off x="563820" y="2082210"/>
            <a:ext cx="2935706" cy="4162926"/>
          </a:xfrm>
          <a:prstGeom prst="rect">
            <a:avLst/>
          </a:prstGeom>
        </p:spPr>
      </p:pic>
      <p:pic>
        <p:nvPicPr>
          <p:cNvPr id="9" name="Picture 8">
            <a:extLst>
              <a:ext uri="{FF2B5EF4-FFF2-40B4-BE49-F238E27FC236}">
                <a16:creationId xmlns:a16="http://schemas.microsoft.com/office/drawing/2014/main" id="{2B9DDA83-B693-4F16-1394-3C985D0A345B}"/>
              </a:ext>
            </a:extLst>
          </p:cNvPr>
          <p:cNvPicPr>
            <a:picLocks noChangeAspect="1"/>
          </p:cNvPicPr>
          <p:nvPr/>
        </p:nvPicPr>
        <p:blipFill>
          <a:blip r:embed="rId5"/>
          <a:srcRect l="22204" t="4386" r="23520" b="4912"/>
          <a:stretch/>
        </p:blipFill>
        <p:spPr>
          <a:xfrm>
            <a:off x="3620485" y="1836691"/>
            <a:ext cx="4951029" cy="4653967"/>
          </a:xfrm>
          <a:prstGeom prst="rect">
            <a:avLst/>
          </a:prstGeom>
        </p:spPr>
      </p:pic>
      <p:pic>
        <p:nvPicPr>
          <p:cNvPr id="3" name="Picture 2">
            <a:extLst>
              <a:ext uri="{FF2B5EF4-FFF2-40B4-BE49-F238E27FC236}">
                <a16:creationId xmlns:a16="http://schemas.microsoft.com/office/drawing/2014/main" id="{0454AE5A-3405-6E8F-D016-0FB7B223C587}"/>
              </a:ext>
            </a:extLst>
          </p:cNvPr>
          <p:cNvPicPr>
            <a:picLocks noChangeAspect="1"/>
          </p:cNvPicPr>
          <p:nvPr/>
        </p:nvPicPr>
        <p:blipFill>
          <a:blip r:embed="rId6"/>
          <a:srcRect l="34522" t="13557" r="35645" b="12222"/>
          <a:stretch/>
        </p:blipFill>
        <p:spPr>
          <a:xfrm rot="488932">
            <a:off x="8194343" y="2047152"/>
            <a:ext cx="3050716" cy="4269296"/>
          </a:xfrm>
          <a:prstGeom prst="rect">
            <a:avLst/>
          </a:prstGeom>
        </p:spPr>
      </p:pic>
      <p:pic>
        <p:nvPicPr>
          <p:cNvPr id="6" name="Picture 5">
            <a:extLst>
              <a:ext uri="{FF2B5EF4-FFF2-40B4-BE49-F238E27FC236}">
                <a16:creationId xmlns:a16="http://schemas.microsoft.com/office/drawing/2014/main" id="{293A3147-27DC-988E-DDAE-3FF95D1337A7}"/>
              </a:ext>
            </a:extLst>
          </p:cNvPr>
          <p:cNvPicPr>
            <a:picLocks noChangeAspect="1"/>
          </p:cNvPicPr>
          <p:nvPr/>
        </p:nvPicPr>
        <p:blipFill>
          <a:blip r:embed="rId7"/>
          <a:srcRect l="22879" t="14345" r="11804" b="13587"/>
          <a:stretch/>
        </p:blipFill>
        <p:spPr>
          <a:xfrm>
            <a:off x="2710077" y="2344753"/>
            <a:ext cx="5861437" cy="3637840"/>
          </a:xfrm>
          <a:prstGeom prst="rect">
            <a:avLst/>
          </a:prstGeom>
        </p:spPr>
      </p:pic>
    </p:spTree>
    <p:extLst>
      <p:ext uri="{BB962C8B-B14F-4D97-AF65-F5344CB8AC3E}">
        <p14:creationId xmlns:p14="http://schemas.microsoft.com/office/powerpoint/2010/main" val="44453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3F006FE-50A2-476B-82CE-A8C73A4A1C80}"/>
              </a:ext>
            </a:extLst>
          </p:cNvPr>
          <p:cNvSpPr txBox="1">
            <a:spLocks/>
          </p:cNvSpPr>
          <p:nvPr/>
        </p:nvSpPr>
        <p:spPr>
          <a:xfrm>
            <a:off x="0" y="-1"/>
            <a:ext cx="12192000" cy="1690688"/>
          </a:xfrm>
          <a:prstGeom prst="rect">
            <a:avLst/>
          </a:prstGeom>
          <a:solidFill>
            <a:srgbClr val="DAE3F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 </a:t>
            </a:r>
            <a:r>
              <a:rPr lang="en-GB" sz="4000" b="1">
                <a:solidFill>
                  <a:prstClr val="black"/>
                </a:solidFill>
                <a:latin typeface="Arial" panose="020B0604020202020204" pitchFamily="34" charset="0"/>
                <a:cs typeface="Arial" panose="020B0604020202020204" pitchFamily="34" charset="0"/>
              </a:rPr>
              <a:t>What can you do?</a:t>
            </a:r>
            <a:endParaRPr kumimoji="0" lang="en-GB" sz="4000" b="1"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17" name="Picture 2">
            <a:extLst>
              <a:ext uri="{FF2B5EF4-FFF2-40B4-BE49-F238E27FC236}">
                <a16:creationId xmlns:a16="http://schemas.microsoft.com/office/drawing/2014/main" id="{70713ABB-6ACD-4355-B4CA-CEB037469E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9359" y="161805"/>
            <a:ext cx="1422876" cy="13670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557919-E302-41ED-ABCA-D858A09AB856}"/>
              </a:ext>
            </a:extLst>
          </p:cNvPr>
          <p:cNvSpPr txBox="1"/>
          <p:nvPr/>
        </p:nvSpPr>
        <p:spPr>
          <a:xfrm>
            <a:off x="785319" y="1894881"/>
            <a:ext cx="10897486" cy="4801314"/>
          </a:xfrm>
          <a:prstGeom prst="rect">
            <a:avLst/>
          </a:prstGeom>
          <a:noFill/>
        </p:spPr>
        <p:txBody>
          <a:bodyPr wrap="square" rtlCol="0">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Continue highlighting </a:t>
            </a:r>
            <a:r>
              <a:rPr lang="en-GB" b="1">
                <a:latin typeface="Arial" panose="020B0604020202020204" pitchFamily="34" charset="0"/>
                <a:cs typeface="Arial" panose="020B0604020202020204" pitchFamily="34" charset="0"/>
              </a:rPr>
              <a:t>examples of disadvantage and special provision </a:t>
            </a:r>
            <a:r>
              <a:rPr lang="en-GB">
                <a:latin typeface="Arial" panose="020B0604020202020204" pitchFamily="34" charset="0"/>
                <a:cs typeface="Arial" panose="020B0604020202020204" pitchFamily="34" charset="0"/>
              </a:rPr>
              <a:t>to us.</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Continue working to </a:t>
            </a:r>
            <a:r>
              <a:rPr lang="en-GB" b="1">
                <a:latin typeface="Arial" panose="020B0604020202020204" pitchFamily="34" charset="0"/>
                <a:cs typeface="Arial" panose="020B0604020202020204" pitchFamily="34" charset="0"/>
              </a:rPr>
              <a:t>remove disadvantage and offer special provision</a:t>
            </a:r>
            <a:r>
              <a:rPr lang="en-GB">
                <a:latin typeface="Arial" panose="020B0604020202020204" pitchFamily="34" charset="0"/>
                <a:cs typeface="Arial" panose="020B0604020202020204" pitchFamily="34" charset="0"/>
              </a:rPr>
              <a:t> in all policy areas.</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Take part in our stakeholder engagement on the </a:t>
            </a:r>
            <a:r>
              <a:rPr lang="en-GB" b="1">
                <a:latin typeface="Arial" panose="020B0604020202020204" pitchFamily="34" charset="0"/>
                <a:cs typeface="Arial" panose="020B0604020202020204" pitchFamily="34" charset="0"/>
              </a:rPr>
              <a:t>draft updated statutory guidance</a:t>
            </a:r>
            <a:r>
              <a:rPr lang="en-GB">
                <a:latin typeface="Arial" panose="020B0604020202020204" pitchFamily="34" charset="0"/>
                <a:cs typeface="Arial" panose="020B0604020202020204" pitchFamily="34" charset="0"/>
              </a:rPr>
              <a:t>, later this year.</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If you work for a body subject to the Duty, look at whether your decisions and policies in the relevant policy areas include </a:t>
            </a:r>
            <a:r>
              <a:rPr lang="en-GB" b="1">
                <a:latin typeface="Arial" panose="020B0604020202020204" pitchFamily="34" charset="0"/>
                <a:cs typeface="Arial" panose="020B0604020202020204" pitchFamily="34" charset="0"/>
              </a:rPr>
              <a:t>explicit consideration of the Covenant</a:t>
            </a:r>
            <a:r>
              <a:rPr lang="en-GB">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spcAft>
                <a:spcPts val="300"/>
              </a:spcAft>
              <a:buFont typeface="Arial" panose="020B0604020202020204" pitchFamily="34" charset="0"/>
              <a:buChar char="•"/>
            </a:pPr>
            <a:r>
              <a:rPr lang="en-GB">
                <a:latin typeface="Arial" panose="020B0604020202020204" pitchFamily="34" charset="0"/>
                <a:cs typeface="Arial" panose="020B0604020202020204" pitchFamily="34" charset="0"/>
              </a:rPr>
              <a:t>Tell us what </a:t>
            </a:r>
            <a:r>
              <a:rPr lang="en-GB" b="1">
                <a:latin typeface="Arial" panose="020B0604020202020204" pitchFamily="34" charset="0"/>
                <a:cs typeface="Arial" panose="020B0604020202020204" pitchFamily="34" charset="0"/>
              </a:rPr>
              <a:t>training and support</a:t>
            </a:r>
            <a:r>
              <a:rPr lang="en-GB">
                <a:latin typeface="Arial" panose="020B0604020202020204" pitchFamily="34" charset="0"/>
                <a:cs typeface="Arial" panose="020B0604020202020204" pitchFamily="34" charset="0"/>
              </a:rPr>
              <a:t> would benefit you most.</a:t>
            </a:r>
          </a:p>
          <a:p>
            <a:pPr marL="742950" lvl="1" indent="-285750">
              <a:buFont typeface="Arial" panose="020B0604020202020204" pitchFamily="34" charset="0"/>
              <a:buChar char="•"/>
            </a:pPr>
            <a:r>
              <a:rPr lang="en-GB">
                <a:latin typeface="Arial" panose="020B0604020202020204" pitchFamily="34" charset="0"/>
                <a:cs typeface="Arial" panose="020B0604020202020204" pitchFamily="34" charset="0"/>
              </a:rPr>
              <a:t>For example: webinars, quick guides, FAQs, website updates, published guidance, case studies, ‘train the trainer’ sessions, peer to peer sharing of best practice…?</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Find out about the latest Covenant developments by </a:t>
            </a:r>
            <a:r>
              <a:rPr lang="en-GB" b="1">
                <a:latin typeface="Arial" panose="020B0604020202020204" pitchFamily="34" charset="0"/>
                <a:cs typeface="Arial" panose="020B0604020202020204" pitchFamily="34" charset="0"/>
              </a:rPr>
              <a:t>regularly visiting our website </a:t>
            </a:r>
            <a:r>
              <a:rPr lang="en-GB" u="sng">
                <a:solidFill>
                  <a:srgbClr val="0563C1"/>
                </a:solidFill>
                <a:latin typeface="Arial" panose="020B0604020202020204" pitchFamily="34" charset="0"/>
                <a:cs typeface="Arial" panose="020B0604020202020204" pitchFamily="34" charset="0"/>
              </a:rPr>
              <a:t>armedforcescovenant.gov.uk</a:t>
            </a:r>
            <a:r>
              <a:rPr lang="en-GB">
                <a:solidFill>
                  <a:srgbClr val="0563C1"/>
                </a:solidFill>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and our </a:t>
            </a:r>
            <a:r>
              <a:rPr lang="en-GB">
                <a:latin typeface="Arial" panose="020B0604020202020204" pitchFamily="34" charset="0"/>
                <a:cs typeface="Arial" panose="020B0604020202020204" pitchFamily="34" charset="0"/>
                <a:hlinkClick r:id="rId4"/>
              </a:rPr>
              <a:t>latest news feed</a:t>
            </a:r>
            <a:r>
              <a:rPr lang="en-GB">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a:latin typeface="Arial" panose="020B0604020202020204" pitchFamily="34" charset="0"/>
                <a:cs typeface="Arial" panose="020B0604020202020204" pitchFamily="34" charset="0"/>
              </a:rPr>
              <a:t>Send queries </a:t>
            </a:r>
            <a:r>
              <a:rPr lang="en-GB">
                <a:latin typeface="Arial" panose="020B0604020202020204" pitchFamily="34" charset="0"/>
                <a:cs typeface="Arial" panose="020B0604020202020204" pitchFamily="34" charset="0"/>
              </a:rPr>
              <a:t>to our team using the Contact Us form on our website.</a:t>
            </a:r>
            <a:endParaRPr lang="en-GB"/>
          </a:p>
        </p:txBody>
      </p:sp>
    </p:spTree>
    <p:extLst>
      <p:ext uri="{BB962C8B-B14F-4D97-AF65-F5344CB8AC3E}">
        <p14:creationId xmlns:p14="http://schemas.microsoft.com/office/powerpoint/2010/main" val="421503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dissolv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dissolve">
                                      <p:cBhvr>
                                        <p:cTn id="27" dur="500"/>
                                        <p:tgtEl>
                                          <p:spTgt spid="5">
                                            <p:txEl>
                                              <p:pRg st="8" end="8"/>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animEffect transition="in" filter="dissolve">
                                      <p:cBhvr>
                                        <p:cTn id="30" dur="500"/>
                                        <p:tgtEl>
                                          <p:spTgt spid="5">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animEffect transition="in" filter="dissolve">
                                      <p:cBhvr>
                                        <p:cTn id="35" dur="500"/>
                                        <p:tgtEl>
                                          <p:spTgt spid="5">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5">
                                            <p:txEl>
                                              <p:pRg st="13" end="13"/>
                                            </p:txEl>
                                          </p:spTgt>
                                        </p:tgtEl>
                                        <p:attrNameLst>
                                          <p:attrName>style.visibility</p:attrName>
                                        </p:attrNameLst>
                                      </p:cBhvr>
                                      <p:to>
                                        <p:strVal val="visible"/>
                                      </p:to>
                                    </p:set>
                                    <p:animEffect transition="in" filter="dissolve">
                                      <p:cBhvr>
                                        <p:cTn id="4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a9ff0b8c-5d72-4038-b2cd-f57bf310c636" ContentTypeId="0x010100D9D675D6CDED02438DC7CFF78D2F29E401" PreviousValue="false"/>
</file>

<file path=customXml/item3.xml><?xml version="1.0" encoding="utf-8"?>
<?mso-contentType ?>
<p:Policy xmlns:p="office.server.policy" id="" local="true">
  <p:Name>MOD Document</p:Name>
  <p:Description>WIP Information Management Policy. Draft versions retained for 1 year, previous versions retained 2 years, current version deleted 7 years after last modification.</p:Description>
  <p:Statement>This content is subject to MODs Work In Progress Information Management Policy.</p:Statement>
  <p:PolicyItems>
    <p:PolicyItem featureId="Microsoft.Office.RecordsManagement.PolicyFeatures.PolicyAudit" staticId="0x010100D9D675D6CDED02438DC7CFF78D2F29E401|1757814118" UniqueId="dc6ba186-9934-4820-84ba-14368f378971">
      <p:Name>Auditing</p:Name>
      <p:Description>Audits user actions on documents and list items to the Audit Log.</p:Description>
      <p:CustomData>
        <Audit>
          <Update/>
          <CheckInOut/>
          <MoveCopy/>
          <DeleteRestore/>
        </Audit>
      </p:CustomData>
    </p:PolicyItem>
  </p:PolicyItems>
</p:Policy>
</file>

<file path=customXml/item4.xml><?xml version="1.0" encoding="utf-8"?>
<ct:contentTypeSchema xmlns:ct="http://schemas.microsoft.com/office/2006/metadata/contentType" xmlns:ma="http://schemas.microsoft.com/office/2006/metadata/properties/metaAttributes" ct:_="" ma:_="" ma:contentTypeName="MOD Document" ma:contentTypeID="0x010100D9D675D6CDED02438DC7CFF78D2F29E40100AD17565DD7323248854C4C0A752516B9" ma:contentTypeVersion="3" ma:contentTypeDescription="Designed to facilitate the storage of MOD Documents with a '.doc' or '.docx' extension" ma:contentTypeScope="" ma:versionID="d544f5dce5d8e9d3492dcd4162918339">
  <xsd:schema xmlns:xsd="http://www.w3.org/2001/XMLSchema" xmlns:xs="http://www.w3.org/2001/XMLSchema" xmlns:p="http://schemas.microsoft.com/office/2006/metadata/properties" xmlns:ns1="http://schemas.microsoft.com/sharepoint/v3" xmlns:ns2="04738c6d-ecc8-46f1-821f-82e308eab3d9" xmlns:ns3="http://schemas.microsoft.com/sharepoint.v3" xmlns:ns4="http://schemas.microsoft.com/sharepoint/v3/fields" targetNamespace="http://schemas.microsoft.com/office/2006/metadata/properties" ma:root="true" ma:fieldsID="78cd215693bce6cd17f40bcfd1d0be3f" ns1:_="" ns2:_="" ns3:_="" ns4:_="">
    <xsd:import namespace="http://schemas.microsoft.com/sharepoint/v3"/>
    <xsd:import namespace="04738c6d-ecc8-46f1-821f-82e308eab3d9"/>
    <xsd:import namespace="http://schemas.microsoft.com/sharepoint.v3"/>
    <xsd:import namespace="http://schemas.microsoft.com/sharepoint/v3/fields"/>
    <xsd:element name="properties">
      <xsd:complexType>
        <xsd:sequence>
          <xsd:element name="documentManagement">
            <xsd:complexType>
              <xsd:all>
                <xsd:element ref="ns2:UKProtectiveMarking"/>
                <xsd:element ref="ns3:CategoryDescription" minOccurs="0"/>
                <xsd:element ref="ns4:_Status" minOccurs="0"/>
                <xsd:element ref="ns2:DocumentVersion" minOccurs="0"/>
                <xsd:element ref="ns2:CreatedOriginated" minOccurs="0"/>
                <xsd:element ref="ns4:wic_System_Copyright" minOccurs="0"/>
                <xsd:element ref="ns2:TaxCatchAll" minOccurs="0"/>
                <xsd:element ref="ns2:TaxKeywordTaxHTField" minOccurs="0"/>
                <xsd:element ref="ns2:TaxCatchAllLabel" minOccurs="0"/>
                <xsd:element ref="ns1:_dlc_Exempt" minOccurs="0"/>
                <xsd:element ref="ns2:d67af1ddf1dc47979d20c0eae491b81b" minOccurs="0"/>
                <xsd:element ref="ns2:m79e07ce3690491db9121a08429fad40" minOccurs="0"/>
                <xsd:element ref="ns2:n1f450bd0d644ca798bdc94626fdef4f" minOccurs="0"/>
                <xsd:element ref="ns2:i71a74d1f9984201b479cc08077b6323"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738c6d-ecc8-46f1-821f-82e308eab3d9" elementFormDefault="qualified">
    <xsd:import namespace="http://schemas.microsoft.com/office/2006/documentManagement/types"/>
    <xsd:import namespace="http://schemas.microsoft.com/office/infopath/2007/PartnerControls"/>
    <xsd:element name="UKProtectiveMarking" ma:index="7" ma:displayName="Security Marking" ma:default="OFFICIAL" ma:description="The OFFICIAL-SENSITIVE marking should be used if it is clear that consequence of compromise would cause significant harm; Over 80% of MOD material is expected to be marked OFFICIAL." ma:format="Dropdown" ma:internalName="UKProtectiveMarking" ma:readOnly="false">
      <xsd:simpleType>
        <xsd:restriction base="dms:Choice">
          <xsd:enumeration value="OFFICIAL"/>
          <xsd:enumeration value="OFFICIAL-SENSITIVE"/>
          <xsd:enumeration value="OFFICIAL-SENSITIVE COMMERCIAL"/>
          <xsd:enumeration value="OFFICIAL-SENSITIVE PERSONAL"/>
          <xsd:enumeration value="OFFICIAL-SENSITIVE LOCSEN"/>
        </xsd:restriction>
      </xsd:simpleType>
    </xsd:element>
    <xsd:element name="DocumentVersion" ma:index="10" nillable="true" ma:displayName="Document Version" ma:description="Version number in the format X_X_X e.g. 1_2_1.You do not need a set number of digits, 1_1 is valid for example." ma:internalName="DocumentVersion">
      <xsd:simpleType>
        <xsd:restriction base="dms:Text">
          <xsd:maxLength value="255"/>
        </xsd:restriction>
      </xsd:simpleType>
    </xsd:element>
    <xsd:element name="CreatedOriginated" ma:index="11" nillable="true" ma:displayName="Created (Originated)" ma:default="[today]" ma:description="The date the document was originally created." ma:format="DateOnly" ma:internalName="CreatedOriginated">
      <xsd:simpleType>
        <xsd:restriction base="dms:DateTime"/>
      </xsd:simpleType>
    </xsd:element>
    <xsd:element name="TaxCatchAll" ma:index="15" nillable="true" ma:displayName="Taxonomy Catch All Column" ma:hidden="true" ma:list="{90258028-ea62-4c36-844c-90752af8bdb2}" ma:internalName="TaxCatchAll" ma:showField="CatchAllData" ma:web="206b1ca4-0de5-4435-a2c8-ff00703e5b6e">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0" nillable="true" ma:displayName="Taxonomy Catch All Column1" ma:hidden="true" ma:list="{90258028-ea62-4c36-844c-90752af8bdb2}" ma:internalName="TaxCatchAllLabel" ma:readOnly="true" ma:showField="CatchAllDataLabel" ma:web="206b1ca4-0de5-4435-a2c8-ff00703e5b6e">
      <xsd:complexType>
        <xsd:complexContent>
          <xsd:extension base="dms:MultiChoiceLookup">
            <xsd:sequence>
              <xsd:element name="Value" type="dms:Lookup" maxOccurs="unbounded" minOccurs="0" nillable="true"/>
            </xsd:sequence>
          </xsd:extension>
        </xsd:complexContent>
      </xsd:complexType>
    </xsd:element>
    <xsd:element name="d67af1ddf1dc47979d20c0eae491b81b" ma:index="22" ma:taxonomy="true" ma:internalName="d67af1ddf1dc47979d20c0eae491b81b" ma:taxonomyFieldName="fileplanid" ma:displayName="UK Defence File Plan" ma:default="3;#04 Deliver the Unit's objectives|954cf193-6423-4137-9b07-8b4f402d8d43" ma:fieldId="{d67af1dd-f1dc-4797-9d20-c0eae491b81b}" ma:sspId="a9ff0b8c-5d72-4038-b2cd-f57bf310c636" ma:termSetId="4c6cc6f3-ba61-4d44-9233-db11931daca6" ma:anchorId="00000000-0000-0000-0000-000000000000" ma:open="false" ma:isKeyword="false">
      <xsd:complexType>
        <xsd:sequence>
          <xsd:element ref="pc:Terms" minOccurs="0" maxOccurs="1"/>
        </xsd:sequence>
      </xsd:complexType>
    </xsd:element>
    <xsd:element name="m79e07ce3690491db9121a08429fad40" ma:index="23" ma:taxonomy="true" ma:internalName="m79e07ce3690491db9121a08429fad40" ma:taxonomyFieldName="Business_x0020_Owner" ma:displayName="Business Owner" ma:default="7;#People|ef594f16-c7ce-4671-9479-c3c43e8ec25b" ma:fieldId="{679e07ce-3690-491d-b912-1a08429fad40}" ma:sspId="a9ff0b8c-5d72-4038-b2cd-f57bf310c636" ma:termSetId="38806ae3-bd96-4c11-838c-3f296b63bbad" ma:anchorId="00000000-0000-0000-0000-000000000000" ma:open="false" ma:isKeyword="false">
      <xsd:complexType>
        <xsd:sequence>
          <xsd:element ref="pc:Terms" minOccurs="0" maxOccurs="1"/>
        </xsd:sequence>
      </xsd:complexType>
    </xsd:element>
    <xsd:element name="n1f450bd0d644ca798bdc94626fdef4f" ma:index="25" ma:taxonomy="true" ma:internalName="n1f450bd0d644ca798bdc94626fdef4f" ma:taxonomyFieldName="Subject_x0020_Keywords" ma:displayName="Subject Keywords" ma:default="70;#Discrimination legislation|3ba07081-0ad8-4dd2-905a-7daf57871121" ma:fieldId="{71f450bd-0d64-4ca7-98bd-c94626fdef4f}" ma:taxonomyMulti="true" ma:sspId="a9ff0b8c-5d72-4038-b2cd-f57bf310c636" ma:termSetId="7b8c463c-3f4b-49b4-909b-bbb5fe2586f6" ma:anchorId="00000000-0000-0000-0000-000000000000" ma:open="false" ma:isKeyword="false">
      <xsd:complexType>
        <xsd:sequence>
          <xsd:element ref="pc:Terms" minOccurs="0" maxOccurs="1"/>
        </xsd:sequence>
      </xsd:complexType>
    </xsd:element>
    <xsd:element name="i71a74d1f9984201b479cc08077b6323" ma:index="26" ma:taxonomy="true" ma:internalName="i71a74d1f9984201b479cc08077b6323" ma:taxonomyFieldName="Subject_x0020_Category" ma:displayName="Subject Category" ma:default="69;#Discrimination legislation|fa60928e-cadf-40ef-8843-a66e9c70439d" ma:fieldId="{271a74d1-f998-4201-b479-cc08077b6323}" ma:taxonomyMulti="true" ma:sspId="a9ff0b8c-5d72-4038-b2cd-f57bf310c636" ma:termSetId="ff656f65-90c7-4f70-90bd-c22025b6cf0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description="A description of the document." ma:internalName="Category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9" nillable="true" ma:displayName="Status" ma:default="Not Started" ma:description="The document lifecycle stage." ma:format="Dropdown" ma:internalName="_Status">
      <xsd:simpleType>
        <xsd:union memberTypes="dms:Text">
          <xsd:simpleType>
            <xsd:restriction base="dms:Choice">
              <xsd:enumeration value="Not Started"/>
              <xsd:enumeration value="Draft"/>
              <xsd:enumeration value="Under Review"/>
              <xsd:enumeration value="Reviewed"/>
              <xsd:enumeration value="Scheduled"/>
              <xsd:enumeration value="Published"/>
              <xsd:enumeration value="Final"/>
              <xsd:enumeration value="Superseded"/>
              <xsd:enumeration value="Expired"/>
            </xsd:restriction>
          </xsd:simpleType>
        </xsd:union>
      </xsd:simpleType>
    </xsd:element>
    <xsd:element name="wic_System_Copyright" ma:index="12"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6.xml><?xml version="1.0" encoding="utf-8"?>
<p:properties xmlns:p="http://schemas.microsoft.com/office/2006/metadata/properties" xmlns:xsi="http://www.w3.org/2001/XMLSchema-instance" xmlns:pc="http://schemas.microsoft.com/office/infopath/2007/PartnerControls">
  <documentManagement>
    <DocumentVersion xmlns="04738c6d-ecc8-46f1-821f-82e308eab3d9" xsi:nil="true"/>
    <d67af1ddf1dc47979d20c0eae491b81b xmlns="04738c6d-ecc8-46f1-821f-82e308eab3d9">
      <Terms xmlns="http://schemas.microsoft.com/office/infopath/2007/PartnerControls">
        <TermInfo xmlns="http://schemas.microsoft.com/office/infopath/2007/PartnerControls">
          <TermName xmlns="http://schemas.microsoft.com/office/infopath/2007/PartnerControls">04 Deliver the Unit's objectives</TermName>
          <TermId xmlns="http://schemas.microsoft.com/office/infopath/2007/PartnerControls">954cf193-6423-4137-9b07-8b4f402d8d43</TermId>
        </TermInfo>
      </Terms>
    </d67af1ddf1dc47979d20c0eae491b81b>
    <TaxKeywordTaxHTField xmlns="04738c6d-ecc8-46f1-821f-82e308eab3d9">
      <Terms xmlns="http://schemas.microsoft.com/office/infopath/2007/PartnerControls"/>
    </TaxKeywordTaxHTField>
    <_Status xmlns="http://schemas.microsoft.com/sharepoint/v3/fields">Not Started</_Status>
    <n1f450bd0d644ca798bdc94626fdef4f xmlns="04738c6d-ecc8-46f1-821f-82e308eab3d9">
      <Terms xmlns="http://schemas.microsoft.com/office/infopath/2007/PartnerControls">
        <TermInfo xmlns="http://schemas.microsoft.com/office/infopath/2007/PartnerControls">
          <TermName xmlns="http://schemas.microsoft.com/office/infopath/2007/PartnerControls">Discrimination legislation</TermName>
          <TermId xmlns="http://schemas.microsoft.com/office/infopath/2007/PartnerControls">3ba07081-0ad8-4dd2-905a-7daf57871121</TermId>
        </TermInfo>
      </Terms>
    </n1f450bd0d644ca798bdc94626fdef4f>
    <m79e07ce3690491db9121a08429fad40 xmlns="04738c6d-ecc8-46f1-821f-82e308eab3d9">
      <Terms xmlns="http://schemas.microsoft.com/office/infopath/2007/PartnerControls">
        <TermInfo xmlns="http://schemas.microsoft.com/office/infopath/2007/PartnerControls">
          <TermName xmlns="http://schemas.microsoft.com/office/infopath/2007/PartnerControls">People</TermName>
          <TermId xmlns="http://schemas.microsoft.com/office/infopath/2007/PartnerControls">ef594f16-c7ce-4671-9479-c3c43e8ec25b</TermId>
        </TermInfo>
      </Terms>
    </m79e07ce3690491db9121a08429fad40>
    <TaxCatchAll xmlns="04738c6d-ecc8-46f1-821f-82e308eab3d9">
      <Value>69</Value>
      <Value>3</Value>
      <Value>70</Value>
      <Value>7</Value>
    </TaxCatchAll>
    <UKProtectiveMarking xmlns="04738c6d-ecc8-46f1-821f-82e308eab3d9">OFFICIAL</UKProtectiveMarking>
    <CategoryDescription xmlns="http://schemas.microsoft.com/sharepoint.v3" xsi:nil="true"/>
    <CreatedOriginated xmlns="04738c6d-ecc8-46f1-821f-82e308eab3d9">2025-05-22T13:33:46+00:00</CreatedOriginated>
    <i71a74d1f9984201b479cc08077b6323 xmlns="04738c6d-ecc8-46f1-821f-82e308eab3d9">
      <Terms xmlns="http://schemas.microsoft.com/office/infopath/2007/PartnerControls">
        <TermInfo xmlns="http://schemas.microsoft.com/office/infopath/2007/PartnerControls">
          <TermName xmlns="http://schemas.microsoft.com/office/infopath/2007/PartnerControls">Discrimination legislation</TermName>
          <TermId xmlns="http://schemas.microsoft.com/office/infopath/2007/PartnerControls">fa60928e-cadf-40ef-8843-a66e9c70439d</TermId>
        </TermInfo>
      </Terms>
    </i71a74d1f9984201b479cc08077b6323>
    <wic_System_Copyright xmlns="http://schemas.microsoft.com/sharepoint/v3/fields" xsi:nil="true"/>
  </documentManagement>
</p:properties>
</file>

<file path=customXml/itemProps1.xml><?xml version="1.0" encoding="utf-8"?>
<ds:datastoreItem xmlns:ds="http://schemas.openxmlformats.org/officeDocument/2006/customXml" ds:itemID="{D5B06EEF-32B6-4354-9D1E-08DD1242E055}">
  <ds:schemaRefs>
    <ds:schemaRef ds:uri="http://schemas.microsoft.com/sharepoint/v3/contenttype/forms"/>
  </ds:schemaRefs>
</ds:datastoreItem>
</file>

<file path=customXml/itemProps2.xml><?xml version="1.0" encoding="utf-8"?>
<ds:datastoreItem xmlns:ds="http://schemas.openxmlformats.org/officeDocument/2006/customXml" ds:itemID="{0BD8786B-4133-473B-AFC8-E706C8627CB7}">
  <ds:schemaRefs>
    <ds:schemaRef ds:uri="Microsoft.SharePoint.Taxonomy.ContentTypeSync"/>
  </ds:schemaRefs>
</ds:datastoreItem>
</file>

<file path=customXml/itemProps3.xml><?xml version="1.0" encoding="utf-8"?>
<ds:datastoreItem xmlns:ds="http://schemas.openxmlformats.org/officeDocument/2006/customXml" ds:itemID="{0D5ED941-7C2B-47B8-87EE-B72AB42C7633}">
  <ds:schemaRefs>
    <ds:schemaRef ds:uri="office.server.policy"/>
  </ds:schemaRefs>
</ds:datastoreItem>
</file>

<file path=customXml/itemProps4.xml><?xml version="1.0" encoding="utf-8"?>
<ds:datastoreItem xmlns:ds="http://schemas.openxmlformats.org/officeDocument/2006/customXml" ds:itemID="{3ADE706D-3779-4A1E-A245-3A1AE1E90471}">
  <ds:schemaRefs>
    <ds:schemaRef ds:uri="04738c6d-ecc8-46f1-821f-82e308eab3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71BE2A6D-6A93-40F0-9BAD-095F700AA90E}">
  <ds:schemaRefs>
    <ds:schemaRef ds:uri="http://schemas.microsoft.com/sharepoint/events"/>
  </ds:schemaRefs>
</ds:datastoreItem>
</file>

<file path=customXml/itemProps6.xml><?xml version="1.0" encoding="utf-8"?>
<ds:datastoreItem xmlns:ds="http://schemas.openxmlformats.org/officeDocument/2006/customXml" ds:itemID="{B53EB761-44CE-43DB-B5CA-16DC9E193B11}">
  <ds:schemaRefs>
    <ds:schemaRef ds:uri="http://purl.org/dc/dcmitype/"/>
    <ds:schemaRef ds:uri="http://schemas.microsoft.com/office/infopath/2007/PartnerControls"/>
    <ds:schemaRef ds:uri="http://purl.org/dc/elements/1.1/"/>
    <ds:schemaRef ds:uri="http://schemas.microsoft.com/office/2006/documentManagement/types"/>
    <ds:schemaRef ds:uri="http://schemas.microsoft.com/sharepoint.v3"/>
    <ds:schemaRef ds:uri="04738c6d-ecc8-46f1-821f-82e308eab3d9"/>
    <ds:schemaRef ds:uri="http://purl.org/dc/terms/"/>
    <ds:schemaRef ds:uri="http://schemas.microsoft.com/sharepoint/v3/fields"/>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50</TotalTime>
  <Words>4416</Words>
  <Application>Microsoft Office PowerPoint</Application>
  <PresentationFormat>Widescreen</PresentationFormat>
  <Paragraphs>434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Calibri Light</vt:lpstr>
      <vt:lpstr>Symbol</vt:lpstr>
      <vt:lpstr>3_Office Theme</vt:lpstr>
      <vt:lpstr>The Armed Forces Covenant Legal Duty extension  </vt:lpstr>
      <vt:lpstr>The Armed Forces Covenant Legal Duty extension  1. Duty extension update 2. Interactive quiz</vt:lpstr>
      <vt:lpstr>PowerPoint Presentation</vt:lpstr>
      <vt:lpstr> ‘Due regard to Covenant principles’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Armed Forces Covenant Legal Duty 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Mitchell, Mark Dr (People-AFPSp-Covenant 3)</dc:creator>
  <cp:lastModifiedBy>Mitchell, Mark Dr (People-AFPSp-Covenant 3)</cp:lastModifiedBy>
  <cp:revision>14</cp:revision>
  <cp:lastPrinted>2025-06-26T09:13:56Z</cp:lastPrinted>
  <dcterms:created xsi:type="dcterms:W3CDTF">2025-05-14T14:38:24Z</dcterms:created>
  <dcterms:modified xsi:type="dcterms:W3CDTF">2025-08-06T14:27:50Z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a60473-494b-4586-a1bb-b0e663054676_Enabled">
    <vt:lpwstr>true</vt:lpwstr>
  </property>
  <property fmtid="{D5CDD505-2E9C-101B-9397-08002B2CF9AE}" pid="3" name="MSIP_Label_d8a60473-494b-4586-a1bb-b0e663054676_SetDate">
    <vt:lpwstr>2025-05-14T14:38:46Z</vt:lpwstr>
  </property>
  <property fmtid="{D5CDD505-2E9C-101B-9397-08002B2CF9AE}" pid="4" name="MSIP_Label_d8a60473-494b-4586-a1bb-b0e663054676_Method">
    <vt:lpwstr>Privileged</vt:lpwstr>
  </property>
  <property fmtid="{D5CDD505-2E9C-101B-9397-08002B2CF9AE}" pid="5" name="MSIP_Label_d8a60473-494b-4586-a1bb-b0e663054676_Name">
    <vt:lpwstr>MOD-1-O-‘UNMARKED’</vt:lpwstr>
  </property>
  <property fmtid="{D5CDD505-2E9C-101B-9397-08002B2CF9AE}" pid="6" name="MSIP_Label_d8a60473-494b-4586-a1bb-b0e663054676_SiteId">
    <vt:lpwstr>be7760ed-5953-484b-ae95-d0a16dfa09e5</vt:lpwstr>
  </property>
  <property fmtid="{D5CDD505-2E9C-101B-9397-08002B2CF9AE}" pid="7" name="MSIP_Label_d8a60473-494b-4586-a1bb-b0e663054676_ActionId">
    <vt:lpwstr>51518e56-de19-46b6-89ad-14d8704109d9</vt:lpwstr>
  </property>
  <property fmtid="{D5CDD505-2E9C-101B-9397-08002B2CF9AE}" pid="8" name="MSIP_Label_d8a60473-494b-4586-a1bb-b0e663054676_ContentBits">
    <vt:lpwstr>0</vt:lpwstr>
  </property>
  <property fmtid="{D5CDD505-2E9C-101B-9397-08002B2CF9AE}" pid="9" name="ContentTypeId">
    <vt:lpwstr>0x010100D9D675D6CDED02438DC7CFF78D2F29E40100AD17565DD7323248854C4C0A752516B9</vt:lpwstr>
  </property>
  <property fmtid="{D5CDD505-2E9C-101B-9397-08002B2CF9AE}" pid="10" name="Subject Category">
    <vt:lpwstr>69;#Discrimination legislation|fa60928e-cadf-40ef-8843-a66e9c70439d</vt:lpwstr>
  </property>
  <property fmtid="{D5CDD505-2E9C-101B-9397-08002B2CF9AE}" pid="11" name="_dlc_policyId">
    <vt:lpwstr/>
  </property>
  <property fmtid="{D5CDD505-2E9C-101B-9397-08002B2CF9AE}" pid="12" name="ItemRetentionFormula">
    <vt:lpwstr/>
  </property>
  <property fmtid="{D5CDD505-2E9C-101B-9397-08002B2CF9AE}" pid="13" name="Business Owner">
    <vt:lpwstr>7;#People|ef594f16-c7ce-4671-9479-c3c43e8ec25b</vt:lpwstr>
  </property>
  <property fmtid="{D5CDD505-2E9C-101B-9397-08002B2CF9AE}" pid="14" name="fileplanid">
    <vt:lpwstr>3;#04 Deliver the Unit's objectives|954cf193-6423-4137-9b07-8b4f402d8d43</vt:lpwstr>
  </property>
  <property fmtid="{D5CDD505-2E9C-101B-9397-08002B2CF9AE}" pid="15" name="Subject Keywords">
    <vt:lpwstr>70;#Discrimination legislation|3ba07081-0ad8-4dd2-905a-7daf57871121</vt:lpwstr>
  </property>
  <property fmtid="{D5CDD505-2E9C-101B-9397-08002B2CF9AE}" pid="16" name="TaxKeyword">
    <vt:lpwstr/>
  </property>
  <property fmtid="{D5CDD505-2E9C-101B-9397-08002B2CF9AE}" pid="17" name="MediaServiceImageTags">
    <vt:lpwstr/>
  </property>
  <property fmtid="{D5CDD505-2E9C-101B-9397-08002B2CF9AE}" pid="18" name="Subject_x0020_Category">
    <vt:lpwstr>69;#Discrimination legislation|fa60928e-cadf-40ef-8843-a66e9c70439d</vt:lpwstr>
  </property>
  <property fmtid="{D5CDD505-2E9C-101B-9397-08002B2CF9AE}" pid="19" name="lcf76f155ced4ddcb4097134ff3c332f">
    <vt:lpwstr/>
  </property>
  <property fmtid="{D5CDD505-2E9C-101B-9397-08002B2CF9AE}" pid="20" name="Subject_x0020_Keywords">
    <vt:lpwstr>70;#Discrimination legislation|3ba07081-0ad8-4dd2-905a-7daf57871121</vt:lpwstr>
  </property>
  <property fmtid="{D5CDD505-2E9C-101B-9397-08002B2CF9AE}" pid="21" name="Business_x0020_Owner">
    <vt:lpwstr>7;#People|ef594f16-c7ce-4671-9479-c3c43e8ec25b</vt:lpwstr>
  </property>
</Properties>
</file>