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 id="2147483841" r:id="rId5"/>
    <p:sldMasterId id="2147483824" r:id="rId6"/>
    <p:sldMasterId id="2147483803" r:id="rId7"/>
  </p:sldMasterIdLst>
  <p:notesMasterIdLst>
    <p:notesMasterId r:id="rId36"/>
  </p:notesMasterIdLst>
  <p:sldIdLst>
    <p:sldId id="411" r:id="rId8"/>
    <p:sldId id="409" r:id="rId9"/>
    <p:sldId id="415" r:id="rId10"/>
    <p:sldId id="410" r:id="rId11"/>
    <p:sldId id="425" r:id="rId12"/>
    <p:sldId id="439" r:id="rId13"/>
    <p:sldId id="438" r:id="rId14"/>
    <p:sldId id="393" r:id="rId15"/>
    <p:sldId id="428" r:id="rId16"/>
    <p:sldId id="399" r:id="rId17"/>
    <p:sldId id="429" r:id="rId18"/>
    <p:sldId id="400" r:id="rId19"/>
    <p:sldId id="430" r:id="rId20"/>
    <p:sldId id="401" r:id="rId21"/>
    <p:sldId id="431" r:id="rId22"/>
    <p:sldId id="402" r:id="rId23"/>
    <p:sldId id="432" r:id="rId24"/>
    <p:sldId id="404" r:id="rId25"/>
    <p:sldId id="433" r:id="rId26"/>
    <p:sldId id="405" r:id="rId27"/>
    <p:sldId id="434" r:id="rId28"/>
    <p:sldId id="403" r:id="rId29"/>
    <p:sldId id="435" r:id="rId30"/>
    <p:sldId id="406" r:id="rId31"/>
    <p:sldId id="436" r:id="rId32"/>
    <p:sldId id="407" r:id="rId33"/>
    <p:sldId id="437" r:id="rId34"/>
    <p:sldId id="41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483" userDrawn="1">
          <p15:clr>
            <a:srgbClr val="A4A3A4"/>
          </p15:clr>
        </p15:guide>
        <p15:guide id="3" orient="horz" pos="731" userDrawn="1">
          <p15:clr>
            <a:srgbClr val="A4A3A4"/>
          </p15:clr>
        </p15:guide>
        <p15:guide id="4" pos="7219" userDrawn="1">
          <p15:clr>
            <a:srgbClr val="A4A3A4"/>
          </p15:clr>
        </p15:guide>
        <p15:guide id="5" orient="horz" pos="1185" userDrawn="1">
          <p15:clr>
            <a:srgbClr val="A4A3A4"/>
          </p15:clr>
        </p15:guide>
        <p15:guide id="6" pos="3879" userDrawn="1">
          <p15:clr>
            <a:srgbClr val="A4A3A4"/>
          </p15:clr>
        </p15:guide>
        <p15:guide id="7" orient="horz" pos="3894">
          <p15:clr>
            <a:srgbClr val="A4A3A4"/>
          </p15:clr>
        </p15:guide>
        <p15:guide id="8" orient="horz" pos="1165">
          <p15:clr>
            <a:srgbClr val="A4A3A4"/>
          </p15:clr>
        </p15:guide>
        <p15:guide id="9" orient="horz" pos="87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B2AAC6-36E8-B19A-282D-E011CE142ED6}" name="Mitchell, Mark (People-AFPSp-Covenant 3)" initials="MM" userId="S::Mark.Mitchell110@mod.gov.uk::22d77573-274f-4c8d-a95b-ea8e38e949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942"/>
    <a:srgbClr val="4F213A"/>
    <a:srgbClr val="FFFFFE"/>
    <a:srgbClr val="00CE7D"/>
    <a:srgbClr val="E0592B"/>
    <a:srgbClr val="7B98AC"/>
    <a:srgbClr val="4298CC"/>
    <a:srgbClr val="114042"/>
    <a:srgbClr val="061D49"/>
    <a:srgbClr val="323E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22E946-2185-625B-D2BC-64291A3768B7}" v="3" dt="2026-06-26T11:53:28.3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3826" autoAdjust="0"/>
  </p:normalViewPr>
  <p:slideViewPr>
    <p:cSldViewPr snapToGrid="0">
      <p:cViewPr varScale="1">
        <p:scale>
          <a:sx n="48" d="100"/>
          <a:sy n="48" d="100"/>
        </p:scale>
        <p:origin x="2958" y="54"/>
      </p:cViewPr>
      <p:guideLst>
        <p:guide pos="483"/>
        <p:guide orient="horz" pos="731"/>
        <p:guide pos="7219"/>
        <p:guide orient="horz" pos="1185"/>
        <p:guide pos="3879"/>
        <p:guide orient="horz" pos="3894"/>
        <p:guide orient="horz" pos="1165"/>
        <p:guide orient="horz" pos="87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slide" Target="slides/slide27.xml"/><Relationship Id="rId42"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microsoft.com/office/2018/10/relationships/authors" Target="author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FE22E946-2185-625B-D2BC-64291A3768B7}"/>
    <pc:docChg chg="modSld">
      <pc:chgData name="" userId="" providerId="" clId="Web-{FE22E946-2185-625B-D2BC-64291A3768B7}" dt="2026-06-26T11:50:43.155" v="0"/>
      <pc:docMkLst>
        <pc:docMk/>
      </pc:docMkLst>
      <pc:sldChg chg="modNotes">
        <pc:chgData name="" userId="" providerId="" clId="Web-{FE22E946-2185-625B-D2BC-64291A3768B7}" dt="2026-06-26T11:50:43.155" v="0"/>
        <pc:sldMkLst>
          <pc:docMk/>
          <pc:sldMk cId="1111460231" sldId="411"/>
        </pc:sldMkLst>
      </pc:sldChg>
    </pc:docChg>
  </pc:docChgLst>
  <pc:docChgLst>
    <pc:chgData name="Rackham, Sophie (People-AFPSp-Covenant-Engagement)" userId="S::sophie.rackham101@mod.gov.uk::aa35553a-1cef-4b77-94b5-8a03743755a9" providerId="AD" clId="Web-{FE22E946-2185-625B-D2BC-64291A3768B7}"/>
    <pc:docChg chg="delSld modSld">
      <pc:chgData name="Rackham, Sophie (People-AFPSp-Covenant-Engagement)" userId="S::sophie.rackham101@mod.gov.uk::aa35553a-1cef-4b77-94b5-8a03743755a9" providerId="AD" clId="Web-{FE22E946-2185-625B-D2BC-64291A3768B7}" dt="2026-06-26T11:53:39.332" v="37"/>
      <pc:docMkLst>
        <pc:docMk/>
      </pc:docMkLst>
      <pc:sldChg chg="modNotes">
        <pc:chgData name="Rackham, Sophie (People-AFPSp-Covenant-Engagement)" userId="S::sophie.rackham101@mod.gov.uk::aa35553a-1cef-4b77-94b5-8a03743755a9" providerId="AD" clId="Web-{FE22E946-2185-625B-D2BC-64291A3768B7}" dt="2026-06-26T11:52:54.784" v="33"/>
        <pc:sldMkLst>
          <pc:docMk/>
          <pc:sldMk cId="2563680814" sldId="393"/>
        </pc:sldMkLst>
      </pc:sldChg>
      <pc:sldChg chg="del">
        <pc:chgData name="Rackham, Sophie (People-AFPSp-Covenant-Engagement)" userId="S::sophie.rackham101@mod.gov.uk::aa35553a-1cef-4b77-94b5-8a03743755a9" providerId="AD" clId="Web-{FE22E946-2185-625B-D2BC-64291A3768B7}" dt="2026-06-26T11:53:28.301" v="36"/>
        <pc:sldMkLst>
          <pc:docMk/>
          <pc:sldMk cId="4269623037" sldId="398"/>
        </pc:sldMkLst>
      </pc:sldChg>
      <pc:sldChg chg="modNotes">
        <pc:chgData name="Rackham, Sophie (People-AFPSp-Covenant-Engagement)" userId="S::sophie.rackham101@mod.gov.uk::aa35553a-1cef-4b77-94b5-8a03743755a9" providerId="AD" clId="Web-{FE22E946-2185-625B-D2BC-64291A3768B7}" dt="2026-06-26T11:53:01.456" v="34"/>
        <pc:sldMkLst>
          <pc:docMk/>
          <pc:sldMk cId="4260548579" sldId="399"/>
        </pc:sldMkLst>
      </pc:sldChg>
      <pc:sldChg chg="modNotes">
        <pc:chgData name="Rackham, Sophie (People-AFPSp-Covenant-Engagement)" userId="S::sophie.rackham101@mod.gov.uk::aa35553a-1cef-4b77-94b5-8a03743755a9" providerId="AD" clId="Web-{FE22E946-2185-625B-D2BC-64291A3768B7}" dt="2026-06-26T11:51:35.626" v="13"/>
        <pc:sldMkLst>
          <pc:docMk/>
          <pc:sldMk cId="1313018338" sldId="409"/>
        </pc:sldMkLst>
      </pc:sldChg>
      <pc:sldChg chg="modNotes">
        <pc:chgData name="Rackham, Sophie (People-AFPSp-Covenant-Engagement)" userId="S::sophie.rackham101@mod.gov.uk::aa35553a-1cef-4b77-94b5-8a03743755a9" providerId="AD" clId="Web-{FE22E946-2185-625B-D2BC-64291A3768B7}" dt="2026-06-26T11:51:51.032" v="15"/>
        <pc:sldMkLst>
          <pc:docMk/>
          <pc:sldMk cId="2207260730" sldId="410"/>
        </pc:sldMkLst>
      </pc:sldChg>
      <pc:sldChg chg="modNotes">
        <pc:chgData name="Rackham, Sophie (People-AFPSp-Covenant-Engagement)" userId="S::sophie.rackham101@mod.gov.uk::aa35553a-1cef-4b77-94b5-8a03743755a9" providerId="AD" clId="Web-{FE22E946-2185-625B-D2BC-64291A3768B7}" dt="2026-06-26T11:51:45.548" v="14"/>
        <pc:sldMkLst>
          <pc:docMk/>
          <pc:sldMk cId="3769998586" sldId="415"/>
        </pc:sldMkLst>
      </pc:sldChg>
      <pc:sldChg chg="modNotes">
        <pc:chgData name="Rackham, Sophie (People-AFPSp-Covenant-Engagement)" userId="S::sophie.rackham101@mod.gov.uk::aa35553a-1cef-4b77-94b5-8a03743755a9" providerId="AD" clId="Web-{FE22E946-2185-625B-D2BC-64291A3768B7}" dt="2026-06-26T11:53:39.332" v="37"/>
        <pc:sldMkLst>
          <pc:docMk/>
          <pc:sldMk cId="2934944141" sldId="418"/>
        </pc:sldMkLst>
      </pc:sldChg>
      <pc:sldChg chg="modNotes">
        <pc:chgData name="Rackham, Sophie (People-AFPSp-Covenant-Engagement)" userId="S::sophie.rackham101@mod.gov.uk::aa35553a-1cef-4b77-94b5-8a03743755a9" providerId="AD" clId="Web-{FE22E946-2185-625B-D2BC-64291A3768B7}" dt="2026-06-26T11:52:33.299" v="28"/>
        <pc:sldMkLst>
          <pc:docMk/>
          <pc:sldMk cId="174558025" sldId="425"/>
        </pc:sldMkLst>
      </pc:sldChg>
      <pc:sldChg chg="del">
        <pc:chgData name="Rackham, Sophie (People-AFPSp-Covenant-Engagement)" userId="S::sophie.rackham101@mod.gov.uk::aa35553a-1cef-4b77-94b5-8a03743755a9" providerId="AD" clId="Web-{FE22E946-2185-625B-D2BC-64291A3768B7}" dt="2026-06-26T11:53:25.035" v="35"/>
        <pc:sldMkLst>
          <pc:docMk/>
          <pc:sldMk cId="242425948" sldId="426"/>
        </pc:sldMkLst>
      </pc:sldChg>
      <pc:sldChg chg="modNotes">
        <pc:chgData name="Rackham, Sophie (People-AFPSp-Covenant-Engagement)" userId="S::sophie.rackham101@mod.gov.uk::aa35553a-1cef-4b77-94b5-8a03743755a9" providerId="AD" clId="Web-{FE22E946-2185-625B-D2BC-64291A3768B7}" dt="2026-06-26T11:52:50.143" v="32"/>
        <pc:sldMkLst>
          <pc:docMk/>
          <pc:sldMk cId="1985871468" sldId="438"/>
        </pc:sldMkLst>
      </pc:sldChg>
      <pc:sldChg chg="modNotes">
        <pc:chgData name="Rackham, Sophie (People-AFPSp-Covenant-Engagement)" userId="S::sophie.rackham101@mod.gov.uk::aa35553a-1cef-4b77-94b5-8a03743755a9" providerId="AD" clId="Web-{FE22E946-2185-625B-D2BC-64291A3768B7}" dt="2026-06-26T11:52:36.471" v="29"/>
        <pc:sldMkLst>
          <pc:docMk/>
          <pc:sldMk cId="2393321598" sldId="4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4531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b="1" dirty="0">
              <a:highlight>
                <a:srgbClr val="00FF00"/>
              </a:highlight>
            </a:endParaRPr>
          </a:p>
        </p:txBody>
      </p:sp>
    </p:spTree>
    <p:extLst>
      <p:ext uri="{BB962C8B-B14F-4D97-AF65-F5344CB8AC3E}">
        <p14:creationId xmlns:p14="http://schemas.microsoft.com/office/powerpoint/2010/main" val="747107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a:p>
            <a:endParaRPr lang="en-GB"/>
          </a:p>
        </p:txBody>
      </p:sp>
    </p:spTree>
    <p:extLst>
      <p:ext uri="{BB962C8B-B14F-4D97-AF65-F5344CB8AC3E}">
        <p14:creationId xmlns:p14="http://schemas.microsoft.com/office/powerpoint/2010/main" val="3937078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2 – Health and social care</a:t>
            </a:r>
            <a:endParaRPr lang="en-GB"/>
          </a:p>
          <a:p>
            <a:endParaRPr lang="en-GB"/>
          </a:p>
          <a:p>
            <a:r>
              <a:t>Facilitator notes</a:t>
            </a:r>
            <a:endParaRPr lang="en-GB"/>
          </a:p>
          <a:p>
            <a:endParaRPr lang="en-GB"/>
          </a:p>
          <a:p>
            <a:r>
              <a:t>This case should help groups distinguish ordinary pressure on a service from Covenant disadvantage. A long waiting list caused by national workforce shortage is not, by itself, a Covenant disadvantage if comparable civilian patients with the same clinical need wait in the same way.</a:t>
            </a:r>
            <a:endParaRPr lang="en-GB"/>
          </a:p>
          <a:p>
            <a:endParaRPr lang="en-GB"/>
          </a:p>
          <a:p>
            <a:r>
              <a:t>However, staff should still consider whether the veteran’s condition is linked to Service and whether an existing veterans’ priority-treatment policy applies. Clinical need remains central. The veteran should not automatically be moved ahead of patients with greater clinical need, but priority may be considered where the condition is clinically judged to relate to Service and the patient is at the same level of clinical need as comparable civilians.</a:t>
            </a:r>
            <a:endParaRPr lang="en-GB"/>
          </a:p>
          <a:p>
            <a:endParaRPr lang="en-GB"/>
          </a:p>
          <a:p>
            <a:r>
              <a:t>Evidence needed includes the clinical assessment, whether a clinician has confirmed a Service link, details of the relevant policy, the veteran’s current position and clinical priority, the impact on daily life/work, and whether a veteran-specific pathway or support service is appropriate.</a:t>
            </a:r>
            <a:endParaRPr lang="en-GB"/>
          </a:p>
          <a:p>
            <a:endParaRPr lang="en-GB"/>
          </a:p>
          <a:p>
            <a:r>
              <a:t>Barriers include misunderstanding of the Covenant, fear of unfairness, lack of awareness of veterans’ pathways, and capacity constraints. Overcome them through a frontline prompt: identify Armed Forces status, check Service link, apply clinical prioritisation, provide clear information, and record due regard</a:t>
            </a:r>
            <a:r>
              <a:rPr lang="en-US"/>
              <a:t>.</a:t>
            </a:r>
          </a:p>
          <a:p>
            <a:endParaRPr lang="en-US"/>
          </a:p>
          <a:p>
            <a:r>
              <a:rPr lang="en-US"/>
              <a:t>How to overcome barriers: Apply the veteran pathway consistently: clinician checks Service link and clinical priority, explains evidence needed and records why priority is or is not justified</a:t>
            </a:r>
            <a:r>
              <a: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GB"/>
          </a:p>
        </p:txBody>
      </p:sp>
    </p:spTree>
    <p:extLst>
      <p:ext uri="{BB962C8B-B14F-4D97-AF65-F5344CB8AC3E}">
        <p14:creationId xmlns:p14="http://schemas.microsoft.com/office/powerpoint/2010/main" val="1416647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3 – Social security benefits</a:t>
            </a:r>
            <a:endParaRPr lang="en-GB"/>
          </a:p>
          <a:p>
            <a:endParaRPr lang="en-GB"/>
          </a:p>
          <a:p>
            <a:endParaRPr lang="en-GB"/>
          </a:p>
          <a:p>
            <a:endParaRPr lang="en-GB"/>
          </a:p>
          <a:p>
            <a:endParaRPr lang="en-GB"/>
          </a:p>
          <a:p>
            <a:r>
              <a:t>Facilitator notes</a:t>
            </a:r>
            <a:endParaRPr lang="en-GB"/>
          </a:p>
          <a:p>
            <a:endParaRPr lang="en-GB"/>
          </a:p>
          <a:p>
            <a:r>
              <a:t>There may be a practical access disadvantage if the veteran’s Service-related injury, treatment schedule, fatigue or transition from military to civilian life made it harder to use the online account, understand evidence requirements, or meet the deadline. The fair comparator is a civilian applicant with similar benefit needs but without those Service-related access barriers.</a:t>
            </a:r>
            <a:endParaRPr lang="en-GB"/>
          </a:p>
          <a:p>
            <a:endParaRPr lang="en-GB"/>
          </a:p>
          <a:p>
            <a:r>
              <a:t>Special provision could be considered as greater support for an injured veteran, but that does not mean the benefit must be awarded or all deadlines ignored. The decision-maker should consider whether accepting late evidence, extending a deadline, or using a manual review is lawful, proportionate and consistent with the scheme.</a:t>
            </a:r>
            <a:endParaRPr lang="en-GB"/>
          </a:p>
          <a:p>
            <a:endParaRPr lang="en-GB"/>
          </a:p>
          <a:p>
            <a:r>
              <a:t>Evidence to gather includes discharge/Service background where relevant, the nature and timing of treatment, the fatigue or access issues, when messages were sent, whether alternative communication was requested or available, what evidence is missing, and whether the delay affects entitlement or only process.</a:t>
            </a:r>
            <a:endParaRPr lang="en-GB"/>
          </a:p>
          <a:p>
            <a:endParaRPr lang="en-GB"/>
          </a:p>
          <a:p>
            <a:r>
              <a:t>Barriers include rigid case-management systems, online-only assumptions, anti-fraud controls, short statutory or policy deadlines and staff uncertainty. Overcome them by creating a clear escalation route, allowing alternative evidence/contact where lawful, signposting welfare or veterans support, and documenting how the Service context was weighed</a:t>
            </a:r>
            <a:r>
              <a:rPr lang="en-US"/>
              <a:t>.</a:t>
            </a:r>
          </a:p>
          <a:p>
            <a:endParaRPr lang="en-US"/>
          </a:p>
          <a:p>
            <a:r>
              <a:rPr lang="en-US"/>
              <a:t>How to overcome barriers: Use manual review for late evidence, allow alternative contact methods, signpost support, escalate where lawful and record the Service context</a:t>
            </a:r>
            <a:r>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4 – Health and social care</a:t>
            </a:r>
            <a:endParaRPr lang="en-GB"/>
          </a:p>
          <a:p>
            <a:endParaRPr lang="en-GB"/>
          </a:p>
          <a:p>
            <a:pPr lvl="0"/>
            <a:r>
              <a:rPr lang="en-GB" sz="1200" kern="1200">
                <a:solidFill>
                  <a:schemeClr val="tx1"/>
                </a:solidFill>
                <a:effectLst/>
                <a:latin typeface="+mn-lt"/>
                <a:ea typeface="+mn-ea"/>
                <a:cs typeface="+mn-cs"/>
              </a:rPr>
              <a:t>If the act of re-locating around the UK leads to additional cost, additional delays, gaps in care, etc, then it could be regarded as Covenant disadvantage. </a:t>
            </a:r>
          </a:p>
          <a:p>
            <a:r>
              <a:rPr lang="en-GB" sz="1200" kern="1200">
                <a:solidFill>
                  <a:schemeClr val="tx1"/>
                </a:solidFill>
                <a:effectLst/>
                <a:latin typeface="+mn-lt"/>
                <a:ea typeface="+mn-ea"/>
                <a:cs typeface="+mn-cs"/>
              </a:rPr>
              <a:t> </a:t>
            </a:r>
          </a:p>
          <a:p>
            <a:pPr lvl="0"/>
            <a:r>
              <a:rPr lang="en-GB" sz="1200" kern="1200">
                <a:solidFill>
                  <a:schemeClr val="tx1"/>
                </a:solidFill>
                <a:effectLst/>
                <a:latin typeface="+mn-lt"/>
                <a:ea typeface="+mn-ea"/>
                <a:cs typeface="+mn-cs"/>
              </a:rPr>
              <a:t>However, being posted to live in a different area of the UK, and therefore having to pay different amounts of tax in the new location, and having access to different public services, with different charging frameworks, eligibility criteria, etc, is hard to argue as Covenant disadvantage. Such differences are part of the UK’s constitutional settlement, which sometimes benefits an AF family, and other times not. </a:t>
            </a:r>
          </a:p>
          <a:p>
            <a:endParaRPr lang="en-GB"/>
          </a:p>
          <a:p>
            <a:endParaRPr lang="en-GB"/>
          </a:p>
          <a:p>
            <a:r>
              <a:t>Facilitator notes</a:t>
            </a:r>
            <a:endParaRPr lang="en-GB"/>
          </a:p>
          <a:p>
            <a:endParaRPr lang="en-GB"/>
          </a:p>
          <a:p>
            <a:r>
              <a:t>A strong answer </a:t>
            </a:r>
            <a:r>
              <a:rPr b="1"/>
              <a:t>separates the delay from the charging issue</a:t>
            </a:r>
            <a:r>
              <a:t>. The delay caused by reassessment after a Service-related move may be a Covenant disadvantage if it leaves the </a:t>
            </a:r>
            <a:r>
              <a:rPr err="1"/>
              <a:t>dependant</a:t>
            </a:r>
            <a:r>
              <a:t> worse off than a comparable civilian who was not required to move for Service reasons. The fresh assessment itself may still be lawful and necessary, but the authority should consider how to avoid unnecessary interruption to care.</a:t>
            </a:r>
            <a:endParaRPr lang="en-GB"/>
          </a:p>
          <a:p>
            <a:endParaRPr lang="en-GB"/>
          </a:p>
          <a:p>
            <a:r>
              <a:t>The higher weekly charge is not automatically a Covenant disadvantage if every comparable civilian moving into that authority area would be charged under the same local policy. </a:t>
            </a:r>
            <a:r>
              <a:rPr b="1"/>
              <a:t>It may feel negative, but the comparator question matters</a:t>
            </a:r>
            <a:r>
              <a:t>.</a:t>
            </a:r>
            <a:endParaRPr lang="en-GB"/>
          </a:p>
          <a:p>
            <a:endParaRPr lang="en-GB"/>
          </a:p>
          <a:p>
            <a:r>
              <a:t>Evidence needed includes the previous care package, financial assessment, risk information, reason and timing of the move, whether the move was linked to Service, current wellbeing impact, and what the new authority’s policy requires.</a:t>
            </a:r>
            <a:endParaRPr lang="en-GB"/>
          </a:p>
          <a:p>
            <a:endParaRPr lang="en-GB"/>
          </a:p>
          <a:p>
            <a:r>
              <a:t>Barriers include different local charging policies, delays in obtaining records, budget pressure and uncertainty about duties. Overcome them with a Service-linked transfer protocol, early contact between authorities, temporary use of previous evidence, interim care where risk requires it, clear communication and separate records for delay and charging decisions</a:t>
            </a:r>
            <a:r>
              <a:rPr lang="en-US"/>
              <a:t>.</a:t>
            </a:r>
          </a:p>
          <a:p>
            <a:endParaRPr lang="en-US"/>
          </a:p>
          <a:p>
            <a:r>
              <a:rPr lang="en-US"/>
              <a:t>How to overcome barriers: Plan transfers early; accept previous care evidence temporarily; put interim support in place where risk requires it; explain charging separately</a:t>
            </a:r>
            <a:r>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5 – Social security benefits</a:t>
            </a:r>
            <a:endParaRPr lang="en-GB"/>
          </a:p>
          <a:p>
            <a:endParaRPr lang="en-GB"/>
          </a:p>
          <a:p>
            <a:r>
              <a:t>Facilitator notes</a:t>
            </a:r>
            <a:endParaRPr lang="en-GB"/>
          </a:p>
          <a:p>
            <a:endParaRPr lang="en-GB"/>
          </a:p>
          <a:p>
            <a:r>
              <a:t>This is a policy-design case, not just an individual case. The proposed requirement for two recent UK-based proofs and an in-person appointment within 10 working days may disadvantage members of the Armed Forces Community whose Service circumstances mean they are posted overseas, recently relocated, living in Service accommodation, have interrupted employment/address records, or have restricted communications access.</a:t>
            </a:r>
            <a:endParaRPr lang="en-GB"/>
          </a:p>
          <a:p>
            <a:endParaRPr lang="en-GB"/>
          </a:p>
          <a:p>
            <a:r>
              <a:t>The decision should consider whether the proposed rule is proportionate to the fraud risk and whether alternative routes can achieve the same assurance without creating avoidable Service-related barriers. Special provision is not the main frame unless the policy specifically considers more </a:t>
            </a:r>
            <a:r>
              <a:rPr err="1"/>
              <a:t>favourable</a:t>
            </a:r>
            <a:r>
              <a:t> support for those sacrificing the most, such as injured or bereaved applicants.</a:t>
            </a:r>
            <a:endParaRPr lang="en-GB"/>
          </a:p>
          <a:p>
            <a:endParaRPr lang="en-GB"/>
          </a:p>
          <a:p>
            <a:r>
              <a:t>Evidence needed includes likely numbers affected, examples of acceptable Service evidence, fraud/error risk, equality and operational impacts, service-user journey maps, appointment availability, digital access constraints and evidence from Armed Forces stakeholders.</a:t>
            </a:r>
            <a:endParaRPr lang="en-GB"/>
          </a:p>
          <a:p>
            <a:endParaRPr lang="en-GB"/>
          </a:p>
          <a:p>
            <a:r>
              <a:t>Barriers include automated fraud controls, a desire for simple standard rules, lack of Armed Forces data, staff training and concern about loopholes. Overcome them by adding a Covenant prompt to policy submissions and impact assessments, accepting unit/posting/MOD letters where lawful, offering remote appointments or extensions, including manual review, and monitoring outcomes after implementation</a:t>
            </a:r>
            <a:r>
              <a:rPr lang="en-US"/>
              <a:t>.</a:t>
            </a:r>
          </a:p>
          <a:p>
            <a:endParaRPr lang="en-US"/>
          </a:p>
          <a:p>
            <a:r>
              <a:rPr lang="en-US"/>
              <a:t>How to overcome barriers: Add a Covenant impact test to policy design; allow alternative evidence, remote or extended appointments, manual review, staff guidance and monitoring</a:t>
            </a:r>
            <a:r>
              <a: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6 – Health and social care</a:t>
            </a:r>
            <a:endParaRPr lang="en-GB"/>
          </a:p>
          <a:p>
            <a:endParaRPr lang="en-GB"/>
          </a:p>
          <a:p>
            <a:r>
              <a:t>Facilitator notes</a:t>
            </a:r>
            <a:endParaRPr lang="en-GB"/>
          </a:p>
          <a:p>
            <a:endParaRPr lang="en-GB"/>
          </a:p>
          <a:p>
            <a:r>
              <a:t>This case may involve both removal of disadvantage and possible special provision. The veteran has recently been medically discharged with mobility impairment and chronic pain. If those needs arise from Service, and delay in assessment or equipment leaves them less able to live safely than a comparable civilian with similar risk, the service should consciously consider the Covenant principles.</a:t>
            </a:r>
            <a:endParaRPr lang="en-GB"/>
          </a:p>
          <a:p>
            <a:endParaRPr lang="en-GB"/>
          </a:p>
          <a:p>
            <a:r>
              <a:t>Special provision may be justified because the case involves an injured veteran. That does not mean every request must be prioritised ahead of all others; risk and clinical/social-care need still matter. The key question is whether the Service-related injury and immediate safety risk justify faster action within existing triage or an adapted route.</a:t>
            </a:r>
            <a:endParaRPr lang="en-GB"/>
          </a:p>
          <a:p>
            <a:endParaRPr lang="en-GB"/>
          </a:p>
          <a:p>
            <a:r>
              <a:t>Evidence needed includes discharge information, whether the injury is Service-related, OT/clinical risk, hospital admission risk, property details, landlord consent, equipment required, available interim measures, funding responsibilities and whether other urgent cases have higher risk.</a:t>
            </a:r>
            <a:endParaRPr lang="en-GB"/>
          </a:p>
          <a:p>
            <a:endParaRPr lang="en-GB"/>
          </a:p>
          <a:p>
            <a:r>
              <a:t>Barriers include demand pressure, waiting times, equipment availability, Disabled Facilities Grant or local adaptation processes, landlord consent and staff fear of unlawful preferential treatment. Overcome them through a triage prompt for recent discharge/Service injury, interim equipment, urgent OT review, coordination with NHS discharge teams, MOD/veterans charities where appropriate, and clear written reasons</a:t>
            </a:r>
            <a:r>
              <a:rPr lang="en-US"/>
              <a:t>.</a:t>
            </a:r>
          </a:p>
          <a:p>
            <a:endParaRPr lang="en-US"/>
          </a:p>
          <a:p>
            <a:r>
              <a:rPr lang="en-US"/>
              <a:t>How to overcome barriers: Escalate triage; provide interim equipment or adaptations; fast-track assessment where risk and Service injury justify it; coordinate NHS, housing and partners</a:t>
            </a:r>
            <a:r>
              <a: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7 – Education and training</a:t>
            </a:r>
            <a:endParaRPr lang="en-GB"/>
          </a:p>
          <a:p>
            <a:endParaRPr lang="en-GB"/>
          </a:p>
          <a:p>
            <a:r>
              <a:t>Facilitator notes</a:t>
            </a:r>
            <a:endParaRPr lang="en-GB"/>
          </a:p>
          <a:p>
            <a:endParaRPr lang="en-GB"/>
          </a:p>
          <a:p>
            <a:r>
              <a:t>This is a potential Covenant issue for a Service child and bereaved family. The move is said to be linked to the Service person’s death, and the child faces mid-year transition, exams and different exam boards. The fair comparator is a child with similar educational needs who has not had to move because of Service-related bereavement.</a:t>
            </a:r>
            <a:endParaRPr lang="en-GB"/>
          </a:p>
          <a:p>
            <a:endParaRPr lang="en-GB"/>
          </a:p>
          <a:p>
            <a:r>
              <a:t>Special provision may be justified because the family is bereaved, but the school cannot promise action outside its powers or outside exam-board rules. The school should actively consider what is feasible: timetable flexibility, pastoral support, transfer of records, exam access arrangements where criteria are met, catch-up support and liaison with the previous school.</a:t>
            </a:r>
            <a:endParaRPr lang="en-GB"/>
          </a:p>
          <a:p>
            <a:endParaRPr lang="en-GB"/>
          </a:p>
          <a:p>
            <a:r>
              <a:t>Evidence needed includes the previous school’s curriculum and exam-board details, current exam entries, predicted grades, support needs, bereavement impact, any existing SEND/additional needs, travel or timetable constraints, and the family’s preferences.</a:t>
            </a:r>
            <a:endParaRPr lang="en-GB"/>
          </a:p>
          <a:p>
            <a:endParaRPr lang="en-GB"/>
          </a:p>
          <a:p>
            <a:r>
              <a:t>Barriers include exam regulations, differences between specifications, limited time, record transfer delays and uncertainty about who owns the issue. Overcome them by appointing a named lead, coordinating pastoral/exam/transition support, contacting the previous school and exam boards quickly, considering lawful timetable flexibility, and recording both actions and limits</a:t>
            </a:r>
            <a:r>
              <a:rPr lang="en-US"/>
              <a:t>.</a:t>
            </a:r>
          </a:p>
          <a:p>
            <a:endParaRPr lang="en-US"/>
          </a:p>
          <a:p>
            <a:r>
              <a:rPr lang="en-US"/>
              <a:t>How to overcome barriers: Appoint a named lead; contact previous school and exam boards quickly; use timetable flexibility, catch-up and pastoral support within rules</a:t>
            </a:r>
            <a:r>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8 – Immigration and citizenship</a:t>
            </a:r>
            <a:endParaRPr lang="en-GB"/>
          </a:p>
          <a:p>
            <a:endParaRPr lang="en-GB"/>
          </a:p>
          <a:p>
            <a:r>
              <a:t>Facilitator notes</a:t>
            </a:r>
            <a:endParaRPr lang="en-GB"/>
          </a:p>
          <a:p>
            <a:endParaRPr lang="en-GB"/>
          </a:p>
          <a:p>
            <a:r>
              <a:t>There may be a practical access disadvantage because the applicant is overseas due to a Service posting. The comparator is a civilian navigating the same or similar immigration route who is not overseas because of Armed Forces Service. The issue is not that immigration requirements exist, but whether the Service posting makes it harder to meet them in practice.</a:t>
            </a:r>
            <a:endParaRPr lang="en-GB"/>
          </a:p>
          <a:p>
            <a:endParaRPr lang="en-GB"/>
          </a:p>
          <a:p>
            <a:r>
              <a:t>The immediate response is to identify what flexibility, evidence route or escalation is available within the immigration rules.</a:t>
            </a:r>
            <a:endParaRPr lang="en-GB"/>
          </a:p>
          <a:p>
            <a:endParaRPr lang="en-GB"/>
          </a:p>
          <a:p>
            <a:r>
              <a:t>Evidence needed includes the current immigration permission, expiry date, route to settlement, posting evidence, return date, required documents, what cannot be obtained from overseas, whether there are overseas biometric options, any UK appointment availability, work start date and consequences of delay.</a:t>
            </a:r>
            <a:endParaRPr lang="en-GB"/>
          </a:p>
          <a:p>
            <a:endParaRPr lang="en-GB"/>
          </a:p>
          <a:p>
            <a:r>
              <a:t>Barriers include rigid process rules, biometrics, document-heavy requirements, travel costs, timescales and staff unfamiliarity with Armed Forces overseas postings. Overcome them through early escalation, clear written requirements, acceptable alternative evidence where lawful, appointment planning, potential priority/overseas options where available, and a clear timeline so the family can make informed decisions</a:t>
            </a:r>
            <a:r>
              <a:rPr lang="en-US"/>
              <a:t>.</a:t>
            </a:r>
          </a:p>
          <a:p>
            <a:endParaRPr lang="en-US"/>
          </a:p>
          <a:p>
            <a:r>
              <a:rPr lang="en-US"/>
              <a:t>How to overcome barriers: Escalate early; clarify acceptable evidence; explore overseas or priority appointments/extensions where available; give the family a clear timetable</a:t>
            </a:r>
            <a:r>
              <a: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9 – Social security benefits</a:t>
            </a:r>
            <a:endParaRPr lang="en-GB"/>
          </a:p>
          <a:p>
            <a:endParaRPr lang="en-GB"/>
          </a:p>
          <a:p>
            <a:r>
              <a:t>Facilitator notes</a:t>
            </a:r>
            <a:endParaRPr lang="en-GB"/>
          </a:p>
          <a:p>
            <a:endParaRPr lang="en-GB"/>
          </a:p>
          <a:p>
            <a:r>
              <a:t>The address mismatch should not automatically be treated as fraud without considering the Service context. Mobilisation, the partner’s posting, overseas training and limited email access may explain why bank statements and current circumstances do not align. The fair comparator is a civilian applicant with a similar income need but without Service-driven mobility and communications constraints.</a:t>
            </a:r>
            <a:endParaRPr lang="en-GB"/>
          </a:p>
          <a:p>
            <a:endParaRPr lang="en-GB"/>
          </a:p>
          <a:p>
            <a:r>
              <a:t>This is usually about removing an access or verification disadvantage rather than special provision. The team still needs to protect public funds and verify the claim, but should consider proportionate alternative evidence and manual review.</a:t>
            </a:r>
            <a:endParaRPr lang="en-GB"/>
          </a:p>
          <a:p>
            <a:endParaRPr lang="en-GB"/>
          </a:p>
          <a:p>
            <a:r>
              <a:t>Evidence needed includes the unit letter, mobilisation dates, posting or move date, previous and current addresses, bank statements, tenancy/service accommodation information, communication restrictions, income loss, employment end date for the partner, and any urgency around household finances.</a:t>
            </a:r>
            <a:endParaRPr lang="en-GB"/>
          </a:p>
          <a:p>
            <a:endParaRPr lang="en-GB"/>
          </a:p>
          <a:p>
            <a:r>
              <a:t>Barriers include automated flags, rigid evidence rules, fear of fraud, limited staff awareness and slow escalation. Overcome them with a manual review route for Armed Forces-related discrepancies, an agreed list of acceptable Service evidence, alternative contact methods, interim or local welfare support where lawful, and a clear record explaining whether the flag is maintained, amended or removed</a:t>
            </a:r>
            <a:r>
              <a:rPr lang="en-US"/>
              <a:t>.</a:t>
            </a:r>
          </a:p>
          <a:p>
            <a:endParaRPr lang="en-US"/>
          </a:p>
          <a:p>
            <a:r>
              <a:rPr lang="en-US"/>
              <a:t>How to overcome barriers: Manual review; accept Service evidence where lawful; adapt contact methods; consider urgent support and record why any fraud flag is changed or retained</a:t>
            </a:r>
            <a:r>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704029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10 – Transport</a:t>
            </a:r>
            <a:endParaRPr lang="en-GB"/>
          </a:p>
          <a:p>
            <a:endParaRPr lang="en-GB"/>
          </a:p>
          <a:p>
            <a:r>
              <a:t>Facilitator notes</a:t>
            </a:r>
            <a:endParaRPr lang="en-GB"/>
          </a:p>
          <a:p>
            <a:endParaRPr lang="en-GB"/>
          </a:p>
          <a:p>
            <a:r>
              <a:t>This is a strong example of a potential Covenant disadvantage. The applicant may live in the area and be eligible, but cannot provide standard proofs such as utility bills or council tax because MOD manages those payments for Service accommodation. The comparator is a comparable civilian resident who can evidence address using ordinary household bills.</a:t>
            </a:r>
            <a:endParaRPr lang="en-GB"/>
          </a:p>
          <a:p>
            <a:endParaRPr lang="en-GB"/>
          </a:p>
          <a:p>
            <a:r>
              <a:rPr lang="en-GB"/>
              <a:t>No </a:t>
            </a:r>
            <a:r>
              <a:t>Special provision. The practical issue can often be resolved by accepting alternative evidence so the applicant can access the same scheme on fair terms. More </a:t>
            </a:r>
            <a:r>
              <a:rPr err="1"/>
              <a:t>favourable</a:t>
            </a:r>
            <a:r>
              <a:t> transport policies may be considered for those sacrificing the most, such as injured or bereaved members of the Armed Forces Community, but that is not the central issue here.</a:t>
            </a:r>
            <a:endParaRPr lang="en-GB"/>
          </a:p>
          <a:p>
            <a:endParaRPr lang="en-GB"/>
          </a:p>
          <a:p>
            <a:r>
              <a:t>Evidence needed includes the scheme’s legal evidence requirements, the applicant’s residence in Service accommodation, a MOD/quartering/unit letter, Service accommodation documentation, electoral roll or other records if available, and any anti-fraud requirements.</a:t>
            </a:r>
            <a:endParaRPr lang="en-GB"/>
          </a:p>
          <a:p>
            <a:endParaRPr lang="en-GB"/>
          </a:p>
          <a:p>
            <a:r>
              <a:t>Barriers include inflexible application forms, staff scripts that list only standard proofs, fraud-prevention concerns, IT systems without override options and limited awareness. Overcome them by reviewing the refusal, publishing acceptable alternative proofs, training staff, adding a manual override/escalation route, and recording how Covenant due regard was applied</a:t>
            </a:r>
            <a:r>
              <a:rPr lang="en-US"/>
              <a:t>.</a:t>
            </a:r>
          </a:p>
          <a:p>
            <a:endParaRPr lang="en-US"/>
          </a:p>
          <a:p>
            <a:r>
              <a:rPr lang="en-US"/>
              <a:t>How to overcome barriers: Review the refusal; accept MOD/unit evidence; publish alternative proof options; train staff and add a manual override route</a:t>
            </a:r>
            <a:r>
              <a: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2908673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dirty="0"/>
          </a:p>
          <a:p>
            <a:endParaRPr lang="en-GB" dirty="0"/>
          </a:p>
        </p:txBody>
      </p:sp>
    </p:spTree>
    <p:extLst>
      <p:ext uri="{BB962C8B-B14F-4D97-AF65-F5344CB8AC3E}">
        <p14:creationId xmlns:p14="http://schemas.microsoft.com/office/powerpoint/2010/main" val="1034600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GB"/>
          </a:p>
          <a:p>
            <a:endParaRPr lang="en-GB" dirty="0"/>
          </a:p>
        </p:txBody>
      </p:sp>
    </p:spTree>
    <p:extLst>
      <p:ext uri="{BB962C8B-B14F-4D97-AF65-F5344CB8AC3E}">
        <p14:creationId xmlns:p14="http://schemas.microsoft.com/office/powerpoint/2010/main" val="115711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r>
              <a:rPr lang="en-US"/>
              <a:t>Notes: </a:t>
            </a:r>
            <a:endParaRPr lang="en-US" dirty="0"/>
          </a:p>
          <a:p>
            <a:endParaRPr lang="en-GB" dirty="0"/>
          </a:p>
          <a:p>
            <a:r>
              <a:rPr lang="en-GB" b="1"/>
              <a:t>At the heart of the legislation is the concept of having Due Regard </a:t>
            </a:r>
            <a:endParaRPr lang="en-GB"/>
          </a:p>
          <a:p>
            <a:endParaRPr lang="en-GB" b="1" dirty="0"/>
          </a:p>
          <a:p>
            <a:r>
              <a:rPr lang="en-GB"/>
              <a:t>Means that the </a:t>
            </a:r>
            <a:r>
              <a:rPr lang="en-GB" b="1"/>
              <a:t>covenant principles must be consciously considered as part of the decision-making process</a:t>
            </a:r>
            <a:r>
              <a:rPr lang="en-GB"/>
              <a:t>.</a:t>
            </a:r>
          </a:p>
          <a:p>
            <a:endParaRPr lang="en-GB" dirty="0"/>
          </a:p>
          <a:p>
            <a:r>
              <a:rPr lang="en-GB" b="1" dirty="0"/>
              <a:t>It does not mean </a:t>
            </a:r>
            <a:r>
              <a:rPr lang="en-GB" dirty="0"/>
              <a:t>– that any particular conclusions have to be reached or that every request must be agreed or that the armed forces community must be prioritised</a:t>
            </a:r>
          </a:p>
          <a:p>
            <a:endParaRPr lang="en-GB" dirty="0"/>
          </a:p>
          <a:p>
            <a:r>
              <a:rPr lang="en-GB" b="1"/>
              <a:t>It means that </a:t>
            </a:r>
            <a:r>
              <a:rPr lang="en-GB"/>
              <a:t>decision makers should: </a:t>
            </a:r>
          </a:p>
          <a:p>
            <a:endParaRPr lang="en-GB" dirty="0"/>
          </a:p>
          <a:p>
            <a:pPr marL="171450" indent="-171450">
              <a:buChar char="-"/>
            </a:pPr>
            <a:r>
              <a:rPr lang="en-GB"/>
              <a:t>Stop and think about whether the Covenant is relevant </a:t>
            </a:r>
          </a:p>
          <a:p>
            <a:pPr marL="171450" indent="-171450">
              <a:buChar char="-"/>
            </a:pPr>
            <a:r>
              <a:rPr lang="en-GB" dirty="0"/>
              <a:t>Give proper consideration to the principles before reaching a decision </a:t>
            </a:r>
          </a:p>
          <a:p>
            <a:pPr marL="171450" indent="-171450">
              <a:buChar char="-"/>
            </a:pPr>
            <a:endParaRPr lang="en-GB" dirty="0"/>
          </a:p>
          <a:p>
            <a:r>
              <a:rPr lang="en-GB"/>
              <a:t>The covenant principles encourage us to think about three things in particular: </a:t>
            </a:r>
          </a:p>
          <a:p>
            <a:endParaRPr lang="en-GB" dirty="0"/>
          </a:p>
          <a:p>
            <a:r>
              <a:rPr lang="en-GB" b="1"/>
              <a:t>Disadvantage</a:t>
            </a:r>
            <a:r>
              <a:rPr lang="en-GB"/>
              <a:t>. Consider whether service life may have created a disadvantage in accessing services compared to the general population </a:t>
            </a:r>
          </a:p>
          <a:p>
            <a:endParaRPr lang="en-GB" dirty="0"/>
          </a:p>
          <a:p>
            <a:r>
              <a:rPr lang="en-GB" b="1" dirty="0"/>
              <a:t>Secondly, special provision</a:t>
            </a:r>
            <a:r>
              <a:rPr lang="en-GB" dirty="0"/>
              <a:t>. The covenant recognises that, in some circumstances, special provision may be appropriate. However, special provision is not automatic and any decision should be balanced. </a:t>
            </a:r>
          </a:p>
          <a:p>
            <a:endParaRPr lang="en-GB" b="1" dirty="0"/>
          </a:p>
          <a:p>
            <a:r>
              <a:rPr lang="en-GB" b="1" dirty="0"/>
              <a:t>And finally, the Armed Forces community as a whole</a:t>
            </a:r>
            <a:r>
              <a:rPr lang="en-GB" dirty="0"/>
              <a:t>. That includes serving personnel, veterans, families, and the bereaved, all who experience the impact of service life in different ways.</a:t>
            </a:r>
          </a:p>
          <a:p>
            <a:endParaRPr lang="en-GB" dirty="0"/>
          </a:p>
          <a:p>
            <a:endParaRPr lang="en-GB" dirty="0"/>
          </a:p>
          <a:p>
            <a:r>
              <a:rPr lang="en-GB" b="1"/>
              <a:t>The legislation deliberately allows organisations to exercise judgement.</a:t>
            </a:r>
            <a:endParaRPr lang="en-GB"/>
          </a:p>
          <a:p>
            <a:endParaRPr lang="en-GB" dirty="0"/>
          </a:p>
          <a:p>
            <a:r>
              <a:rPr lang="en-GB" dirty="0"/>
              <a:t>On the whole,</a:t>
            </a:r>
            <a:endParaRPr lang="en-GB" b="0" dirty="0"/>
          </a:p>
          <a:p>
            <a:pPr marL="0" indent="0">
              <a:buFontTx/>
              <a:buNone/>
            </a:pPr>
            <a:endParaRPr lang="en-GB" b="0"/>
          </a:p>
          <a:p>
            <a:pPr marL="0" indent="0">
              <a:buFontTx/>
              <a:buNone/>
            </a:pPr>
            <a:r>
              <a:rPr lang="en-US" sz="1200" b="1" i="0" kern="1200" dirty="0" err="1">
                <a:solidFill>
                  <a:schemeClr val="tx1"/>
                </a:solidFill>
                <a:effectLst/>
                <a:latin typeface="+mn-lt"/>
                <a:ea typeface="+mn-ea"/>
                <a:cs typeface="+mn-cs"/>
              </a:rPr>
              <a:t>Organisations</a:t>
            </a:r>
            <a:r>
              <a:rPr lang="en-US" sz="1200" b="0" i="0" kern="1200" dirty="0">
                <a:solidFill>
                  <a:schemeClr val="tx1"/>
                </a:solidFill>
                <a:effectLst/>
                <a:latin typeface="+mn-lt"/>
                <a:ea typeface="+mn-ea"/>
                <a:cs typeface="+mn-cs"/>
              </a:rPr>
              <a:t> should be able to show that they have </a:t>
            </a:r>
            <a:r>
              <a:rPr lang="en-US" sz="1200" b="1" i="0" kern="1200" dirty="0">
                <a:solidFill>
                  <a:schemeClr val="tx1"/>
                </a:solidFill>
                <a:effectLst/>
                <a:latin typeface="+mn-lt"/>
                <a:ea typeface="+mn-ea"/>
                <a:cs typeface="+mn-cs"/>
              </a:rPr>
              <a:t>considered the Covenant principles, identified any relevant disadvantage, weighed the available options, and reached a justified decision.</a:t>
            </a:r>
            <a:endParaRPr lang="en-GB" b="1" dirty="0"/>
          </a:p>
          <a:p>
            <a:pPr marL="0" indent="0">
              <a:buFontTx/>
              <a:buNone/>
            </a:pPr>
            <a:endParaRPr lang="en-GB" b="1"/>
          </a:p>
          <a:p>
            <a:pPr marL="0" indent="0">
              <a:buFontTx/>
              <a:buNone/>
            </a:pPr>
            <a:endParaRPr lang="en-GB" b="0"/>
          </a:p>
          <a:p>
            <a:pPr marL="0" indent="0">
              <a:buFontTx/>
              <a:buNone/>
            </a:pPr>
            <a:endParaRPr lang="en-GB" b="0"/>
          </a:p>
          <a:p>
            <a:pPr marL="0" indent="0">
              <a:buFontTx/>
              <a:buNone/>
            </a:pPr>
            <a:endParaRPr lang="en-GB" b="0"/>
          </a:p>
          <a:p>
            <a:pPr marL="0" indent="0">
              <a:buFontTx/>
              <a:buNone/>
            </a:pPr>
            <a:endParaRPr lang="en-GB" b="0"/>
          </a:p>
          <a:p>
            <a:pPr marL="0" indent="0">
              <a:buFontTx/>
              <a:buNone/>
            </a:pPr>
            <a:endParaRPr lang="en-GB" b="0"/>
          </a:p>
        </p:txBody>
      </p:sp>
    </p:spTree>
    <p:extLst>
      <p:ext uri="{BB962C8B-B14F-4D97-AF65-F5344CB8AC3E}">
        <p14:creationId xmlns:p14="http://schemas.microsoft.com/office/powerpoint/2010/main" val="3426415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DE92F-657F-2AD9-1AFA-87520A578D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2B6951-BBEA-1692-C512-859102D33116}"/>
              </a:ext>
            </a:extLst>
          </p:cNvPr>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31125F6C-2913-9BB0-2BAA-8566120038AD}"/>
              </a:ext>
            </a:extLst>
          </p:cNvPr>
          <p:cNvSpPr>
            <a:spLocks noGrp="1"/>
          </p:cNvSpPr>
          <p:nvPr>
            <p:ph type="body" idx="1"/>
          </p:nvPr>
        </p:nvSpPr>
        <p:spPr>
          <a:xfrm>
            <a:off x="685800" y="4400550"/>
            <a:ext cx="5486400" cy="3600450"/>
          </a:xfrm>
          <a:prstGeom prst="rect">
            <a:avLst/>
          </a:prstGeom>
        </p:spPr>
        <p:txBody>
          <a:bodyPr/>
          <a:lstStyle/>
          <a:p>
            <a:endParaRPr lang="en-US"/>
          </a:p>
          <a:p>
            <a:endParaRPr lang="en-US"/>
          </a:p>
          <a:p>
            <a:endParaRPr lang="en-US"/>
          </a:p>
          <a:p>
            <a:endParaRPr lang="en-GB"/>
          </a:p>
        </p:txBody>
      </p:sp>
    </p:spTree>
    <p:extLst>
      <p:ext uri="{BB962C8B-B14F-4D97-AF65-F5344CB8AC3E}">
        <p14:creationId xmlns:p14="http://schemas.microsoft.com/office/powerpoint/2010/main" val="3027304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5C3E4-34A4-F8EA-9B0B-D1C043DE4E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13A4E0-DD7E-A68B-C21E-BA4EF20C1ACE}"/>
              </a:ext>
            </a:extLst>
          </p:cNvPr>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1723AF4D-E437-073C-DDA0-23851615D93E}"/>
              </a:ext>
            </a:extLst>
          </p:cNvPr>
          <p:cNvSpPr>
            <a:spLocks noGrp="1"/>
          </p:cNvSpPr>
          <p:nvPr>
            <p:ph type="body" idx="1"/>
          </p:nvPr>
        </p:nvSpPr>
        <p:spPr>
          <a:xfrm>
            <a:off x="685800" y="4400550"/>
            <a:ext cx="5486400" cy="3600450"/>
          </a:xfrm>
          <a:prstGeom prst="rect">
            <a:avLst/>
          </a:prstGeom>
        </p:spPr>
        <p:txBody>
          <a:bodyPr/>
          <a:lstStyle/>
          <a:p>
            <a:pPr rtl="0" fontAlgn="base"/>
            <a:endParaRPr lang="en-GB" sz="1200" b="0" i="0" kern="1200">
              <a:solidFill>
                <a:schemeClr val="tx1"/>
              </a:solidFill>
              <a:effectLst/>
              <a:latin typeface="+mn-lt"/>
              <a:ea typeface="+mn-ea"/>
              <a:cs typeface="+mn-cs"/>
            </a:endParaRPr>
          </a:p>
          <a:p>
            <a:endParaRPr lang="en-GB" dirty="0"/>
          </a:p>
        </p:txBody>
      </p:sp>
    </p:spTree>
    <p:extLst>
      <p:ext uri="{BB962C8B-B14F-4D97-AF65-F5344CB8AC3E}">
        <p14:creationId xmlns:p14="http://schemas.microsoft.com/office/powerpoint/2010/main" val="928985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3404699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sz="quarter" idx="3"/>
          </p:nvPr>
        </p:nvSpPr>
        <p:spPr/>
        <p:txBody>
          <a:bodyPr/>
          <a:lstStyle/>
          <a:p>
            <a:r>
              <a:t>Case study 1 – Employment</a:t>
            </a:r>
            <a:endParaRPr lang="en-GB"/>
          </a:p>
          <a:p>
            <a:endParaRPr lang="en-GB"/>
          </a:p>
          <a:p>
            <a:r>
              <a:t>Facilitator notes</a:t>
            </a:r>
            <a:endParaRPr lang="en-GB"/>
          </a:p>
          <a:p>
            <a:endParaRPr lang="en-GB"/>
          </a:p>
          <a:p>
            <a:r>
              <a:t>This is a potential Service-related employment disadvantage. The fair comparator is a similar administrator whose partner is not required to relocate by the Armed Forces. The employer should not accept or refuse the request automatically. It should consciously consider the Covenant issue, weigh the impact of repeated Service moves on the employee’s career, and balance this against confidentiality, data protection, service delivery and team needs.</a:t>
            </a:r>
            <a:endParaRPr lang="en-GB"/>
          </a:p>
          <a:p>
            <a:endParaRPr lang="en-GB"/>
          </a:p>
          <a:p>
            <a:r>
              <a:t>Evidence to gather includes the posting date and location, the employee’s role tasks, the sensitivity of information handled, whether secure systems and supervision can work remotely, previous flexibility offered, impacts of previous moves, and whether comparable roles have remote or hybrid elements.</a:t>
            </a:r>
            <a:endParaRPr lang="en-GB"/>
          </a:p>
          <a:p>
            <a:endParaRPr lang="en-GB"/>
          </a:p>
          <a:p>
            <a:r>
              <a:t>Barriers include security requirements, confidentiality, IT limitations, service need, staff fairness, precedent concerns and inconsistent manager awareness. Overcome these by using a structured HR due-regard checklist, taking advice from information governance/IT, testing a time-limited arrangement with review points, and recording the reasons for the final decision</a:t>
            </a:r>
            <a:r>
              <a:rPr lang="en-US"/>
              <a:t>.</a:t>
            </a:r>
          </a:p>
          <a:p>
            <a:endParaRPr lang="en-US"/>
          </a:p>
          <a:p>
            <a:r>
              <a:rPr lang="en-US"/>
              <a:t>How to overcome barriers: Use a structured due-regard checklist; get IT/IG advice; trial remote or hybrid working with review points; record reasons</a:t>
            </a:r>
            <a:r>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option 1">
    <p:bg>
      <p:bgPr>
        <a:solidFill>
          <a:schemeClr val="bg1"/>
        </a:solidFill>
        <a:effectLst/>
      </p:bgPr>
    </p:bg>
    <p:spTree>
      <p:nvGrpSpPr>
        <p:cNvPr id="1" name=""/>
        <p:cNvGrpSpPr/>
        <p:nvPr/>
      </p:nvGrpSpPr>
      <p:grpSpPr>
        <a:xfrm>
          <a:off x="0" y="0"/>
          <a:ext cx="0" cy="0"/>
          <a:chOff x="0" y="0"/>
          <a:chExt cx="0" cy="0"/>
        </a:xfrm>
      </p:grpSpPr>
      <p:sp>
        <p:nvSpPr>
          <p:cNvPr id="12" name="Picture Placeholder 7" title="Client logo placeholder">
            <a:extLst>
              <a:ext uri="{FF2B5EF4-FFF2-40B4-BE49-F238E27FC236}">
                <a16:creationId xmlns:a16="http://schemas.microsoft.com/office/drawing/2014/main" id="{8455C23E-D62D-4B50-BDAB-90C25AAE6A3A}"/>
              </a:ext>
            </a:extLst>
          </p:cNvPr>
          <p:cNvSpPr>
            <a:spLocks noGrp="1"/>
          </p:cNvSpPr>
          <p:nvPr>
            <p:ph type="pic" sz="quarter" idx="12" hasCustomPrompt="1"/>
          </p:nvPr>
        </p:nvSpPr>
        <p:spPr>
          <a:xfrm>
            <a:off x="9928800" y="5400000"/>
            <a:ext cx="1900800" cy="579600"/>
          </a:xfrm>
          <a:prstGeom prst="rect">
            <a:avLst/>
          </a:prstGeom>
          <a:solidFill>
            <a:srgbClr val="CAD0D6"/>
          </a:solidFill>
        </p:spPr>
        <p:txBody>
          <a:bodyPr wrap="none" lIns="0" tIns="0" rIns="0" bIns="0" anchor="ctr"/>
          <a:lstStyle>
            <a:lvl1pPr marL="0" indent="0" algn="ctr" defTabSz="914400" rtl="0" eaLnBrk="1" latinLnBrk="0" hangingPunct="1">
              <a:lnSpc>
                <a:spcPct val="90000"/>
              </a:lnSpc>
              <a:spcBef>
                <a:spcPts val="1000"/>
              </a:spcBef>
              <a:buFont typeface="Arial" panose="020B0604020202020204" pitchFamily="34" charset="0"/>
              <a:buNone/>
              <a:defRPr lang="en-GB" sz="1400" kern="1200" dirty="0">
                <a:solidFill>
                  <a:schemeClr val="tx1">
                    <a:lumMod val="25000"/>
                  </a:schemeClr>
                </a:solidFill>
                <a:latin typeface="Arial" panose="020B0604020202020204" pitchFamily="34" charset="0"/>
                <a:ea typeface="+mn-ea"/>
                <a:cs typeface="Arial" panose="020B0604020202020204" pitchFamily="34" charset="0"/>
              </a:defRPr>
            </a:lvl1pPr>
          </a:lstStyle>
          <a:p>
            <a:r>
              <a:rPr lang="en-GB"/>
              <a:t>Partner/sponsor logo</a:t>
            </a:r>
          </a:p>
        </p:txBody>
      </p:sp>
      <p:sp>
        <p:nvSpPr>
          <p:cNvPr id="25" name="Date Placeholder 1">
            <a:extLst>
              <a:ext uri="{FF2B5EF4-FFF2-40B4-BE49-F238E27FC236}">
                <a16:creationId xmlns:a16="http://schemas.microsoft.com/office/drawing/2014/main" id="{BC90949D-D26B-41B5-8793-68AA696EF93A}"/>
              </a:ext>
            </a:extLst>
          </p:cNvPr>
          <p:cNvSpPr>
            <a:spLocks noGrp="1"/>
          </p:cNvSpPr>
          <p:nvPr>
            <p:ph type="dt" sz="half" idx="2"/>
          </p:nvPr>
        </p:nvSpPr>
        <p:spPr>
          <a:xfrm>
            <a:off x="9202031" y="6560191"/>
            <a:ext cx="2743200" cy="203229"/>
          </a:xfrm>
          <a:prstGeom prst="rect">
            <a:avLst/>
          </a:prstGeom>
        </p:spPr>
        <p:txBody>
          <a:bodyPr vert="horz" lIns="0" tIns="0" rIns="0" bIns="0" rtlCol="0" anchor="b" anchorCtr="0"/>
          <a:lstStyle>
            <a:lvl1pPr algn="r">
              <a:defRPr sz="1200">
                <a:solidFill>
                  <a:schemeClr val="bg1"/>
                </a:solidFill>
              </a:defRPr>
            </a:lvl1pPr>
          </a:lstStyle>
          <a:p>
            <a:r>
              <a:rPr lang="en-GB"/>
              <a:t>Month YYYY</a:t>
            </a:r>
          </a:p>
        </p:txBody>
      </p:sp>
      <p:sp>
        <p:nvSpPr>
          <p:cNvPr id="29" name="Text Placeholder 3">
            <a:extLst>
              <a:ext uri="{FF2B5EF4-FFF2-40B4-BE49-F238E27FC236}">
                <a16:creationId xmlns:a16="http://schemas.microsoft.com/office/drawing/2014/main" id="{4E4A010A-2923-4A32-A03A-13ABD805770F}"/>
              </a:ext>
            </a:extLst>
          </p:cNvPr>
          <p:cNvSpPr>
            <a:spLocks noGrp="1"/>
          </p:cNvSpPr>
          <p:nvPr>
            <p:ph type="body" sz="quarter" idx="11" hasCustomPrompt="1"/>
          </p:nvPr>
        </p:nvSpPr>
        <p:spPr>
          <a:xfrm>
            <a:off x="360000" y="4680001"/>
            <a:ext cx="4716825" cy="581230"/>
          </a:xfrm>
          <a:prstGeom prst="rect">
            <a:avLst/>
          </a:prstGeom>
        </p:spPr>
        <p:txBody>
          <a:bodyPr wrap="square" lIns="0" tIns="0" rIns="0" bIns="0"/>
          <a:lstStyle>
            <a:lvl1pPr marL="0" indent="0">
              <a:buNone/>
              <a:defRPr sz="2800">
                <a:solidFill>
                  <a:srgbClr val="FF7B00"/>
                </a:solidFill>
                <a:latin typeface="Arial" panose="020B0604020202020204" pitchFamily="34" charset="0"/>
                <a:cs typeface="Arial" panose="020B0604020202020204" pitchFamily="34" charset="0"/>
              </a:defRPr>
            </a:lvl1pPr>
            <a:lvl5pPr>
              <a:defRPr/>
            </a:lvl5pPr>
          </a:lstStyle>
          <a:p>
            <a:pPr lvl="0"/>
            <a:r>
              <a:rPr lang="en-US"/>
              <a:t>Subtitle</a:t>
            </a:r>
            <a:endParaRPr lang="en-GB"/>
          </a:p>
        </p:txBody>
      </p:sp>
      <p:sp>
        <p:nvSpPr>
          <p:cNvPr id="30" name="Text Placeholder 2">
            <a:extLst>
              <a:ext uri="{FF2B5EF4-FFF2-40B4-BE49-F238E27FC236}">
                <a16:creationId xmlns:a16="http://schemas.microsoft.com/office/drawing/2014/main" id="{4FAF2A2F-9592-4118-923D-9B5039A60C72}"/>
              </a:ext>
            </a:extLst>
          </p:cNvPr>
          <p:cNvSpPr>
            <a:spLocks noGrp="1"/>
          </p:cNvSpPr>
          <p:nvPr>
            <p:ph type="body" sz="quarter" idx="10" hasCustomPrompt="1"/>
          </p:nvPr>
        </p:nvSpPr>
        <p:spPr>
          <a:xfrm>
            <a:off x="360000" y="3312000"/>
            <a:ext cx="4716825" cy="1299660"/>
          </a:xfrm>
          <a:prstGeom prst="rect">
            <a:avLst/>
          </a:prstGeom>
        </p:spPr>
        <p:txBody>
          <a:bodyPr wrap="square" lIns="0" tIns="0" rIns="0" bIns="0"/>
          <a:lstStyle>
            <a:lvl1pPr marL="0" indent="0">
              <a:buNone/>
              <a:defRPr lang="en-GB" sz="3900" kern="1200" dirty="0">
                <a:solidFill>
                  <a:schemeClr val="bg1"/>
                </a:solid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Title goes here</a:t>
            </a:r>
          </a:p>
        </p:txBody>
      </p:sp>
      <p:sp>
        <p:nvSpPr>
          <p:cNvPr id="6" name="TextBox 5">
            <a:extLst>
              <a:ext uri="{FF2B5EF4-FFF2-40B4-BE49-F238E27FC236}">
                <a16:creationId xmlns:a16="http://schemas.microsoft.com/office/drawing/2014/main" id="{E9931CD8-6668-4874-909B-123C222B724C}"/>
              </a:ext>
            </a:extLst>
          </p:cNvPr>
          <p:cNvSpPr txBox="1"/>
          <p:nvPr userDrawn="1"/>
        </p:nvSpPr>
        <p:spPr>
          <a:xfrm>
            <a:off x="12324254" y="0"/>
            <a:ext cx="2353772" cy="1000274"/>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See pages 42 to 45 of our brand guidelines for colour wash. You can adjust transparency of the colour wash shape.</a:t>
            </a:r>
            <a:endParaRPr lang="en-GB" sz="1300" i="0">
              <a:solidFill>
                <a:srgbClr val="333C46"/>
              </a:solidFill>
              <a:latin typeface="Arial" panose="020B0604020202020204" pitchFamily="34" charset="0"/>
              <a:cs typeface="Arial" panose="020B0604020202020204" pitchFamily="34" charset="0"/>
            </a:endParaRPr>
          </a:p>
        </p:txBody>
      </p:sp>
      <p:sp>
        <p:nvSpPr>
          <p:cNvPr id="7" name="Footer Placeholder 6">
            <a:extLst>
              <a:ext uri="{FF2B5EF4-FFF2-40B4-BE49-F238E27FC236}">
                <a16:creationId xmlns:a16="http://schemas.microsoft.com/office/drawing/2014/main" id="{03F1FD1C-FABF-4D51-AAD1-CF5EE08061D8}"/>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8" name="TextBox 7">
            <a:extLst>
              <a:ext uri="{FF2B5EF4-FFF2-40B4-BE49-F238E27FC236}">
                <a16:creationId xmlns:a16="http://schemas.microsoft.com/office/drawing/2014/main" id="{BACE1E53-16D1-E94D-984A-57A4C35B78F8}"/>
              </a:ext>
            </a:extLst>
          </p:cNvPr>
          <p:cNvSpPr txBox="1"/>
          <p:nvPr userDrawn="1"/>
        </p:nvSpPr>
        <p:spPr>
          <a:xfrm>
            <a:off x="9906000" y="6940964"/>
            <a:ext cx="2286000" cy="600164"/>
          </a:xfrm>
          <a:prstGeom prst="rect">
            <a:avLst/>
          </a:prstGeom>
          <a:noFill/>
        </p:spPr>
        <p:txBody>
          <a:bodyPr wrap="square" lIns="0" tIns="0" rIns="0" bIns="0" rtlCol="0">
            <a:spAutoFit/>
          </a:bodyPr>
          <a:lstStyle/>
          <a:p>
            <a:pPr marL="0" algn="l"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If you do not have a partner, please delete this partner logo placeholder. </a:t>
            </a:r>
            <a:endParaRPr lang="en-GB" sz="1300" i="0" kern="120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35306400"/>
      </p:ext>
    </p:extLst>
  </p:cSld>
  <p:clrMapOvr>
    <a:masterClrMapping/>
  </p:clrMapOvr>
  <p:hf sldNum="0" hdr="0" dt="0"/>
  <p:extLst>
    <p:ext uri="{DCECCB84-F9BA-43D5-87BE-67443E8EF086}">
      <p15:sldGuideLst xmlns:p15="http://schemas.microsoft.com/office/powerpoint/2012/main">
        <p15:guide id="0" orient="horz" pos="890" userDrawn="1">
          <p15:clr>
            <a:srgbClr val="FBAE40"/>
          </p15:clr>
        </p15:guide>
        <p15:guide id="1" pos="46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lide 5 - 2 column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6761769" cy="1039599"/>
          </a:xfrm>
        </p:spPr>
        <p:txBody>
          <a:bodyPr/>
          <a:lstStyle>
            <a:lvl1pPr>
              <a:defRPr>
                <a:solidFill>
                  <a:srgbClr val="051C49"/>
                </a:solidFill>
              </a:defRPr>
            </a:lvl1pPr>
          </a:lstStyle>
          <a:p>
            <a:r>
              <a:rPr lang="en-US"/>
              <a:t>Text slide 1 column with box image</a:t>
            </a:r>
            <a:endParaRPr lang="en-GB"/>
          </a:p>
        </p:txBody>
      </p:sp>
      <p:sp>
        <p:nvSpPr>
          <p:cNvPr id="6" name="Text Placeholder 5"/>
          <p:cNvSpPr>
            <a:spLocks noGrp="1"/>
          </p:cNvSpPr>
          <p:nvPr>
            <p:ph type="body" sz="quarter" idx="12" hasCustomPrompt="1"/>
          </p:nvPr>
        </p:nvSpPr>
        <p:spPr>
          <a:xfrm>
            <a:off x="360000" y="2160000"/>
            <a:ext cx="5580000" cy="3636000"/>
          </a:xfrm>
        </p:spPr>
        <p:txBody>
          <a:bodyPr numCol="1" spcCol="180000"/>
          <a:lstStyle>
            <a:lvl5pPr marL="864000" indent="-216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rgbClr val="333F47"/>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10" name="Rectangle 9">
            <a:extLst>
              <a:ext uri="{FF2B5EF4-FFF2-40B4-BE49-F238E27FC236}">
                <a16:creationId xmlns:a16="http://schemas.microsoft.com/office/drawing/2014/main" id="{DF9A59C3-D40E-D045-BF37-2D9808E41A26}"/>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13797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6 - Tex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p:txBody>
          <a:bodyPr/>
          <a:lstStyle>
            <a:lvl1pPr>
              <a:defRPr baseline="0"/>
            </a:lvl1pPr>
          </a:lstStyle>
          <a:p>
            <a:r>
              <a:rPr lang="en-US"/>
              <a:t>Text and image slide</a:t>
            </a:r>
            <a:endParaRPr lang="en-GB"/>
          </a:p>
        </p:txBody>
      </p:sp>
      <p:sp>
        <p:nvSpPr>
          <p:cNvPr id="5" name="Slide Number Placeholder 4"/>
          <p:cNvSpPr>
            <a:spLocks noGrp="1"/>
          </p:cNvSpPr>
          <p:nvPr>
            <p:ph type="sldNum" sz="quarter" idx="13"/>
          </p:nvPr>
        </p:nvSpPr>
        <p:spPr/>
        <p:txBody>
          <a:bodyPr/>
          <a:lstStyle>
            <a:lvl1pPr>
              <a:defRPr>
                <a:solidFill>
                  <a:srgbClr val="333C46"/>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hasCustomPrompt="1"/>
          </p:nvPr>
        </p:nvSpPr>
        <p:spPr>
          <a:xfrm>
            <a:off x="360000" y="2160000"/>
            <a:ext cx="5126038" cy="36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9" name="Rectangle 8">
            <a:extLst>
              <a:ext uri="{FF2B5EF4-FFF2-40B4-BE49-F238E27FC236}">
                <a16:creationId xmlns:a16="http://schemas.microsoft.com/office/drawing/2014/main" id="{608043BC-589F-2241-B659-0C85B3CED21F}"/>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24370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7 - 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59999" y="720000"/>
            <a:ext cx="7464001" cy="1039599"/>
          </a:xfrm>
        </p:spPr>
        <p:txBody>
          <a:bodyPr/>
          <a:lstStyle>
            <a:lvl1pPr>
              <a:defRPr baseline="0">
                <a:solidFill>
                  <a:srgbClr val="051C49"/>
                </a:solidFill>
              </a:defRPr>
            </a:lvl1pPr>
          </a:lstStyle>
          <a:p>
            <a:r>
              <a:rPr lang="en-US"/>
              <a:t>Smart Art slide example</a:t>
            </a:r>
            <a:br>
              <a:rPr lang="en-US"/>
            </a:br>
            <a:r>
              <a:rPr lang="en-US" err="1"/>
              <a:t>colours</a:t>
            </a:r>
            <a:r>
              <a:rPr lang="en-US"/>
              <a:t> are </a:t>
            </a:r>
            <a:r>
              <a:rPr lang="en-US" err="1"/>
              <a:t>customisable</a:t>
            </a:r>
            <a:endParaRPr lang="en-GB"/>
          </a:p>
        </p:txBody>
      </p:sp>
      <p:sp>
        <p:nvSpPr>
          <p:cNvPr id="5" name="Slide Number Placeholder 4"/>
          <p:cNvSpPr>
            <a:spLocks noGrp="1"/>
          </p:cNvSpPr>
          <p:nvPr>
            <p:ph type="sldNum" sz="quarter" idx="13"/>
          </p:nvPr>
        </p:nvSpPr>
        <p:spPr/>
        <p:txBody>
          <a:bodyPr/>
          <a:lstStyle>
            <a:lvl1pPr>
              <a:defRPr>
                <a:solidFill>
                  <a:srgbClr val="333C46"/>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p:nvPr>
        </p:nvSpPr>
        <p:spPr>
          <a:xfrm>
            <a:off x="8460001" y="1728000"/>
            <a:ext cx="3420000" cy="436109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8" name="TextBox 7">
            <a:extLst>
              <a:ext uri="{FF2B5EF4-FFF2-40B4-BE49-F238E27FC236}">
                <a16:creationId xmlns:a16="http://schemas.microsoft.com/office/drawing/2014/main" id="{527E9119-0BE8-496A-A7F3-BAF354280F71}"/>
              </a:ext>
            </a:extLst>
          </p:cNvPr>
          <p:cNvSpPr txBox="1"/>
          <p:nvPr userDrawn="1"/>
        </p:nvSpPr>
        <p:spPr>
          <a:xfrm>
            <a:off x="6144126" y="-1378072"/>
            <a:ext cx="6047180" cy="1200329"/>
          </a:xfrm>
          <a:prstGeom prst="rect">
            <a:avLst/>
          </a:prstGeom>
          <a:noFill/>
        </p:spPr>
        <p:txBody>
          <a:bodyPr wrap="square" lIns="0" tIns="0" rIns="0" bIns="0" rtlCol="0">
            <a:spAutoFit/>
          </a:bodyPr>
          <a:lstStyle/>
          <a:p>
            <a:pPr>
              <a:spcAft>
                <a:spcPts val="600"/>
              </a:spcAft>
            </a:pPr>
            <a:r>
              <a:rPr lang="en-GB" sz="1300" i="0">
                <a:solidFill>
                  <a:srgbClr val="071D49"/>
                </a:solidFill>
                <a:latin typeface="Arial" panose="020B0604020202020204" pitchFamily="34" charset="0"/>
                <a:cs typeface="Arial" panose="020B0604020202020204" pitchFamily="34" charset="0"/>
              </a:rPr>
              <a:t>To insert SmartArt, go to the ‘Insert’ tab followed by ‘SmartArt’ and scroll through to select the desired option that best suits your data/text.</a:t>
            </a:r>
            <a:br>
              <a:rPr lang="en-GB" sz="1300" i="0">
                <a:solidFill>
                  <a:srgbClr val="071D49"/>
                </a:solidFill>
                <a:latin typeface="Arial" panose="020B0604020202020204" pitchFamily="34" charset="0"/>
                <a:cs typeface="Arial" panose="020B0604020202020204" pitchFamily="34" charset="0"/>
              </a:rPr>
            </a:br>
            <a:r>
              <a:rPr lang="en-GB" sz="1300" i="0">
                <a:solidFill>
                  <a:srgbClr val="071D49"/>
                </a:solidFill>
                <a:latin typeface="Arial" panose="020B0604020202020204" pitchFamily="34" charset="0"/>
                <a:cs typeface="Arial" panose="020B0604020202020204" pitchFamily="34" charset="0"/>
              </a:rPr>
              <a:t>The SmartArt will automatically pick up the six MoD Muted colours as used in the Theme colours. </a:t>
            </a:r>
            <a:br>
              <a:rPr lang="en-GB" sz="1300" i="0">
                <a:solidFill>
                  <a:srgbClr val="071D49"/>
                </a:solidFill>
                <a:latin typeface="Arial" panose="020B0604020202020204" pitchFamily="34" charset="0"/>
                <a:cs typeface="Arial" panose="020B0604020202020204" pitchFamily="34" charset="0"/>
              </a:rPr>
            </a:br>
            <a:r>
              <a:rPr lang="en-GB" sz="1300" i="0">
                <a:solidFill>
                  <a:srgbClr val="071D49"/>
                </a:solidFill>
                <a:latin typeface="Arial" panose="020B0604020202020204" pitchFamily="34" charset="0"/>
                <a:cs typeface="Arial" panose="020B0604020202020204" pitchFamily="34" charset="0"/>
              </a:rPr>
              <a:t>SmartArt can be manually formatted to use other muted colours if required. Select elements of the SmartArt and right click to bring up formatting tools.</a:t>
            </a:r>
          </a:p>
        </p:txBody>
      </p:sp>
      <p:sp>
        <p:nvSpPr>
          <p:cNvPr id="9" name="SmartArt Placeholder 8">
            <a:extLst>
              <a:ext uri="{FF2B5EF4-FFF2-40B4-BE49-F238E27FC236}">
                <a16:creationId xmlns:a16="http://schemas.microsoft.com/office/drawing/2014/main" id="{82056C2D-CE4D-4B0D-94D0-F588B99EC700}"/>
              </a:ext>
            </a:extLst>
          </p:cNvPr>
          <p:cNvSpPr>
            <a:spLocks noGrp="1"/>
          </p:cNvSpPr>
          <p:nvPr>
            <p:ph type="dgm" sz="quarter" idx="15"/>
          </p:nvPr>
        </p:nvSpPr>
        <p:spPr>
          <a:xfrm>
            <a:off x="359999" y="2028825"/>
            <a:ext cx="7464001" cy="4127500"/>
          </a:xfrm>
        </p:spPr>
        <p:txBody>
          <a:bodyPr anchor="ctr" anchorCtr="0"/>
          <a:lstStyle>
            <a:lvl1pPr algn="ctr">
              <a:defRPr/>
            </a:lvl1pPr>
          </a:lstStyle>
          <a:p>
            <a:endParaRPr lang="en-GB"/>
          </a:p>
        </p:txBody>
      </p:sp>
      <p:sp>
        <p:nvSpPr>
          <p:cNvPr id="13" name="Rectangle 12">
            <a:extLst>
              <a:ext uri="{FF2B5EF4-FFF2-40B4-BE49-F238E27FC236}">
                <a16:creationId xmlns:a16="http://schemas.microsoft.com/office/drawing/2014/main" id="{96AB4B3F-26B4-4241-A896-7ED68284F5F6}"/>
              </a:ext>
            </a:extLst>
          </p:cNvPr>
          <p:cNvSpPr/>
          <p:nvPr userDrawn="1"/>
        </p:nvSpPr>
        <p:spPr>
          <a:xfrm>
            <a:off x="88698" y="8003663"/>
            <a:ext cx="12110855" cy="2292935"/>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3BA03CBA-53E1-CE47-997B-5FBE0A68F6BD}"/>
              </a:ext>
            </a:extLst>
          </p:cNvPr>
          <p:cNvGrpSpPr/>
          <p:nvPr userDrawn="1"/>
        </p:nvGrpSpPr>
        <p:grpSpPr>
          <a:xfrm>
            <a:off x="12313169" y="-276999"/>
            <a:ext cx="5764963" cy="7772178"/>
            <a:chOff x="12313169" y="-276999"/>
            <a:chExt cx="5764963" cy="7772178"/>
          </a:xfrm>
        </p:grpSpPr>
        <p:grpSp>
          <p:nvGrpSpPr>
            <p:cNvPr id="4" name="Group 3">
              <a:extLst>
                <a:ext uri="{FF2B5EF4-FFF2-40B4-BE49-F238E27FC236}">
                  <a16:creationId xmlns:a16="http://schemas.microsoft.com/office/drawing/2014/main" id="{4B1176CE-CF71-A84B-9013-39560144700A}"/>
                </a:ext>
              </a:extLst>
            </p:cNvPr>
            <p:cNvGrpSpPr/>
            <p:nvPr userDrawn="1"/>
          </p:nvGrpSpPr>
          <p:grpSpPr>
            <a:xfrm>
              <a:off x="12313169" y="-276999"/>
              <a:ext cx="5586298" cy="7772178"/>
              <a:chOff x="12313169" y="-276999"/>
              <a:chExt cx="5586298" cy="7772178"/>
            </a:xfrm>
          </p:grpSpPr>
          <p:sp>
            <p:nvSpPr>
              <p:cNvPr id="19" name="TextBox 18">
                <a:extLst>
                  <a:ext uri="{FF2B5EF4-FFF2-40B4-BE49-F238E27FC236}">
                    <a16:creationId xmlns:a16="http://schemas.microsoft.com/office/drawing/2014/main" id="{9A2A46F1-CE21-7149-8B3E-0B428105E942}"/>
                  </a:ext>
                </a:extLst>
              </p:cNvPr>
              <p:cNvSpPr txBox="1"/>
              <p:nvPr userDrawn="1"/>
            </p:nvSpPr>
            <p:spPr>
              <a:xfrm>
                <a:off x="12424459" y="1751616"/>
                <a:ext cx="4845036"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Text on a dark colour – bright </a:t>
                </a:r>
                <a:r>
                  <a:rPr lang="en-US" sz="1200" u="sng" err="1">
                    <a:latin typeface="Arial" panose="020B0604020202020204" pitchFamily="34" charset="0"/>
                    <a:cs typeface="Arial" panose="020B0604020202020204" pitchFamily="34" charset="0"/>
                  </a:rPr>
                  <a:t>colours</a:t>
                </a:r>
                <a:endParaRPr lang="en-US" sz="1200" u="sng">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11DE38C2-481C-7949-AA9B-1C67F6860D7D}"/>
                  </a:ext>
                </a:extLst>
              </p:cNvPr>
              <p:cNvSpPr txBox="1"/>
              <p:nvPr userDrawn="1"/>
            </p:nvSpPr>
            <p:spPr>
              <a:xfrm>
                <a:off x="16161145" y="77822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AA6D22DA-966D-1442-BABE-131DC2F81B75}"/>
                  </a:ext>
                </a:extLst>
              </p:cNvPr>
              <p:cNvGrpSpPr/>
              <p:nvPr userDrawn="1"/>
            </p:nvGrpSpPr>
            <p:grpSpPr>
              <a:xfrm>
                <a:off x="12313169" y="-276999"/>
                <a:ext cx="4732554" cy="7772178"/>
                <a:chOff x="12313169" y="-276999"/>
                <a:chExt cx="4732554" cy="7772178"/>
              </a:xfrm>
            </p:grpSpPr>
            <p:sp>
              <p:nvSpPr>
                <p:cNvPr id="11" name="Rounded Rectangle 10">
                  <a:extLst>
                    <a:ext uri="{FF2B5EF4-FFF2-40B4-BE49-F238E27FC236}">
                      <a16:creationId xmlns:a16="http://schemas.microsoft.com/office/drawing/2014/main" id="{B49E0FEE-4F8A-2543-91C8-C933DDCE4D72}"/>
                    </a:ext>
                  </a:extLst>
                </p:cNvPr>
                <p:cNvSpPr/>
                <p:nvPr userDrawn="1"/>
              </p:nvSpPr>
              <p:spPr>
                <a:xfrm>
                  <a:off x="13645617" y="122429"/>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73A00C4A-2953-054E-BE32-CBD69A1F07A3}"/>
                    </a:ext>
                  </a:extLst>
                </p:cNvPr>
                <p:cNvSpPr/>
                <p:nvPr userDrawn="1"/>
              </p:nvSpPr>
              <p:spPr>
                <a:xfrm>
                  <a:off x="16183057" y="108277"/>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681F4149-AE6E-FA44-B552-F4B9C57A1A4F}"/>
                    </a:ext>
                  </a:extLst>
                </p:cNvPr>
                <p:cNvSpPr/>
                <p:nvPr userDrawn="1"/>
              </p:nvSpPr>
              <p:spPr>
                <a:xfrm>
                  <a:off x="12424459" y="109932"/>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81B8288B-B6E4-5043-9C8F-105ACE2D73DD}"/>
                    </a:ext>
                  </a:extLst>
                </p:cNvPr>
                <p:cNvSpPr/>
                <p:nvPr userDrawn="1"/>
              </p:nvSpPr>
              <p:spPr>
                <a:xfrm>
                  <a:off x="14853228" y="121789"/>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F318F2FC-26ED-BC44-94BA-14C4B91AA59C}"/>
                    </a:ext>
                  </a:extLst>
                </p:cNvPr>
                <p:cNvSpPr txBox="1"/>
                <p:nvPr userDrawn="1"/>
              </p:nvSpPr>
              <p:spPr>
                <a:xfrm>
                  <a:off x="12363915" y="-276999"/>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17" name="TextBox 16">
                  <a:extLst>
                    <a:ext uri="{FF2B5EF4-FFF2-40B4-BE49-F238E27FC236}">
                      <a16:creationId xmlns:a16="http://schemas.microsoft.com/office/drawing/2014/main" id="{76BA1381-0AE6-7F47-9675-E138FB6FB50B}"/>
                    </a:ext>
                  </a:extLst>
                </p:cNvPr>
                <p:cNvSpPr txBox="1"/>
                <p:nvPr userDrawn="1"/>
              </p:nvSpPr>
              <p:spPr>
                <a:xfrm>
                  <a:off x="13537849" y="729134"/>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0E765C12-623B-4546-AF21-D3A7295AFD85}"/>
                    </a:ext>
                  </a:extLst>
                </p:cNvPr>
                <p:cNvSpPr txBox="1"/>
                <p:nvPr userDrawn="1"/>
              </p:nvSpPr>
              <p:spPr>
                <a:xfrm>
                  <a:off x="12313169"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pic>
              <p:nvPicPr>
                <p:cNvPr id="20" name="Picture 19" descr="Diagram, text&#10;&#10;Description automatically generated">
                  <a:extLst>
                    <a:ext uri="{FF2B5EF4-FFF2-40B4-BE49-F238E27FC236}">
                      <a16:creationId xmlns:a16="http://schemas.microsoft.com/office/drawing/2014/main" id="{91C7676D-5F8F-3448-87D4-A3EECD9055C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2531030" y="2176951"/>
                  <a:ext cx="888887" cy="1694569"/>
                </a:xfrm>
                <a:prstGeom prst="rect">
                  <a:avLst/>
                </a:prstGeom>
              </p:spPr>
            </p:pic>
            <p:pic>
              <p:nvPicPr>
                <p:cNvPr id="21" name="Picture 20" descr="Diagram, text&#10;&#10;Description automatically generated">
                  <a:extLst>
                    <a:ext uri="{FF2B5EF4-FFF2-40B4-BE49-F238E27FC236}">
                      <a16:creationId xmlns:a16="http://schemas.microsoft.com/office/drawing/2014/main" id="{149A6DB2-20E4-3C4A-AD8B-238BDAA0FF3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3486525" y="2176951"/>
                  <a:ext cx="888887" cy="1434433"/>
                </a:xfrm>
                <a:prstGeom prst="rect">
                  <a:avLst/>
                </a:prstGeom>
              </p:spPr>
            </p:pic>
            <p:pic>
              <p:nvPicPr>
                <p:cNvPr id="22" name="Picture 21" descr="Diagram, text&#10;&#10;Description automatically generated">
                  <a:extLst>
                    <a:ext uri="{FF2B5EF4-FFF2-40B4-BE49-F238E27FC236}">
                      <a16:creationId xmlns:a16="http://schemas.microsoft.com/office/drawing/2014/main" id="{7C84064F-602E-DD44-B643-F672AE22B747}"/>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4436757" y="2176951"/>
                  <a:ext cx="888887" cy="1918055"/>
                </a:xfrm>
                <a:prstGeom prst="rect">
                  <a:avLst/>
                </a:prstGeom>
              </p:spPr>
            </p:pic>
            <p:pic>
              <p:nvPicPr>
                <p:cNvPr id="23" name="Picture 22" descr="Diagram, text&#10;&#10;Description automatically generated">
                  <a:extLst>
                    <a:ext uri="{FF2B5EF4-FFF2-40B4-BE49-F238E27FC236}">
                      <a16:creationId xmlns:a16="http://schemas.microsoft.com/office/drawing/2014/main" id="{082109F1-69B2-C54D-A2D8-6EF4B4FD953B}"/>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5389578" y="2176950"/>
                  <a:ext cx="888887" cy="1694569"/>
                </a:xfrm>
                <a:prstGeom prst="rect">
                  <a:avLst/>
                </a:prstGeom>
              </p:spPr>
            </p:pic>
            <p:sp>
              <p:nvSpPr>
                <p:cNvPr id="25" name="TextBox 24">
                  <a:extLst>
                    <a:ext uri="{FF2B5EF4-FFF2-40B4-BE49-F238E27FC236}">
                      <a16:creationId xmlns:a16="http://schemas.microsoft.com/office/drawing/2014/main" id="{E86032E4-5024-9042-B1C2-786ECFDC0206}"/>
                    </a:ext>
                  </a:extLst>
                </p:cNvPr>
                <p:cNvSpPr txBox="1"/>
                <p:nvPr userDrawn="1"/>
              </p:nvSpPr>
              <p:spPr>
                <a:xfrm>
                  <a:off x="14853228"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398E9BAE-4C77-484B-B729-F4BFEE371757}"/>
                    </a:ext>
                  </a:extLst>
                </p:cNvPr>
                <p:cNvSpPr txBox="1"/>
                <p:nvPr userDrawn="1"/>
              </p:nvSpPr>
              <p:spPr>
                <a:xfrm>
                  <a:off x="13692510" y="49955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sp>
              <p:nvSpPr>
                <p:cNvPr id="27" name="Rounded Rectangle 26">
                  <a:extLst>
                    <a:ext uri="{FF2B5EF4-FFF2-40B4-BE49-F238E27FC236}">
                      <a16:creationId xmlns:a16="http://schemas.microsoft.com/office/drawing/2014/main" id="{E6AA89CE-665D-5043-A0DB-F5C13E0A5642}"/>
                    </a:ext>
                  </a:extLst>
                </p:cNvPr>
                <p:cNvSpPr/>
                <p:nvPr userDrawn="1"/>
              </p:nvSpPr>
              <p:spPr>
                <a:xfrm>
                  <a:off x="12504227" y="4405824"/>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a:extLst>
                    <a:ext uri="{FF2B5EF4-FFF2-40B4-BE49-F238E27FC236}">
                      <a16:creationId xmlns:a16="http://schemas.microsoft.com/office/drawing/2014/main" id="{7A3589AC-F5FD-9D4B-B2B6-DB95360AE7A9}"/>
                    </a:ext>
                  </a:extLst>
                </p:cNvPr>
                <p:cNvSpPr/>
                <p:nvPr userDrawn="1"/>
              </p:nvSpPr>
              <p:spPr>
                <a:xfrm>
                  <a:off x="13726968" y="4417222"/>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a:extLst>
                    <a:ext uri="{FF2B5EF4-FFF2-40B4-BE49-F238E27FC236}">
                      <a16:creationId xmlns:a16="http://schemas.microsoft.com/office/drawing/2014/main" id="{A6D62F17-8E54-354B-8490-A51F3E1402A8}"/>
                    </a:ext>
                  </a:extLst>
                </p:cNvPr>
                <p:cNvSpPr/>
                <p:nvPr userDrawn="1"/>
              </p:nvSpPr>
              <p:spPr>
                <a:xfrm>
                  <a:off x="14935985" y="4397175"/>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E05BF5AB-8DDB-C44A-B199-FA8DDA370FB2}"/>
                    </a:ext>
                  </a:extLst>
                </p:cNvPr>
                <p:cNvSpPr/>
                <p:nvPr userDrawn="1"/>
              </p:nvSpPr>
              <p:spPr>
                <a:xfrm>
                  <a:off x="12453399" y="5858168"/>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a:extLst>
                    <a:ext uri="{FF2B5EF4-FFF2-40B4-BE49-F238E27FC236}">
                      <a16:creationId xmlns:a16="http://schemas.microsoft.com/office/drawing/2014/main" id="{5301053E-0CCE-944D-B1D3-5472F53F9EBA}"/>
                    </a:ext>
                  </a:extLst>
                </p:cNvPr>
                <p:cNvSpPr/>
                <p:nvPr userDrawn="1"/>
              </p:nvSpPr>
              <p:spPr>
                <a:xfrm>
                  <a:off x="13698000" y="5861639"/>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B537E506-9EC5-104A-B548-8B81AA6C3E36}"/>
                    </a:ext>
                  </a:extLst>
                </p:cNvPr>
                <p:cNvSpPr/>
                <p:nvPr userDrawn="1"/>
              </p:nvSpPr>
              <p:spPr>
                <a:xfrm>
                  <a:off x="14885239" y="5858168"/>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A5BCC3D0-C3B4-524B-A64E-F0EA3CB78402}"/>
                    </a:ext>
                  </a:extLst>
                </p:cNvPr>
                <p:cNvSpPr txBox="1"/>
                <p:nvPr userDrawn="1"/>
              </p:nvSpPr>
              <p:spPr>
                <a:xfrm>
                  <a:off x="12421362" y="496561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76D45276-C4ED-5942-A4DB-6E3C31294C62}"/>
                    </a:ext>
                  </a:extLst>
                </p:cNvPr>
                <p:cNvSpPr txBox="1"/>
                <p:nvPr userDrawn="1"/>
              </p:nvSpPr>
              <p:spPr>
                <a:xfrm>
                  <a:off x="14870828" y="498920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1E0DC5CF-F2DA-C345-82C2-0077B904A554}"/>
                    </a:ext>
                  </a:extLst>
                </p:cNvPr>
                <p:cNvSpPr txBox="1"/>
                <p:nvPr userDrawn="1"/>
              </p:nvSpPr>
              <p:spPr>
                <a:xfrm>
                  <a:off x="12381794" y="654838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BDAFAF53-5293-4E4E-B79A-847820956AB7}"/>
                    </a:ext>
                  </a:extLst>
                </p:cNvPr>
                <p:cNvSpPr txBox="1"/>
                <p:nvPr userDrawn="1"/>
              </p:nvSpPr>
              <p:spPr>
                <a:xfrm>
                  <a:off x="13692510" y="658800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DF7E2D42-19C2-354F-B39F-DFA60BBB670A}"/>
                    </a:ext>
                  </a:extLst>
                </p:cNvPr>
                <p:cNvSpPr txBox="1"/>
                <p:nvPr userDrawn="1"/>
              </p:nvSpPr>
              <p:spPr>
                <a:xfrm>
                  <a:off x="14908389" y="660262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38" name="Rounded Rectangle 37">
                  <a:extLst>
                    <a:ext uri="{FF2B5EF4-FFF2-40B4-BE49-F238E27FC236}">
                      <a16:creationId xmlns:a16="http://schemas.microsoft.com/office/drawing/2014/main" id="{AEBF7A67-D2BE-8C45-984E-35916E43EDE4}"/>
                    </a:ext>
                  </a:extLst>
                </p:cNvPr>
                <p:cNvSpPr/>
                <p:nvPr userDrawn="1"/>
              </p:nvSpPr>
              <p:spPr>
                <a:xfrm>
                  <a:off x="16259427" y="4382235"/>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9" name="TextBox 38">
              <a:extLst>
                <a:ext uri="{FF2B5EF4-FFF2-40B4-BE49-F238E27FC236}">
                  <a16:creationId xmlns:a16="http://schemas.microsoft.com/office/drawing/2014/main" id="{AE757898-FEC8-7B40-A42D-7845F9D1184D}"/>
                </a:ext>
              </a:extLst>
            </p:cNvPr>
            <p:cNvSpPr txBox="1"/>
            <p:nvPr userDrawn="1"/>
          </p:nvSpPr>
          <p:spPr>
            <a:xfrm>
              <a:off x="16208797" y="501143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sp>
          <p:nvSpPr>
            <p:cNvPr id="40" name="Rounded Rectangle 39">
              <a:extLst>
                <a:ext uri="{FF2B5EF4-FFF2-40B4-BE49-F238E27FC236}">
                  <a16:creationId xmlns:a16="http://schemas.microsoft.com/office/drawing/2014/main" id="{D650D04F-4F04-AC4F-91EF-F8023116642B}"/>
                </a:ext>
              </a:extLst>
            </p:cNvPr>
            <p:cNvSpPr/>
            <p:nvPr userDrawn="1"/>
          </p:nvSpPr>
          <p:spPr>
            <a:xfrm>
              <a:off x="16457261" y="2143877"/>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6454B95B-BCEC-7045-8B34-9B930A11DF04}"/>
                </a:ext>
              </a:extLst>
            </p:cNvPr>
            <p:cNvSpPr txBox="1"/>
            <p:nvPr userDrawn="1"/>
          </p:nvSpPr>
          <p:spPr>
            <a:xfrm>
              <a:off x="16339810" y="27724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002442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8 - Table and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p:txBody>
          <a:bodyPr/>
          <a:lstStyle>
            <a:lvl1pPr>
              <a:defRPr baseline="0">
                <a:solidFill>
                  <a:srgbClr val="051C49"/>
                </a:solidFill>
              </a:defRPr>
            </a:lvl1pPr>
          </a:lstStyle>
          <a:p>
            <a:r>
              <a:rPr lang="en-US"/>
              <a:t>Table, graph and charts examples</a:t>
            </a:r>
            <a:br>
              <a:rPr lang="en-US"/>
            </a:br>
            <a:r>
              <a:rPr lang="en-US" err="1"/>
              <a:t>colours</a:t>
            </a:r>
            <a:r>
              <a:rPr lang="en-US"/>
              <a:t> are </a:t>
            </a:r>
            <a:r>
              <a:rPr lang="en-US" err="1"/>
              <a:t>customisable</a:t>
            </a:r>
            <a:endParaRPr lang="en-GB"/>
          </a:p>
        </p:txBody>
      </p:sp>
      <p:sp>
        <p:nvSpPr>
          <p:cNvPr id="5" name="Slide Number Placeholder 4"/>
          <p:cNvSpPr>
            <a:spLocks noGrp="1"/>
          </p:cNvSpPr>
          <p:nvPr>
            <p:ph type="sldNum" sz="quarter" idx="13"/>
          </p:nvPr>
        </p:nvSpPr>
        <p:spPr/>
        <p:txBody>
          <a:bodyPr/>
          <a:lstStyle>
            <a:lvl1pPr>
              <a:defRPr>
                <a:solidFill>
                  <a:srgbClr val="333C46"/>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hasCustomPrompt="1"/>
          </p:nvPr>
        </p:nvSpPr>
        <p:spPr>
          <a:xfrm>
            <a:off x="360000" y="2160000"/>
            <a:ext cx="6420628" cy="3636000"/>
          </a:xfrm>
        </p:spPr>
        <p:txBody>
          <a:bodyPr/>
          <a:lstStyle>
            <a:lvl2pPr marL="0" indent="0">
              <a:buNone/>
              <a:defRPr/>
            </a:lvl2pPr>
          </a:lstStyle>
          <a:p>
            <a:pPr lvl="0"/>
            <a:r>
              <a:rPr lang="en-US"/>
              <a:t>Click to edit Master text styles</a:t>
            </a:r>
          </a:p>
          <a:p>
            <a:pPr lvl="1"/>
            <a:endParaRPr lang="en-GB"/>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graphicFrame>
        <p:nvGraphicFramePr>
          <p:cNvPr id="3" name="Table 2">
            <a:extLst>
              <a:ext uri="{FF2B5EF4-FFF2-40B4-BE49-F238E27FC236}">
                <a16:creationId xmlns:a16="http://schemas.microsoft.com/office/drawing/2014/main" id="{3BD0063C-A82B-4BB1-9317-EA97E5C66778}"/>
              </a:ext>
            </a:extLst>
          </p:cNvPr>
          <p:cNvGraphicFramePr>
            <a:graphicFrameLocks noGrp="1"/>
          </p:cNvGraphicFramePr>
          <p:nvPr userDrawn="1">
            <p:extLst>
              <p:ext uri="{D42A27DB-BD31-4B8C-83A1-F6EECF244321}">
                <p14:modId xmlns:p14="http://schemas.microsoft.com/office/powerpoint/2010/main" val="1179311902"/>
              </p:ext>
            </p:extLst>
          </p:nvPr>
        </p:nvGraphicFramePr>
        <p:xfrm>
          <a:off x="360000" y="3235680"/>
          <a:ext cx="6453805" cy="2560320"/>
        </p:xfrm>
        <a:graphic>
          <a:graphicData uri="http://schemas.openxmlformats.org/drawingml/2006/table">
            <a:tbl>
              <a:tblPr firstRow="1" bandRow="1">
                <a:tableStyleId>{5C22544A-7EE6-4342-B048-85BDC9FD1C3A}</a:tableStyleId>
              </a:tblPr>
              <a:tblGrid>
                <a:gridCol w="1290761">
                  <a:extLst>
                    <a:ext uri="{9D8B030D-6E8A-4147-A177-3AD203B41FA5}">
                      <a16:colId xmlns:a16="http://schemas.microsoft.com/office/drawing/2014/main" val="1203206813"/>
                    </a:ext>
                  </a:extLst>
                </a:gridCol>
                <a:gridCol w="1290761">
                  <a:extLst>
                    <a:ext uri="{9D8B030D-6E8A-4147-A177-3AD203B41FA5}">
                      <a16:colId xmlns:a16="http://schemas.microsoft.com/office/drawing/2014/main" val="1904668380"/>
                    </a:ext>
                  </a:extLst>
                </a:gridCol>
                <a:gridCol w="1290761">
                  <a:extLst>
                    <a:ext uri="{9D8B030D-6E8A-4147-A177-3AD203B41FA5}">
                      <a16:colId xmlns:a16="http://schemas.microsoft.com/office/drawing/2014/main" val="2558043872"/>
                    </a:ext>
                  </a:extLst>
                </a:gridCol>
                <a:gridCol w="1290761">
                  <a:extLst>
                    <a:ext uri="{9D8B030D-6E8A-4147-A177-3AD203B41FA5}">
                      <a16:colId xmlns:a16="http://schemas.microsoft.com/office/drawing/2014/main" val="1646850994"/>
                    </a:ext>
                  </a:extLst>
                </a:gridCol>
                <a:gridCol w="1290761">
                  <a:extLst>
                    <a:ext uri="{9D8B030D-6E8A-4147-A177-3AD203B41FA5}">
                      <a16:colId xmlns:a16="http://schemas.microsoft.com/office/drawing/2014/main" val="964918616"/>
                    </a:ext>
                  </a:extLst>
                </a:gridCol>
              </a:tblGrid>
              <a:tr h="347732">
                <a:tc>
                  <a:txBody>
                    <a:bodyPr/>
                    <a:lstStyle/>
                    <a:p>
                      <a:r>
                        <a:rPr lang="en-GB" b="0">
                          <a:solidFill>
                            <a:srgbClr val="00CE7D"/>
                          </a:solidFill>
                        </a:rPr>
                        <a:t>Heading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323E48"/>
                    </a:solidFill>
                  </a:tcPr>
                </a:tc>
                <a:tc>
                  <a:txBody>
                    <a:bodyPr/>
                    <a:lstStyle/>
                    <a:p>
                      <a:r>
                        <a:rPr lang="en-GB" b="0">
                          <a:solidFill>
                            <a:srgbClr val="00CE7D"/>
                          </a:solidFill>
                        </a:rPr>
                        <a:t>Heading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323E48"/>
                    </a:solidFill>
                  </a:tcPr>
                </a:tc>
                <a:tc>
                  <a:txBody>
                    <a:bodyPr/>
                    <a:lstStyle/>
                    <a:p>
                      <a:r>
                        <a:rPr lang="en-GB" b="0">
                          <a:solidFill>
                            <a:srgbClr val="00CE7D"/>
                          </a:solidFill>
                        </a:rPr>
                        <a:t>Heading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323E48"/>
                    </a:solidFill>
                  </a:tcPr>
                </a:tc>
                <a:tc>
                  <a:txBody>
                    <a:bodyPr/>
                    <a:lstStyle/>
                    <a:p>
                      <a:r>
                        <a:rPr lang="en-GB" b="0">
                          <a:solidFill>
                            <a:srgbClr val="00CE7D"/>
                          </a:solidFill>
                        </a:rPr>
                        <a:t>Heading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323E48"/>
                    </a:solidFill>
                  </a:tcPr>
                </a:tc>
                <a:tc>
                  <a:txBody>
                    <a:bodyPr/>
                    <a:lstStyle/>
                    <a:p>
                      <a:r>
                        <a:rPr lang="en-GB" b="0">
                          <a:solidFill>
                            <a:srgbClr val="00CE7D"/>
                          </a:solidFill>
                        </a:rPr>
                        <a:t>Heading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323E48"/>
                    </a:solidFill>
                  </a:tcPr>
                </a:tc>
                <a:extLst>
                  <a:ext uri="{0D108BD9-81ED-4DB2-BD59-A6C34878D82A}">
                    <a16:rowId xmlns:a16="http://schemas.microsoft.com/office/drawing/2014/main" val="44313929"/>
                  </a:ext>
                </a:extLst>
              </a:tr>
              <a:tr h="347732">
                <a:tc>
                  <a:txBody>
                    <a:bodyPr/>
                    <a:lstStyle/>
                    <a:p>
                      <a:r>
                        <a:rPr lang="en-GB">
                          <a:solidFill>
                            <a:srgbClr val="333C46"/>
                          </a:solidFill>
                        </a:rPr>
                        <a:t>Row1</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300</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25%</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1933264550"/>
                  </a:ext>
                </a:extLst>
              </a:tr>
              <a:tr h="347732">
                <a:tc>
                  <a:txBody>
                    <a:bodyPr/>
                    <a:lstStyle/>
                    <a:p>
                      <a:r>
                        <a:rPr lang="en-GB">
                          <a:solidFill>
                            <a:srgbClr val="333C46"/>
                          </a:solidFill>
                        </a:rPr>
                        <a:t>Row2</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145</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12%</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1142218518"/>
                  </a:ext>
                </a:extLst>
              </a:tr>
              <a:tr h="347732">
                <a:tc>
                  <a:txBody>
                    <a:bodyPr/>
                    <a:lstStyle/>
                    <a:p>
                      <a:r>
                        <a:rPr lang="en-GB">
                          <a:solidFill>
                            <a:srgbClr val="333C46"/>
                          </a:solidFill>
                        </a:rPr>
                        <a:t>Row3</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300</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25%</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1626729041"/>
                  </a:ext>
                </a:extLst>
              </a:tr>
              <a:tr h="347732">
                <a:tc>
                  <a:txBody>
                    <a:bodyPr/>
                    <a:lstStyle/>
                    <a:p>
                      <a:r>
                        <a:rPr lang="en-GB">
                          <a:solidFill>
                            <a:srgbClr val="333C46"/>
                          </a:solidFill>
                        </a:rPr>
                        <a:t>Row4</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300</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25%</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252976342"/>
                  </a:ext>
                </a:extLst>
              </a:tr>
              <a:tr h="347732">
                <a:tc>
                  <a:txBody>
                    <a:bodyPr/>
                    <a:lstStyle/>
                    <a:p>
                      <a:r>
                        <a:rPr lang="en-GB">
                          <a:solidFill>
                            <a:srgbClr val="333C46"/>
                          </a:solidFill>
                        </a:rPr>
                        <a:t>Row5</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155</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13%</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1969779600"/>
                  </a:ext>
                </a:extLst>
              </a:tr>
              <a:tr h="347732">
                <a:tc>
                  <a:txBody>
                    <a:bodyPr/>
                    <a:lstStyle/>
                    <a:p>
                      <a:r>
                        <a:rPr lang="en-GB">
                          <a:solidFill>
                            <a:srgbClr val="333C46"/>
                          </a:solidFill>
                        </a:rPr>
                        <a:t>Total</a:t>
                      </a:r>
                    </a:p>
                  </a:txBody>
                  <a:tcPr>
                    <a:lnL w="3175" cap="flat" cmpd="sng" algn="ctr">
                      <a:no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1200</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r>
                        <a:rPr lang="en-GB">
                          <a:solidFill>
                            <a:srgbClr val="333C46"/>
                          </a:solidFill>
                        </a:rPr>
                        <a:t>100%</a:t>
                      </a: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no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solidFill>
                        <a:srgbClr val="777777"/>
                      </a:solid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tc>
                  <a:txBody>
                    <a:bodyPr/>
                    <a:lstStyle/>
                    <a:p>
                      <a:pPr algn="r"/>
                      <a:endParaRPr lang="en-GB">
                        <a:solidFill>
                          <a:srgbClr val="333C46"/>
                        </a:solidFill>
                      </a:endParaRPr>
                    </a:p>
                  </a:txBody>
                  <a:tcPr>
                    <a:lnL w="3175" cap="flat" cmpd="sng" algn="ctr">
                      <a:solidFill>
                        <a:srgbClr val="77777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77777"/>
                      </a:solidFill>
                      <a:prstDash val="solid"/>
                      <a:round/>
                      <a:headEnd type="none" w="med" len="med"/>
                      <a:tailEnd type="none" w="med" len="med"/>
                    </a:lnT>
                    <a:lnB w="3175" cap="flat" cmpd="sng" algn="ctr">
                      <a:solidFill>
                        <a:srgbClr val="777777"/>
                      </a:solidFill>
                      <a:prstDash val="solid"/>
                      <a:round/>
                      <a:headEnd type="none" w="med" len="med"/>
                      <a:tailEnd type="none" w="med" len="med"/>
                    </a:lnB>
                    <a:solidFill>
                      <a:srgbClr val="E7EAED"/>
                    </a:solidFill>
                  </a:tcPr>
                </a:tc>
                <a:extLst>
                  <a:ext uri="{0D108BD9-81ED-4DB2-BD59-A6C34878D82A}">
                    <a16:rowId xmlns:a16="http://schemas.microsoft.com/office/drawing/2014/main" val="2563640346"/>
                  </a:ext>
                </a:extLst>
              </a:tr>
            </a:tbl>
          </a:graphicData>
        </a:graphic>
      </p:graphicFrame>
      <p:sp>
        <p:nvSpPr>
          <p:cNvPr id="6" name="Chart Placeholder 5">
            <a:extLst>
              <a:ext uri="{FF2B5EF4-FFF2-40B4-BE49-F238E27FC236}">
                <a16:creationId xmlns:a16="http://schemas.microsoft.com/office/drawing/2014/main" id="{C61FF255-EE64-47BD-ACAB-0F312394B345}"/>
              </a:ext>
            </a:extLst>
          </p:cNvPr>
          <p:cNvSpPr>
            <a:spLocks noGrp="1"/>
          </p:cNvSpPr>
          <p:nvPr>
            <p:ph type="chart" sz="quarter" idx="15"/>
          </p:nvPr>
        </p:nvSpPr>
        <p:spPr>
          <a:xfrm>
            <a:off x="6972300" y="1524000"/>
            <a:ext cx="5219700" cy="4810125"/>
          </a:xfrm>
        </p:spPr>
        <p:txBody>
          <a:bodyPr/>
          <a:lstStyle>
            <a:lvl1pPr algn="ctr">
              <a:defRPr>
                <a:solidFill>
                  <a:schemeClr val="tx2"/>
                </a:solidFill>
              </a:defRPr>
            </a:lvl1pPr>
          </a:lstStyle>
          <a:p>
            <a:endParaRPr lang="en-GB"/>
          </a:p>
        </p:txBody>
      </p:sp>
      <p:sp>
        <p:nvSpPr>
          <p:cNvPr id="13" name="TextBox 12">
            <a:extLst>
              <a:ext uri="{FF2B5EF4-FFF2-40B4-BE49-F238E27FC236}">
                <a16:creationId xmlns:a16="http://schemas.microsoft.com/office/drawing/2014/main" id="{37E8A83A-2A4E-5B4A-9B0A-45FC5E7EC191}"/>
              </a:ext>
            </a:extLst>
          </p:cNvPr>
          <p:cNvSpPr txBox="1"/>
          <p:nvPr userDrawn="1"/>
        </p:nvSpPr>
        <p:spPr>
          <a:xfrm>
            <a:off x="6144126" y="-1378072"/>
            <a:ext cx="6047180" cy="1200329"/>
          </a:xfrm>
          <a:prstGeom prst="rect">
            <a:avLst/>
          </a:prstGeom>
          <a:noFill/>
        </p:spPr>
        <p:txBody>
          <a:bodyPr wrap="square" lIns="0" tIns="0" rIns="0" bIns="0" rtlCol="0">
            <a:spAutoFit/>
          </a:bodyPr>
          <a:lstStyle/>
          <a:p>
            <a:pPr>
              <a:spcAft>
                <a:spcPts val="600"/>
              </a:spcAft>
            </a:pPr>
            <a:r>
              <a:rPr lang="en-GB" sz="1300" i="0">
                <a:solidFill>
                  <a:srgbClr val="071D49"/>
                </a:solidFill>
                <a:latin typeface="Arial" panose="020B0604020202020204" pitchFamily="34" charset="0"/>
                <a:cs typeface="Arial" panose="020B0604020202020204" pitchFamily="34" charset="0"/>
              </a:rPr>
              <a:t>To insert SmartArt, go to the ‘Insert’ tab followed by ‘SmartArt’ and scroll through to select the desired option that best suits your data/text.</a:t>
            </a:r>
            <a:br>
              <a:rPr lang="en-GB" sz="1300" i="0">
                <a:solidFill>
                  <a:srgbClr val="071D49"/>
                </a:solidFill>
                <a:latin typeface="Arial" panose="020B0604020202020204" pitchFamily="34" charset="0"/>
                <a:cs typeface="Arial" panose="020B0604020202020204" pitchFamily="34" charset="0"/>
              </a:rPr>
            </a:br>
            <a:r>
              <a:rPr lang="en-GB" sz="1300" i="0">
                <a:solidFill>
                  <a:srgbClr val="071D49"/>
                </a:solidFill>
                <a:latin typeface="Arial" panose="020B0604020202020204" pitchFamily="34" charset="0"/>
                <a:cs typeface="Arial" panose="020B0604020202020204" pitchFamily="34" charset="0"/>
              </a:rPr>
              <a:t>The SmartArt will automatically pick up the six MoD Muted colours as used in the Theme colours. </a:t>
            </a:r>
            <a:br>
              <a:rPr lang="en-GB" sz="1300" i="0">
                <a:solidFill>
                  <a:srgbClr val="071D49"/>
                </a:solidFill>
                <a:latin typeface="Arial" panose="020B0604020202020204" pitchFamily="34" charset="0"/>
                <a:cs typeface="Arial" panose="020B0604020202020204" pitchFamily="34" charset="0"/>
              </a:rPr>
            </a:br>
            <a:r>
              <a:rPr lang="en-GB" sz="1300" i="0">
                <a:solidFill>
                  <a:srgbClr val="071D49"/>
                </a:solidFill>
                <a:latin typeface="Arial" panose="020B0604020202020204" pitchFamily="34" charset="0"/>
                <a:cs typeface="Arial" panose="020B0604020202020204" pitchFamily="34" charset="0"/>
              </a:rPr>
              <a:t>SmartArt can be manually formatted to use other muted colours if required. Select elements of the SmartArt and right click to bring up formatting tools.</a:t>
            </a:r>
          </a:p>
        </p:txBody>
      </p:sp>
      <p:sp>
        <p:nvSpPr>
          <p:cNvPr id="14" name="Rectangle 13">
            <a:extLst>
              <a:ext uri="{FF2B5EF4-FFF2-40B4-BE49-F238E27FC236}">
                <a16:creationId xmlns:a16="http://schemas.microsoft.com/office/drawing/2014/main" id="{5784E07A-A88B-BB45-893E-BAF6C45BD26D}"/>
              </a:ext>
            </a:extLst>
          </p:cNvPr>
          <p:cNvSpPr/>
          <p:nvPr userDrawn="1"/>
        </p:nvSpPr>
        <p:spPr>
          <a:xfrm>
            <a:off x="40535" y="8150000"/>
            <a:ext cx="12150771" cy="2292935"/>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grpSp>
        <p:nvGrpSpPr>
          <p:cNvPr id="41" name="Group 40">
            <a:extLst>
              <a:ext uri="{FF2B5EF4-FFF2-40B4-BE49-F238E27FC236}">
                <a16:creationId xmlns:a16="http://schemas.microsoft.com/office/drawing/2014/main" id="{F23B8611-03AD-7F46-BB2D-8BCA8508D650}"/>
              </a:ext>
            </a:extLst>
          </p:cNvPr>
          <p:cNvGrpSpPr/>
          <p:nvPr userDrawn="1"/>
        </p:nvGrpSpPr>
        <p:grpSpPr>
          <a:xfrm>
            <a:off x="12313169" y="-276999"/>
            <a:ext cx="5586298" cy="7772178"/>
            <a:chOff x="12313169" y="-276999"/>
            <a:chExt cx="5586298" cy="7772178"/>
          </a:xfrm>
        </p:grpSpPr>
        <p:sp>
          <p:nvSpPr>
            <p:cNvPr id="42" name="TextBox 41">
              <a:extLst>
                <a:ext uri="{FF2B5EF4-FFF2-40B4-BE49-F238E27FC236}">
                  <a16:creationId xmlns:a16="http://schemas.microsoft.com/office/drawing/2014/main" id="{2C7F68DB-6B41-1B4B-ACC3-49D6D62DDB1D}"/>
                </a:ext>
              </a:extLst>
            </p:cNvPr>
            <p:cNvSpPr txBox="1"/>
            <p:nvPr userDrawn="1"/>
          </p:nvSpPr>
          <p:spPr>
            <a:xfrm>
              <a:off x="12424459" y="1751616"/>
              <a:ext cx="4845036"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Text on a dark colour – bright </a:t>
              </a:r>
              <a:r>
                <a:rPr lang="en-US" sz="1200" u="sng" err="1">
                  <a:latin typeface="Arial" panose="020B0604020202020204" pitchFamily="34" charset="0"/>
                  <a:cs typeface="Arial" panose="020B0604020202020204" pitchFamily="34" charset="0"/>
                </a:rPr>
                <a:t>colours</a:t>
              </a:r>
              <a:endParaRPr lang="en-US" sz="1200" u="sng">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680DB8D3-9839-D74C-83D7-8EA903EF9B45}"/>
                </a:ext>
              </a:extLst>
            </p:cNvPr>
            <p:cNvSpPr txBox="1"/>
            <p:nvPr userDrawn="1"/>
          </p:nvSpPr>
          <p:spPr>
            <a:xfrm>
              <a:off x="16161145" y="77822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grpSp>
          <p:nvGrpSpPr>
            <p:cNvPr id="44" name="Group 43">
              <a:extLst>
                <a:ext uri="{FF2B5EF4-FFF2-40B4-BE49-F238E27FC236}">
                  <a16:creationId xmlns:a16="http://schemas.microsoft.com/office/drawing/2014/main" id="{240B4254-ABC0-5440-AD04-8EE5637E312B}"/>
                </a:ext>
              </a:extLst>
            </p:cNvPr>
            <p:cNvGrpSpPr/>
            <p:nvPr userDrawn="1"/>
          </p:nvGrpSpPr>
          <p:grpSpPr>
            <a:xfrm>
              <a:off x="12313169" y="-276999"/>
              <a:ext cx="4732554" cy="7772178"/>
              <a:chOff x="12313169" y="-276999"/>
              <a:chExt cx="4732554" cy="7772178"/>
            </a:xfrm>
          </p:grpSpPr>
          <p:sp>
            <p:nvSpPr>
              <p:cNvPr id="45" name="Rounded Rectangle 44">
                <a:extLst>
                  <a:ext uri="{FF2B5EF4-FFF2-40B4-BE49-F238E27FC236}">
                    <a16:creationId xmlns:a16="http://schemas.microsoft.com/office/drawing/2014/main" id="{BE8D7BF3-77EB-C64C-8200-50F1509E8B9D}"/>
                  </a:ext>
                </a:extLst>
              </p:cNvPr>
              <p:cNvSpPr/>
              <p:nvPr userDrawn="1"/>
            </p:nvSpPr>
            <p:spPr>
              <a:xfrm>
                <a:off x="13645617" y="122429"/>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a:extLst>
                  <a:ext uri="{FF2B5EF4-FFF2-40B4-BE49-F238E27FC236}">
                    <a16:creationId xmlns:a16="http://schemas.microsoft.com/office/drawing/2014/main" id="{E6E124D6-0CB0-854F-8586-82C6F98F13D1}"/>
                  </a:ext>
                </a:extLst>
              </p:cNvPr>
              <p:cNvSpPr/>
              <p:nvPr userDrawn="1"/>
            </p:nvSpPr>
            <p:spPr>
              <a:xfrm>
                <a:off x="16183057" y="108277"/>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a:extLst>
                  <a:ext uri="{FF2B5EF4-FFF2-40B4-BE49-F238E27FC236}">
                    <a16:creationId xmlns:a16="http://schemas.microsoft.com/office/drawing/2014/main" id="{1B6090C4-CEA3-FA48-AFD9-834B3B07B6D4}"/>
                  </a:ext>
                </a:extLst>
              </p:cNvPr>
              <p:cNvSpPr/>
              <p:nvPr userDrawn="1"/>
            </p:nvSpPr>
            <p:spPr>
              <a:xfrm>
                <a:off x="12424459" y="109932"/>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ounded Rectangle 47">
                <a:extLst>
                  <a:ext uri="{FF2B5EF4-FFF2-40B4-BE49-F238E27FC236}">
                    <a16:creationId xmlns:a16="http://schemas.microsoft.com/office/drawing/2014/main" id="{B050FE2D-0994-7341-8CCF-50665424320A}"/>
                  </a:ext>
                </a:extLst>
              </p:cNvPr>
              <p:cNvSpPr/>
              <p:nvPr userDrawn="1"/>
            </p:nvSpPr>
            <p:spPr>
              <a:xfrm>
                <a:off x="14853228" y="121789"/>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54ACCD53-EA74-654F-ACB6-AF77CAF71D80}"/>
                  </a:ext>
                </a:extLst>
              </p:cNvPr>
              <p:cNvSpPr txBox="1"/>
              <p:nvPr userDrawn="1"/>
            </p:nvSpPr>
            <p:spPr>
              <a:xfrm>
                <a:off x="12363915" y="-276999"/>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50" name="TextBox 49">
                <a:extLst>
                  <a:ext uri="{FF2B5EF4-FFF2-40B4-BE49-F238E27FC236}">
                    <a16:creationId xmlns:a16="http://schemas.microsoft.com/office/drawing/2014/main" id="{41905559-0E40-2748-82FB-9993248DB440}"/>
                  </a:ext>
                </a:extLst>
              </p:cNvPr>
              <p:cNvSpPr txBox="1"/>
              <p:nvPr userDrawn="1"/>
            </p:nvSpPr>
            <p:spPr>
              <a:xfrm>
                <a:off x="13537849" y="729134"/>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51" name="TextBox 50">
                <a:extLst>
                  <a:ext uri="{FF2B5EF4-FFF2-40B4-BE49-F238E27FC236}">
                    <a16:creationId xmlns:a16="http://schemas.microsoft.com/office/drawing/2014/main" id="{78780B2F-E950-0548-B1E2-775F5501486B}"/>
                  </a:ext>
                </a:extLst>
              </p:cNvPr>
              <p:cNvSpPr txBox="1"/>
              <p:nvPr userDrawn="1"/>
            </p:nvSpPr>
            <p:spPr>
              <a:xfrm>
                <a:off x="12313169"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pic>
            <p:nvPicPr>
              <p:cNvPr id="52" name="Picture 51" descr="Diagram, text&#10;&#10;Description automatically generated">
                <a:extLst>
                  <a:ext uri="{FF2B5EF4-FFF2-40B4-BE49-F238E27FC236}">
                    <a16:creationId xmlns:a16="http://schemas.microsoft.com/office/drawing/2014/main" id="{6D41A3C4-15BE-D647-9A7A-0EFF50963A9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2531030" y="2176951"/>
                <a:ext cx="888887" cy="1694569"/>
              </a:xfrm>
              <a:prstGeom prst="rect">
                <a:avLst/>
              </a:prstGeom>
            </p:spPr>
          </p:pic>
          <p:pic>
            <p:nvPicPr>
              <p:cNvPr id="53" name="Picture 52" descr="Diagram, text&#10;&#10;Description automatically generated">
                <a:extLst>
                  <a:ext uri="{FF2B5EF4-FFF2-40B4-BE49-F238E27FC236}">
                    <a16:creationId xmlns:a16="http://schemas.microsoft.com/office/drawing/2014/main" id="{176C163F-586B-8B4D-82CB-44E955E3EDE5}"/>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3486525" y="2176951"/>
                <a:ext cx="888887" cy="1434433"/>
              </a:xfrm>
              <a:prstGeom prst="rect">
                <a:avLst/>
              </a:prstGeom>
            </p:spPr>
          </p:pic>
          <p:pic>
            <p:nvPicPr>
              <p:cNvPr id="54" name="Picture 53" descr="Diagram, text&#10;&#10;Description automatically generated">
                <a:extLst>
                  <a:ext uri="{FF2B5EF4-FFF2-40B4-BE49-F238E27FC236}">
                    <a16:creationId xmlns:a16="http://schemas.microsoft.com/office/drawing/2014/main" id="{34120345-EF2C-B14D-9070-4AB1FED8EA7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4436757" y="2176951"/>
                <a:ext cx="888887" cy="1918055"/>
              </a:xfrm>
              <a:prstGeom prst="rect">
                <a:avLst/>
              </a:prstGeom>
            </p:spPr>
          </p:pic>
          <p:pic>
            <p:nvPicPr>
              <p:cNvPr id="55" name="Picture 54" descr="Diagram, text&#10;&#10;Description automatically generated">
                <a:extLst>
                  <a:ext uri="{FF2B5EF4-FFF2-40B4-BE49-F238E27FC236}">
                    <a16:creationId xmlns:a16="http://schemas.microsoft.com/office/drawing/2014/main" id="{5AF3D844-99FE-C641-90C1-EC2F1CAB49FB}"/>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5389578" y="2176950"/>
                <a:ext cx="888887" cy="1694569"/>
              </a:xfrm>
              <a:prstGeom prst="rect">
                <a:avLst/>
              </a:prstGeom>
            </p:spPr>
          </p:pic>
          <p:sp>
            <p:nvSpPr>
              <p:cNvPr id="56" name="TextBox 55">
                <a:extLst>
                  <a:ext uri="{FF2B5EF4-FFF2-40B4-BE49-F238E27FC236}">
                    <a16:creationId xmlns:a16="http://schemas.microsoft.com/office/drawing/2014/main" id="{656DF10C-3988-ED4D-8C5B-1B124925BFF5}"/>
                  </a:ext>
                </a:extLst>
              </p:cNvPr>
              <p:cNvSpPr txBox="1"/>
              <p:nvPr userDrawn="1"/>
            </p:nvSpPr>
            <p:spPr>
              <a:xfrm>
                <a:off x="14853228"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57" name="TextBox 56">
                <a:extLst>
                  <a:ext uri="{FF2B5EF4-FFF2-40B4-BE49-F238E27FC236}">
                    <a16:creationId xmlns:a16="http://schemas.microsoft.com/office/drawing/2014/main" id="{AEAD3114-2979-0C49-B439-0154BAE29420}"/>
                  </a:ext>
                </a:extLst>
              </p:cNvPr>
              <p:cNvSpPr txBox="1"/>
              <p:nvPr userDrawn="1"/>
            </p:nvSpPr>
            <p:spPr>
              <a:xfrm>
                <a:off x="13692510" y="49955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sp>
            <p:nvSpPr>
              <p:cNvPr id="58" name="Rounded Rectangle 57">
                <a:extLst>
                  <a:ext uri="{FF2B5EF4-FFF2-40B4-BE49-F238E27FC236}">
                    <a16:creationId xmlns:a16="http://schemas.microsoft.com/office/drawing/2014/main" id="{2CBB181D-10A3-0A44-A36B-559AAB7B9779}"/>
                  </a:ext>
                </a:extLst>
              </p:cNvPr>
              <p:cNvSpPr/>
              <p:nvPr userDrawn="1"/>
            </p:nvSpPr>
            <p:spPr>
              <a:xfrm>
                <a:off x="12504227" y="4405824"/>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280DA32E-8C02-D04C-9D60-D8A51975AEFC}"/>
                  </a:ext>
                </a:extLst>
              </p:cNvPr>
              <p:cNvSpPr/>
              <p:nvPr userDrawn="1"/>
            </p:nvSpPr>
            <p:spPr>
              <a:xfrm>
                <a:off x="13726968" y="4417222"/>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46AACF42-4482-0E4C-A43A-34587FECB533}"/>
                  </a:ext>
                </a:extLst>
              </p:cNvPr>
              <p:cNvSpPr/>
              <p:nvPr userDrawn="1"/>
            </p:nvSpPr>
            <p:spPr>
              <a:xfrm>
                <a:off x="14935985" y="4397175"/>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a:extLst>
                  <a:ext uri="{FF2B5EF4-FFF2-40B4-BE49-F238E27FC236}">
                    <a16:creationId xmlns:a16="http://schemas.microsoft.com/office/drawing/2014/main" id="{4EAEC07B-66A5-8246-8C6E-C5B4EE44A0B6}"/>
                  </a:ext>
                </a:extLst>
              </p:cNvPr>
              <p:cNvSpPr/>
              <p:nvPr userDrawn="1"/>
            </p:nvSpPr>
            <p:spPr>
              <a:xfrm>
                <a:off x="12453399" y="5858168"/>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ounded Rectangle 61">
                <a:extLst>
                  <a:ext uri="{FF2B5EF4-FFF2-40B4-BE49-F238E27FC236}">
                    <a16:creationId xmlns:a16="http://schemas.microsoft.com/office/drawing/2014/main" id="{13699A39-EF5A-D44A-8687-0394CE1C6701}"/>
                  </a:ext>
                </a:extLst>
              </p:cNvPr>
              <p:cNvSpPr/>
              <p:nvPr userDrawn="1"/>
            </p:nvSpPr>
            <p:spPr>
              <a:xfrm>
                <a:off x="13698000" y="5861639"/>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ounded Rectangle 62">
                <a:extLst>
                  <a:ext uri="{FF2B5EF4-FFF2-40B4-BE49-F238E27FC236}">
                    <a16:creationId xmlns:a16="http://schemas.microsoft.com/office/drawing/2014/main" id="{A9D8702A-6664-E843-91E9-F2561EE9B014}"/>
                  </a:ext>
                </a:extLst>
              </p:cNvPr>
              <p:cNvSpPr/>
              <p:nvPr userDrawn="1"/>
            </p:nvSpPr>
            <p:spPr>
              <a:xfrm>
                <a:off x="14885239" y="5858168"/>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86F89481-CCD7-4D4B-83AA-E6CDD092DB90}"/>
                  </a:ext>
                </a:extLst>
              </p:cNvPr>
              <p:cNvSpPr txBox="1"/>
              <p:nvPr userDrawn="1"/>
            </p:nvSpPr>
            <p:spPr>
              <a:xfrm>
                <a:off x="12421362" y="496561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003C0586-6BFC-8C45-AA64-DE0F35BD5B2C}"/>
                  </a:ext>
                </a:extLst>
              </p:cNvPr>
              <p:cNvSpPr txBox="1"/>
              <p:nvPr userDrawn="1"/>
            </p:nvSpPr>
            <p:spPr>
              <a:xfrm>
                <a:off x="14870828" y="498920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D891FF6E-4D4E-8643-A0C7-79EBE25A600B}"/>
                  </a:ext>
                </a:extLst>
              </p:cNvPr>
              <p:cNvSpPr txBox="1"/>
              <p:nvPr userDrawn="1"/>
            </p:nvSpPr>
            <p:spPr>
              <a:xfrm>
                <a:off x="12381794" y="654838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BEF61552-9284-FE4E-8C6D-DC46514F374C}"/>
                  </a:ext>
                </a:extLst>
              </p:cNvPr>
              <p:cNvSpPr txBox="1"/>
              <p:nvPr userDrawn="1"/>
            </p:nvSpPr>
            <p:spPr>
              <a:xfrm>
                <a:off x="13692510" y="658800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68" name="TextBox 67">
                <a:extLst>
                  <a:ext uri="{FF2B5EF4-FFF2-40B4-BE49-F238E27FC236}">
                    <a16:creationId xmlns:a16="http://schemas.microsoft.com/office/drawing/2014/main" id="{6147A4F1-25B4-E041-AC89-AE596622158E}"/>
                  </a:ext>
                </a:extLst>
              </p:cNvPr>
              <p:cNvSpPr txBox="1"/>
              <p:nvPr userDrawn="1"/>
            </p:nvSpPr>
            <p:spPr>
              <a:xfrm>
                <a:off x="14908389" y="660262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69" name="Rounded Rectangle 68">
                <a:extLst>
                  <a:ext uri="{FF2B5EF4-FFF2-40B4-BE49-F238E27FC236}">
                    <a16:creationId xmlns:a16="http://schemas.microsoft.com/office/drawing/2014/main" id="{F1F8AA37-4750-6F45-8E75-9FC9E8CE6FD8}"/>
                  </a:ext>
                </a:extLst>
              </p:cNvPr>
              <p:cNvSpPr/>
              <p:nvPr userDrawn="1"/>
            </p:nvSpPr>
            <p:spPr>
              <a:xfrm>
                <a:off x="16259427" y="4382235"/>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0" name="TextBox 69">
            <a:extLst>
              <a:ext uri="{FF2B5EF4-FFF2-40B4-BE49-F238E27FC236}">
                <a16:creationId xmlns:a16="http://schemas.microsoft.com/office/drawing/2014/main" id="{8AD7808D-0DE7-E142-9AF2-3972A591DF56}"/>
              </a:ext>
            </a:extLst>
          </p:cNvPr>
          <p:cNvSpPr txBox="1"/>
          <p:nvPr userDrawn="1"/>
        </p:nvSpPr>
        <p:spPr>
          <a:xfrm>
            <a:off x="16208797" y="501143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sp>
        <p:nvSpPr>
          <p:cNvPr id="71" name="Rounded Rectangle 70">
            <a:extLst>
              <a:ext uri="{FF2B5EF4-FFF2-40B4-BE49-F238E27FC236}">
                <a16:creationId xmlns:a16="http://schemas.microsoft.com/office/drawing/2014/main" id="{60229977-D703-034E-8E66-58381D3950BF}"/>
              </a:ext>
            </a:extLst>
          </p:cNvPr>
          <p:cNvSpPr/>
          <p:nvPr userDrawn="1"/>
        </p:nvSpPr>
        <p:spPr>
          <a:xfrm>
            <a:off x="16457261" y="2143877"/>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F50EB59F-6330-4E4C-A594-2F0F3CCC819F}"/>
              </a:ext>
            </a:extLst>
          </p:cNvPr>
          <p:cNvSpPr txBox="1"/>
          <p:nvPr userDrawn="1"/>
        </p:nvSpPr>
        <p:spPr>
          <a:xfrm>
            <a:off x="16339810" y="27724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7605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option 1">
    <p:bg>
      <p:bgPr>
        <a:solidFill>
          <a:schemeClr val="bg1"/>
        </a:solidFill>
        <a:effectLst/>
      </p:bgPr>
    </p:bg>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531E1A3D-6FA4-4839-9699-8F8AB34F9A17}"/>
              </a:ext>
            </a:extLst>
          </p:cNvPr>
          <p:cNvSpPr>
            <a:spLocks noGrp="1"/>
          </p:cNvSpPr>
          <p:nvPr>
            <p:ph type="body" sz="quarter" idx="12" hasCustomPrompt="1"/>
          </p:nvPr>
        </p:nvSpPr>
        <p:spPr>
          <a:xfrm>
            <a:off x="304014" y="5352104"/>
            <a:ext cx="7378691" cy="412823"/>
          </a:xfrm>
          <a:prstGeom prst="rect">
            <a:avLst/>
          </a:prstGeom>
          <a:solidFill>
            <a:srgbClr val="081C49"/>
          </a:solidFill>
        </p:spPr>
        <p:txBody>
          <a:bodyPr wrap="square" lIns="0" tIns="0" rIns="0" bIns="0" anchor="ctr" anchorCtr="0"/>
          <a:lstStyle>
            <a:lvl1pPr marL="0" indent="0">
              <a:buNone/>
              <a:defRPr sz="2800">
                <a:solidFill>
                  <a:schemeClr val="accent5"/>
                </a:solidFill>
                <a:latin typeface="Arial" panose="020B0604020202020204" pitchFamily="34" charset="0"/>
                <a:cs typeface="Arial" panose="020B0604020202020204" pitchFamily="34" charset="0"/>
              </a:defRPr>
            </a:lvl1pPr>
            <a:lvl2pPr marL="0" indent="0">
              <a:buFontTx/>
              <a:buNone/>
              <a:defRPr>
                <a:solidFill>
                  <a:srgbClr val="FE8100"/>
                </a:solidFill>
              </a:defRPr>
            </a:lvl2pPr>
            <a:lvl5pPr>
              <a:defRPr/>
            </a:lvl5pPr>
          </a:lstStyle>
          <a:p>
            <a:pPr lvl="1"/>
            <a:r>
              <a:rPr lang="en-US"/>
              <a:t>    Author name in accent colour</a:t>
            </a:r>
          </a:p>
        </p:txBody>
      </p:sp>
      <p:sp>
        <p:nvSpPr>
          <p:cNvPr id="26" name="Slide Number Placeholder 2">
            <a:extLst>
              <a:ext uri="{FF2B5EF4-FFF2-40B4-BE49-F238E27FC236}">
                <a16:creationId xmlns:a16="http://schemas.microsoft.com/office/drawing/2014/main" id="{EB777534-6176-483C-A4DB-54059778A0E1}"/>
              </a:ext>
            </a:extLst>
          </p:cNvPr>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rgbClr val="33466E"/>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27" name="Footer Placeholder 6">
            <a:extLst>
              <a:ext uri="{FF2B5EF4-FFF2-40B4-BE49-F238E27FC236}">
                <a16:creationId xmlns:a16="http://schemas.microsoft.com/office/drawing/2014/main" id="{D825B6D9-4B91-4DF1-A92B-14829711F1B2}"/>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10" name="Text Placeholder 5">
            <a:extLst>
              <a:ext uri="{FF2B5EF4-FFF2-40B4-BE49-F238E27FC236}">
                <a16:creationId xmlns:a16="http://schemas.microsoft.com/office/drawing/2014/main" id="{CB4D9CE6-5A6E-43C4-B2CA-2CF71AC59A79}"/>
              </a:ext>
            </a:extLst>
          </p:cNvPr>
          <p:cNvSpPr>
            <a:spLocks noGrp="1"/>
          </p:cNvSpPr>
          <p:nvPr>
            <p:ph type="body" sz="quarter" idx="13" hasCustomPrompt="1"/>
          </p:nvPr>
        </p:nvSpPr>
        <p:spPr>
          <a:xfrm>
            <a:off x="360000" y="2160000"/>
            <a:ext cx="6664255" cy="2606478"/>
          </a:xfrm>
          <a:prstGeom prst="rect">
            <a:avLst/>
          </a:prstGeom>
        </p:spPr>
        <p:txBody>
          <a:bodyPr/>
          <a:lstStyle>
            <a:lvl1pPr>
              <a:defRPr>
                <a:solidFill>
                  <a:srgbClr val="333C46"/>
                </a:solidFill>
              </a:defRPr>
            </a:lvl1pPr>
          </a:lstStyle>
          <a:p>
            <a:pPr lvl="0"/>
            <a:r>
              <a:rPr lang="en-US"/>
              <a:t>“Quote slide with title for extended quote/references”</a:t>
            </a:r>
          </a:p>
        </p:txBody>
      </p:sp>
      <p:sp>
        <p:nvSpPr>
          <p:cNvPr id="11" name="Title 1">
            <a:extLst>
              <a:ext uri="{FF2B5EF4-FFF2-40B4-BE49-F238E27FC236}">
                <a16:creationId xmlns:a16="http://schemas.microsoft.com/office/drawing/2014/main" id="{465F65D0-E9C1-49F6-9CD1-A9EDB8CF108D}"/>
              </a:ext>
            </a:extLst>
          </p:cNvPr>
          <p:cNvSpPr>
            <a:spLocks noGrp="1"/>
          </p:cNvSpPr>
          <p:nvPr>
            <p:ph type="title" hasCustomPrompt="1"/>
          </p:nvPr>
        </p:nvSpPr>
        <p:spPr>
          <a:xfrm>
            <a:off x="360000" y="720000"/>
            <a:ext cx="11484996" cy="1039599"/>
          </a:xfrm>
          <a:prstGeom prst="rect">
            <a:avLst/>
          </a:prstGeom>
        </p:spPr>
        <p:txBody>
          <a:bodyPr/>
          <a:lstStyle>
            <a:lvl1pPr>
              <a:defRPr>
                <a:solidFill>
                  <a:srgbClr val="051C49"/>
                </a:solidFill>
              </a:defRPr>
            </a:lvl1pPr>
          </a:lstStyle>
          <a:p>
            <a:r>
              <a:rPr lang="en-US"/>
              <a:t>Quote slide title</a:t>
            </a:r>
            <a:br>
              <a:rPr lang="en-US"/>
            </a:br>
            <a:r>
              <a:rPr lang="en-US"/>
              <a:t>(if required)</a:t>
            </a:r>
            <a:endParaRPr lang="en-GB"/>
          </a:p>
        </p:txBody>
      </p:sp>
      <p:grpSp>
        <p:nvGrpSpPr>
          <p:cNvPr id="40" name="Group 39">
            <a:extLst>
              <a:ext uri="{FF2B5EF4-FFF2-40B4-BE49-F238E27FC236}">
                <a16:creationId xmlns:a16="http://schemas.microsoft.com/office/drawing/2014/main" id="{39CB96E8-EB81-F14C-B4C7-539187724175}"/>
              </a:ext>
            </a:extLst>
          </p:cNvPr>
          <p:cNvGrpSpPr/>
          <p:nvPr userDrawn="1"/>
        </p:nvGrpSpPr>
        <p:grpSpPr>
          <a:xfrm>
            <a:off x="12313169" y="-276999"/>
            <a:ext cx="5586298" cy="7772178"/>
            <a:chOff x="12313169" y="-276999"/>
            <a:chExt cx="5586298" cy="7772178"/>
          </a:xfrm>
        </p:grpSpPr>
        <p:sp>
          <p:nvSpPr>
            <p:cNvPr id="41" name="TextBox 40">
              <a:extLst>
                <a:ext uri="{FF2B5EF4-FFF2-40B4-BE49-F238E27FC236}">
                  <a16:creationId xmlns:a16="http://schemas.microsoft.com/office/drawing/2014/main" id="{BE1BF184-D77F-1F4E-93A0-7B01B2C04E0F}"/>
                </a:ext>
              </a:extLst>
            </p:cNvPr>
            <p:cNvSpPr txBox="1"/>
            <p:nvPr userDrawn="1"/>
          </p:nvSpPr>
          <p:spPr>
            <a:xfrm>
              <a:off x="12424459" y="1751616"/>
              <a:ext cx="4845036"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Text on a dark colour – bright </a:t>
              </a:r>
              <a:r>
                <a:rPr lang="en-US" sz="1200" u="sng" err="1">
                  <a:latin typeface="Arial" panose="020B0604020202020204" pitchFamily="34" charset="0"/>
                  <a:cs typeface="Arial" panose="020B0604020202020204" pitchFamily="34" charset="0"/>
                </a:rPr>
                <a:t>colours</a:t>
              </a:r>
              <a:endParaRPr lang="en-US" sz="1200" u="sng">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91315654-C3C9-BF4C-B8E5-C7211E0B9146}"/>
                </a:ext>
              </a:extLst>
            </p:cNvPr>
            <p:cNvSpPr txBox="1"/>
            <p:nvPr userDrawn="1"/>
          </p:nvSpPr>
          <p:spPr>
            <a:xfrm>
              <a:off x="16161145" y="77822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grpSp>
          <p:nvGrpSpPr>
            <p:cNvPr id="43" name="Group 42">
              <a:extLst>
                <a:ext uri="{FF2B5EF4-FFF2-40B4-BE49-F238E27FC236}">
                  <a16:creationId xmlns:a16="http://schemas.microsoft.com/office/drawing/2014/main" id="{ECCD21A0-176C-4241-8CC3-90ED6551D858}"/>
                </a:ext>
              </a:extLst>
            </p:cNvPr>
            <p:cNvGrpSpPr/>
            <p:nvPr userDrawn="1"/>
          </p:nvGrpSpPr>
          <p:grpSpPr>
            <a:xfrm>
              <a:off x="12313169" y="-276999"/>
              <a:ext cx="4732554" cy="7772178"/>
              <a:chOff x="12313169" y="-276999"/>
              <a:chExt cx="4732554" cy="7772178"/>
            </a:xfrm>
          </p:grpSpPr>
          <p:sp>
            <p:nvSpPr>
              <p:cNvPr id="44" name="Rounded Rectangle 43">
                <a:extLst>
                  <a:ext uri="{FF2B5EF4-FFF2-40B4-BE49-F238E27FC236}">
                    <a16:creationId xmlns:a16="http://schemas.microsoft.com/office/drawing/2014/main" id="{7EBF32D0-ECE4-574F-9B05-1D44AC1E50EC}"/>
                  </a:ext>
                </a:extLst>
              </p:cNvPr>
              <p:cNvSpPr/>
              <p:nvPr userDrawn="1"/>
            </p:nvSpPr>
            <p:spPr>
              <a:xfrm>
                <a:off x="13645617" y="122429"/>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a:extLst>
                  <a:ext uri="{FF2B5EF4-FFF2-40B4-BE49-F238E27FC236}">
                    <a16:creationId xmlns:a16="http://schemas.microsoft.com/office/drawing/2014/main" id="{06E3D047-2A72-C24D-BC23-576DB5E954B4}"/>
                  </a:ext>
                </a:extLst>
              </p:cNvPr>
              <p:cNvSpPr/>
              <p:nvPr userDrawn="1"/>
            </p:nvSpPr>
            <p:spPr>
              <a:xfrm>
                <a:off x="16183057" y="108277"/>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a:extLst>
                  <a:ext uri="{FF2B5EF4-FFF2-40B4-BE49-F238E27FC236}">
                    <a16:creationId xmlns:a16="http://schemas.microsoft.com/office/drawing/2014/main" id="{BBF86E65-FAE9-A44D-A391-A34DFEE84AEC}"/>
                  </a:ext>
                </a:extLst>
              </p:cNvPr>
              <p:cNvSpPr/>
              <p:nvPr userDrawn="1"/>
            </p:nvSpPr>
            <p:spPr>
              <a:xfrm>
                <a:off x="12424459" y="109932"/>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a:extLst>
                  <a:ext uri="{FF2B5EF4-FFF2-40B4-BE49-F238E27FC236}">
                    <a16:creationId xmlns:a16="http://schemas.microsoft.com/office/drawing/2014/main" id="{D4C21E5C-494E-0A46-9483-22CB1133F1FB}"/>
                  </a:ext>
                </a:extLst>
              </p:cNvPr>
              <p:cNvSpPr/>
              <p:nvPr userDrawn="1"/>
            </p:nvSpPr>
            <p:spPr>
              <a:xfrm>
                <a:off x="14853228" y="121789"/>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2EF8620D-028D-0C47-B896-5B302999C077}"/>
                  </a:ext>
                </a:extLst>
              </p:cNvPr>
              <p:cNvSpPr txBox="1"/>
              <p:nvPr userDrawn="1"/>
            </p:nvSpPr>
            <p:spPr>
              <a:xfrm>
                <a:off x="12363915" y="-276999"/>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49" name="TextBox 48">
                <a:extLst>
                  <a:ext uri="{FF2B5EF4-FFF2-40B4-BE49-F238E27FC236}">
                    <a16:creationId xmlns:a16="http://schemas.microsoft.com/office/drawing/2014/main" id="{E033FAFD-200C-A04F-84EA-DE6B5D895A95}"/>
                  </a:ext>
                </a:extLst>
              </p:cNvPr>
              <p:cNvSpPr txBox="1"/>
              <p:nvPr userDrawn="1"/>
            </p:nvSpPr>
            <p:spPr>
              <a:xfrm>
                <a:off x="13537849" y="729134"/>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50" name="TextBox 49">
                <a:extLst>
                  <a:ext uri="{FF2B5EF4-FFF2-40B4-BE49-F238E27FC236}">
                    <a16:creationId xmlns:a16="http://schemas.microsoft.com/office/drawing/2014/main" id="{304BF233-8677-FF41-8573-1541EBE92A0F}"/>
                  </a:ext>
                </a:extLst>
              </p:cNvPr>
              <p:cNvSpPr txBox="1"/>
              <p:nvPr userDrawn="1"/>
            </p:nvSpPr>
            <p:spPr>
              <a:xfrm>
                <a:off x="12313169"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pic>
            <p:nvPicPr>
              <p:cNvPr id="51" name="Picture 50" descr="Diagram, text&#10;&#10;Description automatically generated">
                <a:extLst>
                  <a:ext uri="{FF2B5EF4-FFF2-40B4-BE49-F238E27FC236}">
                    <a16:creationId xmlns:a16="http://schemas.microsoft.com/office/drawing/2014/main" id="{A5A920A1-2459-D043-BAFB-94E9DD4CE7B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2531030" y="2176951"/>
                <a:ext cx="888887" cy="1694569"/>
              </a:xfrm>
              <a:prstGeom prst="rect">
                <a:avLst/>
              </a:prstGeom>
            </p:spPr>
          </p:pic>
          <p:pic>
            <p:nvPicPr>
              <p:cNvPr id="52" name="Picture 51" descr="Diagram, text&#10;&#10;Description automatically generated">
                <a:extLst>
                  <a:ext uri="{FF2B5EF4-FFF2-40B4-BE49-F238E27FC236}">
                    <a16:creationId xmlns:a16="http://schemas.microsoft.com/office/drawing/2014/main" id="{BA1E1F55-2682-8D4E-AAB6-9C5AAC7D8043}"/>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3486525" y="2176951"/>
                <a:ext cx="888887" cy="1434433"/>
              </a:xfrm>
              <a:prstGeom prst="rect">
                <a:avLst/>
              </a:prstGeom>
            </p:spPr>
          </p:pic>
          <p:pic>
            <p:nvPicPr>
              <p:cNvPr id="53" name="Picture 52" descr="Diagram, text&#10;&#10;Description automatically generated">
                <a:extLst>
                  <a:ext uri="{FF2B5EF4-FFF2-40B4-BE49-F238E27FC236}">
                    <a16:creationId xmlns:a16="http://schemas.microsoft.com/office/drawing/2014/main" id="{A285AF3D-BD40-3746-9ED5-8E68CFEF44C1}"/>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4436757" y="2176951"/>
                <a:ext cx="888887" cy="1918055"/>
              </a:xfrm>
              <a:prstGeom prst="rect">
                <a:avLst/>
              </a:prstGeom>
            </p:spPr>
          </p:pic>
          <p:pic>
            <p:nvPicPr>
              <p:cNvPr id="54" name="Picture 53" descr="Diagram, text&#10;&#10;Description automatically generated">
                <a:extLst>
                  <a:ext uri="{FF2B5EF4-FFF2-40B4-BE49-F238E27FC236}">
                    <a16:creationId xmlns:a16="http://schemas.microsoft.com/office/drawing/2014/main" id="{1098DB2F-A35D-B749-A958-31F0412F712E}"/>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5389578" y="2176950"/>
                <a:ext cx="888887" cy="1694569"/>
              </a:xfrm>
              <a:prstGeom prst="rect">
                <a:avLst/>
              </a:prstGeom>
            </p:spPr>
          </p:pic>
          <p:sp>
            <p:nvSpPr>
              <p:cNvPr id="55" name="TextBox 54">
                <a:extLst>
                  <a:ext uri="{FF2B5EF4-FFF2-40B4-BE49-F238E27FC236}">
                    <a16:creationId xmlns:a16="http://schemas.microsoft.com/office/drawing/2014/main" id="{216E85A5-A6FB-1A42-8124-3360846EE4FC}"/>
                  </a:ext>
                </a:extLst>
              </p:cNvPr>
              <p:cNvSpPr txBox="1"/>
              <p:nvPr userDrawn="1"/>
            </p:nvSpPr>
            <p:spPr>
              <a:xfrm>
                <a:off x="14853228" y="76957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08CC748B-09C3-FD4E-824B-73FA46249A33}"/>
                  </a:ext>
                </a:extLst>
              </p:cNvPr>
              <p:cNvSpPr txBox="1"/>
              <p:nvPr userDrawn="1"/>
            </p:nvSpPr>
            <p:spPr>
              <a:xfrm>
                <a:off x="13692510" y="49955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sp>
            <p:nvSpPr>
              <p:cNvPr id="57" name="Rounded Rectangle 56">
                <a:extLst>
                  <a:ext uri="{FF2B5EF4-FFF2-40B4-BE49-F238E27FC236}">
                    <a16:creationId xmlns:a16="http://schemas.microsoft.com/office/drawing/2014/main" id="{1D328DC7-DCE6-594A-A50B-CBBEDA56FB85}"/>
                  </a:ext>
                </a:extLst>
              </p:cNvPr>
              <p:cNvSpPr/>
              <p:nvPr userDrawn="1"/>
            </p:nvSpPr>
            <p:spPr>
              <a:xfrm>
                <a:off x="12504227" y="4405824"/>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ounded Rectangle 57">
                <a:extLst>
                  <a:ext uri="{FF2B5EF4-FFF2-40B4-BE49-F238E27FC236}">
                    <a16:creationId xmlns:a16="http://schemas.microsoft.com/office/drawing/2014/main" id="{CB02B3D0-8B93-DA49-ACCE-FF1660C8B1F6}"/>
                  </a:ext>
                </a:extLst>
              </p:cNvPr>
              <p:cNvSpPr/>
              <p:nvPr userDrawn="1"/>
            </p:nvSpPr>
            <p:spPr>
              <a:xfrm>
                <a:off x="13726968" y="4417222"/>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35C1EFE0-4D85-2344-8CAB-6C500356B0AD}"/>
                  </a:ext>
                </a:extLst>
              </p:cNvPr>
              <p:cNvSpPr/>
              <p:nvPr userDrawn="1"/>
            </p:nvSpPr>
            <p:spPr>
              <a:xfrm>
                <a:off x="14935985" y="4397175"/>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AEC5A0B2-3EEF-BB41-B74F-2B3AA9EB881E}"/>
                  </a:ext>
                </a:extLst>
              </p:cNvPr>
              <p:cNvSpPr/>
              <p:nvPr userDrawn="1"/>
            </p:nvSpPr>
            <p:spPr>
              <a:xfrm>
                <a:off x="12453399" y="5858168"/>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a:extLst>
                  <a:ext uri="{FF2B5EF4-FFF2-40B4-BE49-F238E27FC236}">
                    <a16:creationId xmlns:a16="http://schemas.microsoft.com/office/drawing/2014/main" id="{45A65920-7FED-DE46-B520-3CD57345347F}"/>
                  </a:ext>
                </a:extLst>
              </p:cNvPr>
              <p:cNvSpPr/>
              <p:nvPr userDrawn="1"/>
            </p:nvSpPr>
            <p:spPr>
              <a:xfrm>
                <a:off x="13698000" y="5861639"/>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ounded Rectangle 61">
                <a:extLst>
                  <a:ext uri="{FF2B5EF4-FFF2-40B4-BE49-F238E27FC236}">
                    <a16:creationId xmlns:a16="http://schemas.microsoft.com/office/drawing/2014/main" id="{18E048A8-5096-B74C-BCF1-5C19C4F932A5}"/>
                  </a:ext>
                </a:extLst>
              </p:cNvPr>
              <p:cNvSpPr/>
              <p:nvPr userDrawn="1"/>
            </p:nvSpPr>
            <p:spPr>
              <a:xfrm>
                <a:off x="14885239" y="5858168"/>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E87C1DA1-8615-7A4C-9317-D7F75B568A02}"/>
                  </a:ext>
                </a:extLst>
              </p:cNvPr>
              <p:cNvSpPr txBox="1"/>
              <p:nvPr userDrawn="1"/>
            </p:nvSpPr>
            <p:spPr>
              <a:xfrm>
                <a:off x="12421362" y="496561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64" name="TextBox 63">
                <a:extLst>
                  <a:ext uri="{FF2B5EF4-FFF2-40B4-BE49-F238E27FC236}">
                    <a16:creationId xmlns:a16="http://schemas.microsoft.com/office/drawing/2014/main" id="{7996B456-B563-634F-96C0-F90D5FF0835D}"/>
                  </a:ext>
                </a:extLst>
              </p:cNvPr>
              <p:cNvSpPr txBox="1"/>
              <p:nvPr userDrawn="1"/>
            </p:nvSpPr>
            <p:spPr>
              <a:xfrm>
                <a:off x="14870828" y="498920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B41BF101-3BFA-0A41-8B3E-EC9F73AA0F17}"/>
                  </a:ext>
                </a:extLst>
              </p:cNvPr>
              <p:cNvSpPr txBox="1"/>
              <p:nvPr userDrawn="1"/>
            </p:nvSpPr>
            <p:spPr>
              <a:xfrm>
                <a:off x="12381794" y="654838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CBCD2E5C-8615-C448-AAEF-1DE902C62E1E}"/>
                  </a:ext>
                </a:extLst>
              </p:cNvPr>
              <p:cNvSpPr txBox="1"/>
              <p:nvPr userDrawn="1"/>
            </p:nvSpPr>
            <p:spPr>
              <a:xfrm>
                <a:off x="13692510" y="658800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E8E01889-B002-1E4F-86B1-40A2C044D737}"/>
                  </a:ext>
                </a:extLst>
              </p:cNvPr>
              <p:cNvSpPr txBox="1"/>
              <p:nvPr userDrawn="1"/>
            </p:nvSpPr>
            <p:spPr>
              <a:xfrm>
                <a:off x="14908389" y="660262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68" name="Rounded Rectangle 67">
                <a:extLst>
                  <a:ext uri="{FF2B5EF4-FFF2-40B4-BE49-F238E27FC236}">
                    <a16:creationId xmlns:a16="http://schemas.microsoft.com/office/drawing/2014/main" id="{1AC4B1F0-B60F-6E4F-8979-80383332718E}"/>
                  </a:ext>
                </a:extLst>
              </p:cNvPr>
              <p:cNvSpPr/>
              <p:nvPr userDrawn="1"/>
            </p:nvSpPr>
            <p:spPr>
              <a:xfrm>
                <a:off x="16259427" y="4382235"/>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9" name="TextBox 68">
            <a:extLst>
              <a:ext uri="{FF2B5EF4-FFF2-40B4-BE49-F238E27FC236}">
                <a16:creationId xmlns:a16="http://schemas.microsoft.com/office/drawing/2014/main" id="{EF8D30BA-070E-E247-8358-E0AA46F20395}"/>
              </a:ext>
            </a:extLst>
          </p:cNvPr>
          <p:cNvSpPr txBox="1"/>
          <p:nvPr userDrawn="1"/>
        </p:nvSpPr>
        <p:spPr>
          <a:xfrm>
            <a:off x="16208797" y="501143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sp>
        <p:nvSpPr>
          <p:cNvPr id="70" name="Rounded Rectangle 69">
            <a:extLst>
              <a:ext uri="{FF2B5EF4-FFF2-40B4-BE49-F238E27FC236}">
                <a16:creationId xmlns:a16="http://schemas.microsoft.com/office/drawing/2014/main" id="{CB14677A-E11F-E243-85D1-477DC9124F98}"/>
              </a:ext>
            </a:extLst>
          </p:cNvPr>
          <p:cNvSpPr/>
          <p:nvPr userDrawn="1"/>
        </p:nvSpPr>
        <p:spPr>
          <a:xfrm>
            <a:off x="16457261" y="2143877"/>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057A4726-A6A1-9A44-9432-0F968F95FC33}"/>
              </a:ext>
            </a:extLst>
          </p:cNvPr>
          <p:cNvSpPr txBox="1"/>
          <p:nvPr userDrawn="1"/>
        </p:nvSpPr>
        <p:spPr>
          <a:xfrm>
            <a:off x="16339810" y="277246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9115507"/>
      </p:ext>
    </p:extLst>
  </p:cSld>
  <p:clrMapOvr>
    <a:masterClrMapping/>
  </p:clrMapOvr>
  <p:extLst>
    <p:ext uri="{DCECCB84-F9BA-43D5-87BE-67443E8EF086}">
      <p15:sldGuideLst xmlns:p15="http://schemas.microsoft.com/office/powerpoint/2012/main">
        <p15:guide id="1" orient="horz" pos="867">
          <p15:clr>
            <a:srgbClr val="FBAE40"/>
          </p15:clr>
        </p15:guide>
        <p15:guide id="2" pos="7197">
          <p15:clr>
            <a:srgbClr val="FBAE40"/>
          </p15:clr>
        </p15:guide>
        <p15:guide id="3" pos="48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lide Fill 1 - 1 column + imag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7056000" cy="1039599"/>
          </a:xfrm>
        </p:spPr>
        <p:txBody>
          <a:bodyPr/>
          <a:lstStyle>
            <a:lvl1pPr>
              <a:defRPr>
                <a:solidFill>
                  <a:schemeClr val="bg1"/>
                </a:solidFill>
              </a:defRPr>
            </a:lvl1pPr>
          </a:lstStyle>
          <a:p>
            <a:r>
              <a:rPr lang="en-US"/>
              <a:t>Text slide 1 column with arrow image</a:t>
            </a:r>
            <a:endParaRPr lang="en-GB"/>
          </a:p>
        </p:txBody>
      </p:sp>
      <p:sp>
        <p:nvSpPr>
          <p:cNvPr id="6" name="Text Placeholder 5"/>
          <p:cNvSpPr>
            <a:spLocks noGrp="1"/>
          </p:cNvSpPr>
          <p:nvPr>
            <p:ph type="body" sz="quarter" idx="12" hasCustomPrompt="1"/>
          </p:nvPr>
        </p:nvSpPr>
        <p:spPr>
          <a:xfrm>
            <a:off x="360000" y="2160000"/>
            <a:ext cx="6761769" cy="3636000"/>
          </a:xfrm>
        </p:spPr>
        <p:txBody>
          <a:bodyPr numCol="1" spcCol="180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648000" indent="0">
              <a:buNone/>
              <a:defRPr/>
            </a:lvl5pPr>
            <a:lvl6pPr marL="1149750" indent="-285750">
              <a:buFont typeface="Arial" panose="020B0604020202020204" pitchFamily="34" charset="0"/>
              <a:buChar cha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5"/>
            <a:r>
              <a:rPr lang="en-US"/>
              <a:t>Fifth level</a:t>
            </a:r>
          </a:p>
        </p:txBody>
      </p:sp>
      <p:sp>
        <p:nvSpPr>
          <p:cNvPr id="3" name="Slide Number Placeholder 2"/>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8" name="Rounded Rectangle 7">
            <a:extLst>
              <a:ext uri="{FF2B5EF4-FFF2-40B4-BE49-F238E27FC236}">
                <a16:creationId xmlns:a16="http://schemas.microsoft.com/office/drawing/2014/main" id="{6EF7327D-2491-794B-BD26-79C40200E848}"/>
              </a:ext>
            </a:extLst>
          </p:cNvPr>
          <p:cNvSpPr/>
          <p:nvPr userDrawn="1"/>
        </p:nvSpPr>
        <p:spPr>
          <a:xfrm>
            <a:off x="-1357499" y="7030100"/>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720F899-A698-FD4B-9D42-CBAB51DE7188}"/>
              </a:ext>
            </a:extLst>
          </p:cNvPr>
          <p:cNvSpPr txBox="1"/>
          <p:nvPr userDrawn="1"/>
        </p:nvSpPr>
        <p:spPr>
          <a:xfrm>
            <a:off x="-1474950" y="765869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5628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slide Fill 2 - 2 column + imag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7056000" cy="1039599"/>
          </a:xfrm>
        </p:spPr>
        <p:txBody>
          <a:bodyPr/>
          <a:lstStyle>
            <a:lvl1pPr>
              <a:defRPr>
                <a:solidFill>
                  <a:schemeClr val="bg1"/>
                </a:solidFill>
              </a:defRPr>
            </a:lvl1pPr>
          </a:lstStyle>
          <a:p>
            <a:r>
              <a:rPr lang="en-US"/>
              <a:t>Text slide 2 column with arrow image</a:t>
            </a:r>
            <a:endParaRPr lang="en-GB"/>
          </a:p>
        </p:txBody>
      </p:sp>
      <p:sp>
        <p:nvSpPr>
          <p:cNvPr id="6" name="Text Placeholder 5"/>
          <p:cNvSpPr>
            <a:spLocks noGrp="1"/>
          </p:cNvSpPr>
          <p:nvPr>
            <p:ph type="body" sz="quarter" idx="12" hasCustomPrompt="1"/>
          </p:nvPr>
        </p:nvSpPr>
        <p:spPr>
          <a:xfrm>
            <a:off x="360000" y="2160000"/>
            <a:ext cx="6761769" cy="3636000"/>
          </a:xfrm>
        </p:spPr>
        <p:txBody>
          <a:bodyPr numCol="2" spcCol="180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933750" indent="-285750">
              <a:buFont typeface="Arial" panose="020B0604020202020204" pitchFamily="34" charset="0"/>
              <a:buChar char="•"/>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Tree>
    <p:extLst>
      <p:ext uri="{BB962C8B-B14F-4D97-AF65-F5344CB8AC3E}">
        <p14:creationId xmlns:p14="http://schemas.microsoft.com/office/powerpoint/2010/main" val="3990438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lide Fill 3 - 2 column + imag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6761769" cy="1039599"/>
          </a:xfrm>
        </p:spPr>
        <p:txBody>
          <a:bodyPr/>
          <a:lstStyle>
            <a:lvl1pPr>
              <a:defRPr>
                <a:solidFill>
                  <a:schemeClr val="bg1"/>
                </a:solidFill>
              </a:defRPr>
            </a:lvl1pPr>
          </a:lstStyle>
          <a:p>
            <a:r>
              <a:rPr lang="en-US"/>
              <a:t>Text slide 1 column with box image</a:t>
            </a:r>
            <a:endParaRPr lang="en-GB"/>
          </a:p>
        </p:txBody>
      </p:sp>
      <p:sp>
        <p:nvSpPr>
          <p:cNvPr id="6" name="Text Placeholder 5"/>
          <p:cNvSpPr>
            <a:spLocks noGrp="1"/>
          </p:cNvSpPr>
          <p:nvPr>
            <p:ph type="body" sz="quarter" idx="12" hasCustomPrompt="1"/>
          </p:nvPr>
        </p:nvSpPr>
        <p:spPr>
          <a:xfrm>
            <a:off x="360000" y="2160000"/>
            <a:ext cx="5580000" cy="3636000"/>
          </a:xfrm>
        </p:spPr>
        <p:txBody>
          <a:bodyPr numCol="1" spcCol="180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933750" indent="-285750">
              <a:buFont typeface="Arial" panose="020B0604020202020204" pitchFamily="34" charset="0"/>
              <a:buChar char="•"/>
              <a:defRPr/>
            </a:lvl5pPr>
            <a:lvl6pPr>
              <a:defRPr>
                <a:solidFill>
                  <a:schemeClr val="bg1"/>
                </a:solidFill>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Tree>
    <p:extLst>
      <p:ext uri="{BB962C8B-B14F-4D97-AF65-F5344CB8AC3E}">
        <p14:creationId xmlns:p14="http://schemas.microsoft.com/office/powerpoint/2010/main" val="7858178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Fill 4">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1"/>
            <a:ext cx="11484996" cy="546092"/>
          </a:xfrm>
        </p:spPr>
        <p:txBody>
          <a:bodyPr/>
          <a:lstStyle>
            <a:lvl1pPr>
              <a:defRPr baseline="0">
                <a:solidFill>
                  <a:schemeClr val="bg1"/>
                </a:solidFill>
              </a:defRPr>
            </a:lvl1pPr>
          </a:lstStyle>
          <a:p>
            <a:r>
              <a:rPr lang="en-US"/>
              <a:t>Text and image slide</a:t>
            </a:r>
            <a:endParaRPr lang="en-GB"/>
          </a:p>
        </p:txBody>
      </p:sp>
      <p:sp>
        <p:nvSpPr>
          <p:cNvPr id="5" name="Slide Number Placeholder 4"/>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p:nvPr>
        </p:nvSpPr>
        <p:spPr>
          <a:xfrm>
            <a:off x="360000" y="2160000"/>
            <a:ext cx="5126038" cy="3636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4" name="Content Placeholder 3">
            <a:extLst>
              <a:ext uri="{FF2B5EF4-FFF2-40B4-BE49-F238E27FC236}">
                <a16:creationId xmlns:a16="http://schemas.microsoft.com/office/drawing/2014/main" id="{5AA5CAE6-B0D3-4CB3-B038-8E3C3BF8977F}"/>
              </a:ext>
            </a:extLst>
          </p:cNvPr>
          <p:cNvSpPr>
            <a:spLocks noGrp="1"/>
          </p:cNvSpPr>
          <p:nvPr>
            <p:ph sz="quarter" idx="15" hasCustomPrompt="1"/>
          </p:nvPr>
        </p:nvSpPr>
        <p:spPr>
          <a:xfrm>
            <a:off x="360363" y="1242174"/>
            <a:ext cx="5723637" cy="474663"/>
          </a:xfrm>
        </p:spPr>
        <p:txBody>
          <a:bodyPr/>
          <a:lstStyle>
            <a:lvl1pPr>
              <a:defRPr sz="3300">
                <a:solidFill>
                  <a:srgbClr val="FE8100"/>
                </a:solidFill>
              </a:defRPr>
            </a:lvl1pPr>
          </a:lstStyle>
          <a:p>
            <a:pPr lvl="0"/>
            <a:r>
              <a:rPr lang="en-US"/>
              <a:t>this line in bright accent </a:t>
            </a:r>
            <a:r>
              <a:rPr lang="en-US" err="1"/>
              <a:t>colour</a:t>
            </a:r>
            <a:endParaRPr lang="en-GB"/>
          </a:p>
        </p:txBody>
      </p:sp>
    </p:spTree>
    <p:extLst>
      <p:ext uri="{BB962C8B-B14F-4D97-AF65-F5344CB8AC3E}">
        <p14:creationId xmlns:p14="http://schemas.microsoft.com/office/powerpoint/2010/main" val="7851466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slide Fill 5">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p:txBody>
          <a:bodyPr/>
          <a:lstStyle>
            <a:lvl1pPr>
              <a:defRPr baseline="0">
                <a:solidFill>
                  <a:schemeClr val="bg1"/>
                </a:solidFill>
              </a:defRPr>
            </a:lvl1pPr>
          </a:lstStyle>
          <a:p>
            <a:r>
              <a:rPr lang="en-US"/>
              <a:t>Text and image slide</a:t>
            </a:r>
            <a:br>
              <a:rPr lang="en-US"/>
            </a:br>
            <a:r>
              <a:rPr lang="en-US"/>
              <a:t>with icons</a:t>
            </a:r>
            <a:endParaRPr lang="en-GB"/>
          </a:p>
        </p:txBody>
      </p:sp>
      <p:sp>
        <p:nvSpPr>
          <p:cNvPr id="5" name="Slide Number Placeholder 4"/>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hasCustomPrompt="1"/>
          </p:nvPr>
        </p:nvSpPr>
        <p:spPr>
          <a:xfrm>
            <a:off x="1788460" y="2160000"/>
            <a:ext cx="3697578" cy="69148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3" name="Content Placeholder 9">
            <a:extLst>
              <a:ext uri="{FF2B5EF4-FFF2-40B4-BE49-F238E27FC236}">
                <a16:creationId xmlns:a16="http://schemas.microsoft.com/office/drawing/2014/main" id="{AAE92BD7-0353-4D4B-9558-4AF0F9D4F6C9}"/>
              </a:ext>
            </a:extLst>
          </p:cNvPr>
          <p:cNvSpPr>
            <a:spLocks noGrp="1"/>
          </p:cNvSpPr>
          <p:nvPr>
            <p:ph sz="quarter" idx="15" hasCustomPrompt="1"/>
          </p:nvPr>
        </p:nvSpPr>
        <p:spPr>
          <a:xfrm>
            <a:off x="1788460" y="3015541"/>
            <a:ext cx="3697578" cy="69148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4" name="Content Placeholder 9">
            <a:extLst>
              <a:ext uri="{FF2B5EF4-FFF2-40B4-BE49-F238E27FC236}">
                <a16:creationId xmlns:a16="http://schemas.microsoft.com/office/drawing/2014/main" id="{E1895885-F46C-46F9-9FC1-084C755AEA47}"/>
              </a:ext>
            </a:extLst>
          </p:cNvPr>
          <p:cNvSpPr>
            <a:spLocks noGrp="1"/>
          </p:cNvSpPr>
          <p:nvPr>
            <p:ph sz="quarter" idx="16" hasCustomPrompt="1"/>
          </p:nvPr>
        </p:nvSpPr>
        <p:spPr>
          <a:xfrm>
            <a:off x="1793292" y="3888187"/>
            <a:ext cx="3697578" cy="69148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5" name="Content Placeholder 9">
            <a:extLst>
              <a:ext uri="{FF2B5EF4-FFF2-40B4-BE49-F238E27FC236}">
                <a16:creationId xmlns:a16="http://schemas.microsoft.com/office/drawing/2014/main" id="{52CF2AA3-D110-40DB-8BA0-6DC5F8A327BB}"/>
              </a:ext>
            </a:extLst>
          </p:cNvPr>
          <p:cNvSpPr>
            <a:spLocks noGrp="1"/>
          </p:cNvSpPr>
          <p:nvPr>
            <p:ph sz="quarter" idx="17" hasCustomPrompt="1"/>
          </p:nvPr>
        </p:nvSpPr>
        <p:spPr>
          <a:xfrm>
            <a:off x="1788460" y="4780353"/>
            <a:ext cx="3697578" cy="69148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170608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slide option 2">
    <p:bg>
      <p:bgPr>
        <a:solidFill>
          <a:schemeClr val="bg1"/>
        </a:solidFill>
        <a:effectLst/>
      </p:bgPr>
    </p:bg>
    <p:spTree>
      <p:nvGrpSpPr>
        <p:cNvPr id="1" name=""/>
        <p:cNvGrpSpPr/>
        <p:nvPr/>
      </p:nvGrpSpPr>
      <p:grpSpPr>
        <a:xfrm>
          <a:off x="0" y="0"/>
          <a:ext cx="0" cy="0"/>
          <a:chOff x="0" y="0"/>
          <a:chExt cx="0" cy="0"/>
        </a:xfrm>
      </p:grpSpPr>
      <p:sp>
        <p:nvSpPr>
          <p:cNvPr id="16" name="Picture Placeholder 7" title="Client logo placeholder">
            <a:extLst>
              <a:ext uri="{FF2B5EF4-FFF2-40B4-BE49-F238E27FC236}">
                <a16:creationId xmlns:a16="http://schemas.microsoft.com/office/drawing/2014/main" id="{B0BB70C8-A321-4A1F-9327-8F6BE6BF8AEB}"/>
              </a:ext>
            </a:extLst>
          </p:cNvPr>
          <p:cNvSpPr>
            <a:spLocks noGrp="1"/>
          </p:cNvSpPr>
          <p:nvPr>
            <p:ph type="pic" sz="quarter" idx="12" hasCustomPrompt="1"/>
          </p:nvPr>
        </p:nvSpPr>
        <p:spPr>
          <a:xfrm>
            <a:off x="9928800" y="5400000"/>
            <a:ext cx="1900800" cy="579600"/>
          </a:xfrm>
          <a:prstGeom prst="rect">
            <a:avLst/>
          </a:prstGeom>
          <a:solidFill>
            <a:srgbClr val="CAD0D6"/>
          </a:solidFill>
        </p:spPr>
        <p:txBody>
          <a:bodyPr wrap="none" lIns="0" tIns="0" rIns="0" bIns="0" anchor="ctr"/>
          <a:lstStyle>
            <a:lvl1pPr marL="0" indent="0" algn="ctr" defTabSz="914400" rtl="0" eaLnBrk="1" latinLnBrk="0" hangingPunct="1">
              <a:lnSpc>
                <a:spcPct val="90000"/>
              </a:lnSpc>
              <a:spcBef>
                <a:spcPts val="1000"/>
              </a:spcBef>
              <a:buFont typeface="Arial" panose="020B0604020202020204" pitchFamily="34" charset="0"/>
              <a:buNone/>
              <a:defRPr lang="en-GB" sz="1400" kern="1200" dirty="0">
                <a:solidFill>
                  <a:schemeClr val="tx1">
                    <a:lumMod val="25000"/>
                  </a:schemeClr>
                </a:solidFill>
                <a:latin typeface="Arial" panose="020B0604020202020204" pitchFamily="34" charset="0"/>
                <a:ea typeface="+mn-ea"/>
                <a:cs typeface="Arial" panose="020B0604020202020204" pitchFamily="34" charset="0"/>
              </a:defRPr>
            </a:lvl1pPr>
          </a:lstStyle>
          <a:p>
            <a:r>
              <a:rPr lang="en-GB"/>
              <a:t>Partner/sponsor logo</a:t>
            </a:r>
          </a:p>
        </p:txBody>
      </p:sp>
      <p:sp>
        <p:nvSpPr>
          <p:cNvPr id="9" name="Text Placeholder 3"/>
          <p:cNvSpPr>
            <a:spLocks noGrp="1"/>
          </p:cNvSpPr>
          <p:nvPr>
            <p:ph type="body" sz="quarter" idx="11" hasCustomPrompt="1"/>
          </p:nvPr>
        </p:nvSpPr>
        <p:spPr>
          <a:xfrm>
            <a:off x="360000" y="4680001"/>
            <a:ext cx="4716825" cy="581230"/>
          </a:xfrm>
          <a:prstGeom prst="rect">
            <a:avLst/>
          </a:prstGeom>
        </p:spPr>
        <p:txBody>
          <a:bodyPr wrap="square" lIns="0" tIns="0" rIns="0" bIns="0"/>
          <a:lstStyle>
            <a:lvl1pPr marL="0" indent="0">
              <a:buNone/>
              <a:defRPr sz="2800">
                <a:solidFill>
                  <a:srgbClr val="FF7B00"/>
                </a:solidFill>
                <a:latin typeface="Arial" panose="020B0604020202020204" pitchFamily="34" charset="0"/>
                <a:cs typeface="Arial" panose="020B0604020202020204" pitchFamily="34" charset="0"/>
              </a:defRPr>
            </a:lvl1pPr>
            <a:lvl5pPr>
              <a:defRPr/>
            </a:lvl5pPr>
          </a:lstStyle>
          <a:p>
            <a:pPr lvl="0"/>
            <a:r>
              <a:rPr lang="en-US"/>
              <a:t>Subtitle</a:t>
            </a:r>
            <a:endParaRPr lang="en-GB"/>
          </a:p>
        </p:txBody>
      </p:sp>
      <p:sp>
        <p:nvSpPr>
          <p:cNvPr id="7" name="Text Placeholder 2"/>
          <p:cNvSpPr>
            <a:spLocks noGrp="1"/>
          </p:cNvSpPr>
          <p:nvPr>
            <p:ph type="body" sz="quarter" idx="10" hasCustomPrompt="1"/>
          </p:nvPr>
        </p:nvSpPr>
        <p:spPr>
          <a:xfrm>
            <a:off x="360000" y="3312000"/>
            <a:ext cx="4716825" cy="1299660"/>
          </a:xfrm>
          <a:prstGeom prst="rect">
            <a:avLst/>
          </a:prstGeom>
        </p:spPr>
        <p:txBody>
          <a:bodyPr wrap="square" lIns="0" tIns="0" rIns="0" bIns="0"/>
          <a:lstStyle>
            <a:lvl1pPr marL="0" indent="0">
              <a:buNone/>
              <a:defRPr lang="en-GB" sz="3900" kern="1200" dirty="0">
                <a:solidFill>
                  <a:schemeClr val="bg1"/>
                </a:solid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Title goes here</a:t>
            </a:r>
          </a:p>
        </p:txBody>
      </p:sp>
      <p:sp>
        <p:nvSpPr>
          <p:cNvPr id="24" name="TextBox 23">
            <a:extLst>
              <a:ext uri="{FF2B5EF4-FFF2-40B4-BE49-F238E27FC236}">
                <a16:creationId xmlns:a16="http://schemas.microsoft.com/office/drawing/2014/main" id="{D1558722-96ED-4B0B-9416-E7039EFD6D85}"/>
              </a:ext>
            </a:extLst>
          </p:cNvPr>
          <p:cNvSpPr txBox="1"/>
          <p:nvPr userDrawn="1"/>
        </p:nvSpPr>
        <p:spPr>
          <a:xfrm>
            <a:off x="0" y="6591523"/>
            <a:ext cx="12192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Security Marking</a:t>
            </a:r>
          </a:p>
        </p:txBody>
      </p:sp>
      <p:sp>
        <p:nvSpPr>
          <p:cNvPr id="25" name="Date Placeholder 1">
            <a:extLst>
              <a:ext uri="{FF2B5EF4-FFF2-40B4-BE49-F238E27FC236}">
                <a16:creationId xmlns:a16="http://schemas.microsoft.com/office/drawing/2014/main" id="{D75394B1-85C7-4AB7-ACF3-A38C240630BA}"/>
              </a:ext>
            </a:extLst>
          </p:cNvPr>
          <p:cNvSpPr>
            <a:spLocks noGrp="1"/>
          </p:cNvSpPr>
          <p:nvPr>
            <p:ph type="dt" sz="half" idx="2"/>
          </p:nvPr>
        </p:nvSpPr>
        <p:spPr>
          <a:xfrm>
            <a:off x="9202031" y="6560191"/>
            <a:ext cx="2743200" cy="203229"/>
          </a:xfrm>
          <a:prstGeom prst="rect">
            <a:avLst/>
          </a:prstGeom>
        </p:spPr>
        <p:txBody>
          <a:bodyPr vert="horz" lIns="0" tIns="0" rIns="0" bIns="0" rtlCol="0" anchor="b" anchorCtr="0"/>
          <a:lstStyle>
            <a:lvl1pPr algn="r">
              <a:defRPr sz="1200">
                <a:solidFill>
                  <a:schemeClr val="bg1"/>
                </a:solidFill>
              </a:defRPr>
            </a:lvl1pPr>
          </a:lstStyle>
          <a:p>
            <a:r>
              <a:rPr lang="en-GB"/>
              <a:t>Month YYYY</a:t>
            </a:r>
          </a:p>
        </p:txBody>
      </p:sp>
      <p:sp>
        <p:nvSpPr>
          <p:cNvPr id="8" name="Footer Placeholder 6">
            <a:extLst>
              <a:ext uri="{FF2B5EF4-FFF2-40B4-BE49-F238E27FC236}">
                <a16:creationId xmlns:a16="http://schemas.microsoft.com/office/drawing/2014/main" id="{88502135-5917-426A-B30C-E1B371D751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0" name="TextBox 9">
            <a:extLst>
              <a:ext uri="{FF2B5EF4-FFF2-40B4-BE49-F238E27FC236}">
                <a16:creationId xmlns:a16="http://schemas.microsoft.com/office/drawing/2014/main" id="{005F2F31-B937-524D-B820-23D0D9E14C07}"/>
              </a:ext>
            </a:extLst>
          </p:cNvPr>
          <p:cNvSpPr txBox="1"/>
          <p:nvPr userDrawn="1"/>
        </p:nvSpPr>
        <p:spPr>
          <a:xfrm>
            <a:off x="9906000" y="6940964"/>
            <a:ext cx="2286000" cy="600164"/>
          </a:xfrm>
          <a:prstGeom prst="rect">
            <a:avLst/>
          </a:prstGeom>
          <a:noFill/>
        </p:spPr>
        <p:txBody>
          <a:bodyPr wrap="square" lIns="0" tIns="0" rIns="0" bIns="0" rtlCol="0">
            <a:spAutoFit/>
          </a:bodyPr>
          <a:lstStyle/>
          <a:p>
            <a:pPr marL="0" algn="l"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If you do not have a partner, please delete this partner logo placeholder. </a:t>
            </a:r>
            <a:endParaRPr lang="en-GB" sz="1300" i="0" kern="120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15607612"/>
      </p:ext>
    </p:extLst>
  </p:cSld>
  <p:clrMapOvr>
    <a:masterClrMapping/>
  </p:clrMapOvr>
  <p:extLst>
    <p:ext uri="{DCECCB84-F9BA-43D5-87BE-67443E8EF086}">
      <p15:sldGuideLst xmlns:p15="http://schemas.microsoft.com/office/powerpoint/2012/main">
        <p15:guide id="1" pos="46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slide fill 6 - Imag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1338974"/>
            <a:ext cx="4535558" cy="447624"/>
          </a:xfrm>
        </p:spPr>
        <p:txBody>
          <a:bodyPr/>
          <a:lstStyle>
            <a:lvl1pPr>
              <a:defRPr baseline="0">
                <a:solidFill>
                  <a:schemeClr val="bg1"/>
                </a:solidFill>
              </a:defRPr>
            </a:lvl1pPr>
          </a:lstStyle>
          <a:p>
            <a:r>
              <a:rPr lang="en-US"/>
              <a:t>Text and image slide</a:t>
            </a:r>
            <a:endParaRPr lang="en-GB"/>
          </a:p>
        </p:txBody>
      </p:sp>
      <p:sp>
        <p:nvSpPr>
          <p:cNvPr id="5" name="Slide Number Placeholder 4"/>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10" name="Content Placeholder 9"/>
          <p:cNvSpPr>
            <a:spLocks noGrp="1"/>
          </p:cNvSpPr>
          <p:nvPr>
            <p:ph sz="quarter" idx="14" hasCustomPrompt="1"/>
          </p:nvPr>
        </p:nvSpPr>
        <p:spPr>
          <a:xfrm>
            <a:off x="359999" y="2785397"/>
            <a:ext cx="4437083" cy="289795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6" name="Content Placeholder 5">
            <a:extLst>
              <a:ext uri="{FF2B5EF4-FFF2-40B4-BE49-F238E27FC236}">
                <a16:creationId xmlns:a16="http://schemas.microsoft.com/office/drawing/2014/main" id="{8A1D418E-1AD6-466B-8386-35B8B7EBEA64}"/>
              </a:ext>
            </a:extLst>
          </p:cNvPr>
          <p:cNvSpPr>
            <a:spLocks noGrp="1"/>
          </p:cNvSpPr>
          <p:nvPr>
            <p:ph sz="quarter" idx="15" hasCustomPrompt="1"/>
          </p:nvPr>
        </p:nvSpPr>
        <p:spPr>
          <a:xfrm>
            <a:off x="360306" y="1810242"/>
            <a:ext cx="4535251" cy="801688"/>
          </a:xfrm>
        </p:spPr>
        <p:txBody>
          <a:bodyPr/>
          <a:lstStyle>
            <a:lvl1pPr>
              <a:defRPr sz="3300">
                <a:solidFill>
                  <a:srgbClr val="FE8100"/>
                </a:solidFill>
              </a:defRPr>
            </a:lvl1pPr>
          </a:lstStyle>
          <a:p>
            <a:pPr lvl="0"/>
            <a:r>
              <a:rPr lang="en-US"/>
              <a:t>this line in bright accent </a:t>
            </a:r>
            <a:r>
              <a:rPr lang="en-US" err="1"/>
              <a:t>colour</a:t>
            </a:r>
            <a:endParaRPr lang="en-US"/>
          </a:p>
        </p:txBody>
      </p:sp>
    </p:spTree>
    <p:extLst>
      <p:ext uri="{BB962C8B-B14F-4D97-AF65-F5344CB8AC3E}">
        <p14:creationId xmlns:p14="http://schemas.microsoft.com/office/powerpoint/2010/main" val="135384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slide fill 6 - Image and colour overla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59999" y="1338974"/>
            <a:ext cx="11316185" cy="447624"/>
          </a:xfrm>
        </p:spPr>
        <p:txBody>
          <a:bodyPr/>
          <a:lstStyle>
            <a:lvl1pPr>
              <a:defRPr baseline="0">
                <a:solidFill>
                  <a:schemeClr val="bg1"/>
                </a:solidFill>
              </a:defRPr>
            </a:lvl1pPr>
          </a:lstStyle>
          <a:p>
            <a:r>
              <a:rPr lang="en-US"/>
              <a:t>Text and image slide</a:t>
            </a:r>
            <a:endParaRPr lang="en-GB"/>
          </a:p>
        </p:txBody>
      </p:sp>
      <p:sp>
        <p:nvSpPr>
          <p:cNvPr id="5" name="Slide Number Placeholder 4"/>
          <p:cNvSpPr>
            <a:spLocks noGrp="1"/>
          </p:cNvSpPr>
          <p:nvPr>
            <p:ph type="sldNum" sz="quarter" idx="13"/>
          </p:nvPr>
        </p:nvSpPr>
        <p:spPr/>
        <p:txBody>
          <a:bodyPr/>
          <a:lstStyle>
            <a:lvl1pPr>
              <a:defRPr>
                <a:solidFill>
                  <a:schemeClr val="bg1"/>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1F49C458-E82C-46FC-A504-70436BE77649}"/>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0" name="Content Placeholder 9"/>
          <p:cNvSpPr>
            <a:spLocks noGrp="1"/>
          </p:cNvSpPr>
          <p:nvPr>
            <p:ph sz="quarter" idx="14" hasCustomPrompt="1"/>
          </p:nvPr>
        </p:nvSpPr>
        <p:spPr>
          <a:xfrm>
            <a:off x="1325249" y="5042647"/>
            <a:ext cx="2457919" cy="986355"/>
          </a:xfrm>
        </p:spPr>
        <p:txBody>
          <a:bodyPr/>
          <a:lstStyle>
            <a:lvl1pPr>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a:t>
            </a:r>
          </a:p>
        </p:txBody>
      </p:sp>
      <p:sp>
        <p:nvSpPr>
          <p:cNvPr id="22" name="Content Placeholder 9">
            <a:extLst>
              <a:ext uri="{FF2B5EF4-FFF2-40B4-BE49-F238E27FC236}">
                <a16:creationId xmlns:a16="http://schemas.microsoft.com/office/drawing/2014/main" id="{049899F4-7AF3-4DAA-8D63-DA9BD9EE8753}"/>
              </a:ext>
            </a:extLst>
          </p:cNvPr>
          <p:cNvSpPr>
            <a:spLocks noGrp="1"/>
          </p:cNvSpPr>
          <p:nvPr>
            <p:ph sz="quarter" idx="15" hasCustomPrompt="1"/>
          </p:nvPr>
        </p:nvSpPr>
        <p:spPr>
          <a:xfrm>
            <a:off x="5251773" y="5070693"/>
            <a:ext cx="2457919" cy="986355"/>
          </a:xfrm>
        </p:spPr>
        <p:txBody>
          <a:bodyPr/>
          <a:lstStyle>
            <a:lvl1pPr>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a:t>
            </a:r>
          </a:p>
        </p:txBody>
      </p:sp>
      <p:sp>
        <p:nvSpPr>
          <p:cNvPr id="23" name="Content Placeholder 9">
            <a:extLst>
              <a:ext uri="{FF2B5EF4-FFF2-40B4-BE49-F238E27FC236}">
                <a16:creationId xmlns:a16="http://schemas.microsoft.com/office/drawing/2014/main" id="{4384662C-B1FB-4BEE-990F-391049753830}"/>
              </a:ext>
            </a:extLst>
          </p:cNvPr>
          <p:cNvSpPr>
            <a:spLocks noGrp="1"/>
          </p:cNvSpPr>
          <p:nvPr>
            <p:ph sz="quarter" idx="16" hasCustomPrompt="1"/>
          </p:nvPr>
        </p:nvSpPr>
        <p:spPr>
          <a:xfrm>
            <a:off x="9155494" y="5036551"/>
            <a:ext cx="2457919" cy="986355"/>
          </a:xfrm>
        </p:spPr>
        <p:txBody>
          <a:bodyPr/>
          <a:lstStyle>
            <a:lvl1pPr>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a:t>
            </a:r>
          </a:p>
        </p:txBody>
      </p:sp>
      <p:sp>
        <p:nvSpPr>
          <p:cNvPr id="21" name="TextBox 20">
            <a:extLst>
              <a:ext uri="{FF2B5EF4-FFF2-40B4-BE49-F238E27FC236}">
                <a16:creationId xmlns:a16="http://schemas.microsoft.com/office/drawing/2014/main" id="{AE941658-F7C6-48BA-A3A5-CD697694914C}"/>
              </a:ext>
            </a:extLst>
          </p:cNvPr>
          <p:cNvSpPr txBox="1"/>
          <p:nvPr userDrawn="1"/>
        </p:nvSpPr>
        <p:spPr>
          <a:xfrm>
            <a:off x="6689558" y="-1012339"/>
            <a:ext cx="5502442" cy="800219"/>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GB" sz="1300" i="0">
                <a:solidFill>
                  <a:srgbClr val="071D49"/>
                </a:solidFill>
                <a:latin typeface="Arial" panose="020B0604020202020204" pitchFamily="34" charset="0"/>
                <a:cs typeface="Arial" panose="020B0604020202020204" pitchFamily="34" charset="0"/>
              </a:rPr>
              <a:t>For the transparency fill, please refer to page 42 to 45 of our brand guidelines for further details of how to successfully apply a colour wash. Adjust the transparency of the colour wash shape to achieve the desired effect.</a:t>
            </a:r>
          </a:p>
        </p:txBody>
      </p:sp>
      <p:sp>
        <p:nvSpPr>
          <p:cNvPr id="4" name="Text Placeholder 3">
            <a:extLst>
              <a:ext uri="{FF2B5EF4-FFF2-40B4-BE49-F238E27FC236}">
                <a16:creationId xmlns:a16="http://schemas.microsoft.com/office/drawing/2014/main" id="{E48662B4-EEE2-40BB-A7E8-CA1E9718AAE5}"/>
              </a:ext>
            </a:extLst>
          </p:cNvPr>
          <p:cNvSpPr>
            <a:spLocks noGrp="1"/>
          </p:cNvSpPr>
          <p:nvPr>
            <p:ph type="body" sz="quarter" idx="17" hasCustomPrompt="1"/>
          </p:nvPr>
        </p:nvSpPr>
        <p:spPr>
          <a:xfrm>
            <a:off x="360686" y="1803207"/>
            <a:ext cx="11315497" cy="724942"/>
          </a:xfrm>
        </p:spPr>
        <p:txBody>
          <a:bodyPr/>
          <a:lstStyle>
            <a:lvl1pPr>
              <a:defRPr sz="3300">
                <a:solidFill>
                  <a:srgbClr val="FE8100"/>
                </a:solidFill>
              </a:defRPr>
            </a:lvl1pPr>
            <a:lvl5pPr marL="648000" indent="0">
              <a:buNone/>
              <a:defRPr/>
            </a:lvl5pPr>
          </a:lstStyle>
          <a:p>
            <a:r>
              <a:rPr lang="en-US">
                <a:solidFill>
                  <a:schemeClr val="accent5"/>
                </a:solidFill>
              </a:rPr>
              <a:t>this line in accent </a:t>
            </a:r>
            <a:r>
              <a:rPr lang="en-US" err="1">
                <a:solidFill>
                  <a:schemeClr val="accent5"/>
                </a:solidFill>
              </a:rPr>
              <a:t>colour</a:t>
            </a:r>
            <a:endParaRPr lang="en-GB">
              <a:solidFill>
                <a:schemeClr val="accent5"/>
              </a:solidFill>
            </a:endParaRPr>
          </a:p>
        </p:txBody>
      </p:sp>
    </p:spTree>
    <p:extLst>
      <p:ext uri="{BB962C8B-B14F-4D97-AF65-F5344CB8AC3E}">
        <p14:creationId xmlns:p14="http://schemas.microsoft.com/office/powerpoint/2010/main" val="19789464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slide option 2">
    <p:bg>
      <p:bgPr>
        <a:solidFill>
          <a:schemeClr val="tx1"/>
        </a:solidFill>
        <a:effectLst/>
      </p:bgPr>
    </p:bg>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531E1A3D-6FA4-4839-9699-8F8AB34F9A17}"/>
              </a:ext>
            </a:extLst>
          </p:cNvPr>
          <p:cNvSpPr>
            <a:spLocks noGrp="1"/>
          </p:cNvSpPr>
          <p:nvPr>
            <p:ph type="body" sz="quarter" idx="12" hasCustomPrompt="1"/>
          </p:nvPr>
        </p:nvSpPr>
        <p:spPr>
          <a:xfrm>
            <a:off x="360000" y="4932000"/>
            <a:ext cx="7378691" cy="988355"/>
          </a:xfrm>
          <a:prstGeom prst="rect">
            <a:avLst/>
          </a:prstGeom>
        </p:spPr>
        <p:txBody>
          <a:bodyPr wrap="square" lIns="0" tIns="0" rIns="0" bIns="0"/>
          <a:lstStyle>
            <a:lvl1pPr marL="0" indent="0">
              <a:buNone/>
              <a:defRPr sz="2800">
                <a:solidFill>
                  <a:schemeClr val="accent5"/>
                </a:solidFill>
                <a:latin typeface="Arial" panose="020B0604020202020204" pitchFamily="34" charset="0"/>
                <a:cs typeface="Arial" panose="020B0604020202020204" pitchFamily="34" charset="0"/>
              </a:defRPr>
            </a:lvl1pPr>
            <a:lvl2pPr marL="0" indent="0">
              <a:buFontTx/>
              <a:buNone/>
              <a:defRPr>
                <a:solidFill>
                  <a:srgbClr val="FE8100"/>
                </a:solidFill>
              </a:defRPr>
            </a:lvl2pPr>
            <a:lvl5pPr>
              <a:defRPr/>
            </a:lvl5pPr>
          </a:lstStyle>
          <a:p>
            <a:pPr lvl="1"/>
            <a:r>
              <a:rPr lang="en-US"/>
              <a:t>Author name in bright accent </a:t>
            </a:r>
            <a:r>
              <a:rPr lang="en-US" err="1"/>
              <a:t>colour</a:t>
            </a:r>
            <a:endParaRPr lang="en-US"/>
          </a:p>
          <a:p>
            <a:pPr lvl="1"/>
            <a:r>
              <a:rPr lang="en-US"/>
              <a:t>Author title in bright accent </a:t>
            </a:r>
            <a:r>
              <a:rPr lang="en-US" err="1"/>
              <a:t>colour</a:t>
            </a:r>
            <a:endParaRPr lang="en-GB"/>
          </a:p>
        </p:txBody>
      </p:sp>
      <p:sp>
        <p:nvSpPr>
          <p:cNvPr id="26" name="Slide Number Placeholder 2">
            <a:extLst>
              <a:ext uri="{FF2B5EF4-FFF2-40B4-BE49-F238E27FC236}">
                <a16:creationId xmlns:a16="http://schemas.microsoft.com/office/drawing/2014/main" id="{EB777534-6176-483C-A4DB-54059778A0E1}"/>
              </a:ext>
            </a:extLst>
          </p:cNvPr>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chemeClr val="bg1"/>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27" name="Footer Placeholder 6">
            <a:extLst>
              <a:ext uri="{FF2B5EF4-FFF2-40B4-BE49-F238E27FC236}">
                <a16:creationId xmlns:a16="http://schemas.microsoft.com/office/drawing/2014/main" id="{D825B6D9-4B91-4DF1-A92B-14829711F1B2}"/>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0" name="Text Placeholder 5">
            <a:extLst>
              <a:ext uri="{FF2B5EF4-FFF2-40B4-BE49-F238E27FC236}">
                <a16:creationId xmlns:a16="http://schemas.microsoft.com/office/drawing/2014/main" id="{CB4D9CE6-5A6E-43C4-B2CA-2CF71AC59A79}"/>
              </a:ext>
            </a:extLst>
          </p:cNvPr>
          <p:cNvSpPr>
            <a:spLocks noGrp="1"/>
          </p:cNvSpPr>
          <p:nvPr>
            <p:ph type="body" sz="quarter" idx="13" hasCustomPrompt="1"/>
          </p:nvPr>
        </p:nvSpPr>
        <p:spPr>
          <a:xfrm>
            <a:off x="360000" y="2160000"/>
            <a:ext cx="6664255" cy="2606478"/>
          </a:xfrm>
          <a:prstGeom prst="rect">
            <a:avLst/>
          </a:prstGeom>
        </p:spPr>
        <p:txBody>
          <a:bodyPr/>
          <a:lstStyle>
            <a:lvl1pPr>
              <a:defRPr>
                <a:solidFill>
                  <a:schemeClr val="bg1"/>
                </a:solidFill>
              </a:defRPr>
            </a:lvl1pPr>
          </a:lstStyle>
          <a:p>
            <a:pPr lvl="0"/>
            <a:r>
              <a:rPr lang="en-US"/>
              <a:t>“Quote slide with title for extended quote/references”</a:t>
            </a:r>
          </a:p>
        </p:txBody>
      </p:sp>
      <p:sp>
        <p:nvSpPr>
          <p:cNvPr id="11" name="Title 1">
            <a:extLst>
              <a:ext uri="{FF2B5EF4-FFF2-40B4-BE49-F238E27FC236}">
                <a16:creationId xmlns:a16="http://schemas.microsoft.com/office/drawing/2014/main" id="{465F65D0-E9C1-49F6-9CD1-A9EDB8CF108D}"/>
              </a:ext>
            </a:extLst>
          </p:cNvPr>
          <p:cNvSpPr>
            <a:spLocks noGrp="1"/>
          </p:cNvSpPr>
          <p:nvPr>
            <p:ph type="title" hasCustomPrompt="1"/>
          </p:nvPr>
        </p:nvSpPr>
        <p:spPr>
          <a:xfrm>
            <a:off x="360000" y="720000"/>
            <a:ext cx="11484996" cy="1039599"/>
          </a:xfrm>
          <a:prstGeom prst="rect">
            <a:avLst/>
          </a:prstGeom>
        </p:spPr>
        <p:txBody>
          <a:bodyPr/>
          <a:lstStyle>
            <a:lvl1pPr>
              <a:defRPr>
                <a:solidFill>
                  <a:schemeClr val="bg1"/>
                </a:solidFill>
              </a:defRPr>
            </a:lvl1pPr>
          </a:lstStyle>
          <a:p>
            <a:r>
              <a:rPr lang="en-US"/>
              <a:t>Quote slide title</a:t>
            </a:r>
            <a:br>
              <a:rPr lang="en-US"/>
            </a:br>
            <a:r>
              <a:rPr lang="en-US"/>
              <a:t>(if required)</a:t>
            </a:r>
            <a:endParaRPr lang="en-GB"/>
          </a:p>
        </p:txBody>
      </p:sp>
    </p:spTree>
    <p:extLst>
      <p:ext uri="{BB962C8B-B14F-4D97-AF65-F5344CB8AC3E}">
        <p14:creationId xmlns:p14="http://schemas.microsoft.com/office/powerpoint/2010/main" val="3374179788"/>
      </p:ext>
    </p:extLst>
  </p:cSld>
  <p:clrMapOvr>
    <a:masterClrMapping/>
  </p:clrMapOvr>
  <p:extLst>
    <p:ext uri="{DCECCB84-F9BA-43D5-87BE-67443E8EF086}">
      <p15:sldGuideLst xmlns:p15="http://schemas.microsoft.com/office/powerpoint/2012/main">
        <p15:guide id="1" orient="horz" pos="867">
          <p15:clr>
            <a:srgbClr val="FBAE40"/>
          </p15:clr>
        </p15:guide>
        <p15:guide id="2" pos="7197">
          <p15:clr>
            <a:srgbClr val="FBAE40"/>
          </p15:clr>
        </p15:guide>
        <p15:guide id="3" pos="483">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slide option 3">
    <p:bg>
      <p:bgPr>
        <a:solidFill>
          <a:schemeClr val="tx1"/>
        </a:solidFill>
        <a:effectLst/>
      </p:bgPr>
    </p:bg>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1E7DFFBD-5B75-41BB-B281-582146D4B50E}"/>
              </a:ext>
            </a:extLst>
          </p:cNvPr>
          <p:cNvSpPr>
            <a:spLocks noGrp="1"/>
          </p:cNvSpPr>
          <p:nvPr>
            <p:ph type="body" sz="quarter" idx="13" hasCustomPrompt="1"/>
          </p:nvPr>
        </p:nvSpPr>
        <p:spPr>
          <a:xfrm>
            <a:off x="4176000" y="828001"/>
            <a:ext cx="7378691" cy="4089046"/>
          </a:xfrm>
          <a:prstGeom prst="rect">
            <a:avLst/>
          </a:prstGeom>
        </p:spPr>
        <p:txBody>
          <a:bodyPr wrap="square" lIns="0" tIns="0" rIns="0" bIns="0" anchor="b" anchorCtr="0"/>
          <a:lstStyle>
            <a:lvl1pPr marL="0" indent="0">
              <a:buNone/>
              <a:defRPr lang="en-GB" sz="3900" kern="1200" dirty="0">
                <a:no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“Quote slide with background colour”</a:t>
            </a:r>
          </a:p>
        </p:txBody>
      </p:sp>
      <p:sp>
        <p:nvSpPr>
          <p:cNvPr id="15" name="Text Placeholder 3">
            <a:extLst>
              <a:ext uri="{FF2B5EF4-FFF2-40B4-BE49-F238E27FC236}">
                <a16:creationId xmlns:a16="http://schemas.microsoft.com/office/drawing/2014/main" id="{531E1A3D-6FA4-4839-9699-8F8AB34F9A17}"/>
              </a:ext>
            </a:extLst>
          </p:cNvPr>
          <p:cNvSpPr>
            <a:spLocks noGrp="1"/>
          </p:cNvSpPr>
          <p:nvPr>
            <p:ph type="body" sz="quarter" idx="12" hasCustomPrompt="1"/>
          </p:nvPr>
        </p:nvSpPr>
        <p:spPr>
          <a:xfrm>
            <a:off x="4175999" y="4932000"/>
            <a:ext cx="7378691" cy="988355"/>
          </a:xfrm>
          <a:prstGeom prst="rect">
            <a:avLst/>
          </a:prstGeom>
        </p:spPr>
        <p:txBody>
          <a:bodyPr wrap="square" lIns="0" tIns="0" rIns="0" bIns="0"/>
          <a:lstStyle>
            <a:lvl1pPr marL="0" indent="0">
              <a:buNone/>
              <a:defRPr sz="2800">
                <a:solidFill>
                  <a:srgbClr val="FE8100"/>
                </a:solidFill>
                <a:latin typeface="Arial" panose="020B0604020202020204" pitchFamily="34" charset="0"/>
                <a:cs typeface="Arial" panose="020B0604020202020204" pitchFamily="34" charset="0"/>
              </a:defRPr>
            </a:lvl1pPr>
            <a:lvl5pPr>
              <a:defRPr/>
            </a:lvl5pPr>
          </a:lstStyle>
          <a:p>
            <a:pPr lvl="0"/>
            <a:r>
              <a:rPr lang="en-US"/>
              <a:t>Author in bright accent </a:t>
            </a:r>
            <a:r>
              <a:rPr lang="en-US" err="1"/>
              <a:t>colour</a:t>
            </a:r>
            <a:endParaRPr lang="en-GB"/>
          </a:p>
        </p:txBody>
      </p:sp>
      <p:sp>
        <p:nvSpPr>
          <p:cNvPr id="26" name="Slide Number Placeholder 2">
            <a:extLst>
              <a:ext uri="{FF2B5EF4-FFF2-40B4-BE49-F238E27FC236}">
                <a16:creationId xmlns:a16="http://schemas.microsoft.com/office/drawing/2014/main" id="{EB777534-6176-483C-A4DB-54059778A0E1}"/>
              </a:ext>
            </a:extLst>
          </p:cNvPr>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chemeClr val="bg1"/>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27" name="Footer Placeholder 6">
            <a:extLst>
              <a:ext uri="{FF2B5EF4-FFF2-40B4-BE49-F238E27FC236}">
                <a16:creationId xmlns:a16="http://schemas.microsoft.com/office/drawing/2014/main" id="{D825B6D9-4B91-4DF1-A92B-14829711F1B2}"/>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Tree>
    <p:extLst>
      <p:ext uri="{BB962C8B-B14F-4D97-AF65-F5344CB8AC3E}">
        <p14:creationId xmlns:p14="http://schemas.microsoft.com/office/powerpoint/2010/main" val="738744269"/>
      </p:ext>
    </p:extLst>
  </p:cSld>
  <p:clrMapOvr>
    <a:masterClrMapping/>
  </p:clrMapOvr>
  <p:extLst>
    <p:ext uri="{DCECCB84-F9BA-43D5-87BE-67443E8EF086}">
      <p15:sldGuideLst xmlns:p15="http://schemas.microsoft.com/office/powerpoint/2012/main">
        <p15:guide id="1" orient="horz" pos="867">
          <p15:clr>
            <a:srgbClr val="FBAE40"/>
          </p15:clr>
        </p15:guide>
        <p15:guide id="2" pos="7197">
          <p15:clr>
            <a:srgbClr val="FBAE40"/>
          </p15:clr>
        </p15:guide>
        <p15:guide id="3" pos="483">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uote slide option 4">
    <p:bg>
      <p:bgPr>
        <a:solidFill>
          <a:schemeClr val="tx1"/>
        </a:solidFill>
        <a:effectLst/>
      </p:bgPr>
    </p:bg>
    <p:spTree>
      <p:nvGrpSpPr>
        <p:cNvPr id="1" name=""/>
        <p:cNvGrpSpPr/>
        <p:nvPr/>
      </p:nvGrpSpPr>
      <p:grpSpPr>
        <a:xfrm>
          <a:off x="0" y="0"/>
          <a:ext cx="0" cy="0"/>
          <a:chOff x="0" y="0"/>
          <a:chExt cx="0" cy="0"/>
        </a:xfrm>
      </p:grpSpPr>
      <p:sp>
        <p:nvSpPr>
          <p:cNvPr id="26" name="Slide Number Placeholder 2">
            <a:extLst>
              <a:ext uri="{FF2B5EF4-FFF2-40B4-BE49-F238E27FC236}">
                <a16:creationId xmlns:a16="http://schemas.microsoft.com/office/drawing/2014/main" id="{EB777534-6176-483C-A4DB-54059778A0E1}"/>
              </a:ext>
            </a:extLst>
          </p:cNvPr>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chemeClr val="bg1"/>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27" name="Footer Placeholder 6">
            <a:extLst>
              <a:ext uri="{FF2B5EF4-FFF2-40B4-BE49-F238E27FC236}">
                <a16:creationId xmlns:a16="http://schemas.microsoft.com/office/drawing/2014/main" id="{D825B6D9-4B91-4DF1-A92B-14829711F1B2}"/>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6" name="Text Placeholder 2">
            <a:extLst>
              <a:ext uri="{FF2B5EF4-FFF2-40B4-BE49-F238E27FC236}">
                <a16:creationId xmlns:a16="http://schemas.microsoft.com/office/drawing/2014/main" id="{1E7DFFBD-5B75-41BB-B281-582146D4B50E}"/>
              </a:ext>
            </a:extLst>
          </p:cNvPr>
          <p:cNvSpPr>
            <a:spLocks noGrp="1"/>
          </p:cNvSpPr>
          <p:nvPr>
            <p:ph type="body" sz="quarter" idx="13" hasCustomPrompt="1"/>
          </p:nvPr>
        </p:nvSpPr>
        <p:spPr>
          <a:xfrm>
            <a:off x="2809919" y="704617"/>
            <a:ext cx="7990081" cy="3713669"/>
          </a:xfrm>
          <a:prstGeom prst="rect">
            <a:avLst/>
          </a:prstGeom>
        </p:spPr>
        <p:txBody>
          <a:bodyPr wrap="square" lIns="0" tIns="0" rIns="0" bIns="0" anchor="b" anchorCtr="0"/>
          <a:lstStyle>
            <a:lvl1pPr marL="0" indent="0">
              <a:buNone/>
              <a:defRPr lang="en-GB" sz="3900" kern="1200" dirty="0">
                <a:no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“Quote slide with background image and overlay”</a:t>
            </a:r>
          </a:p>
        </p:txBody>
      </p:sp>
      <p:sp>
        <p:nvSpPr>
          <p:cNvPr id="15" name="Text Placeholder 3">
            <a:extLst>
              <a:ext uri="{FF2B5EF4-FFF2-40B4-BE49-F238E27FC236}">
                <a16:creationId xmlns:a16="http://schemas.microsoft.com/office/drawing/2014/main" id="{531E1A3D-6FA4-4839-9699-8F8AB34F9A17}"/>
              </a:ext>
            </a:extLst>
          </p:cNvPr>
          <p:cNvSpPr>
            <a:spLocks noGrp="1"/>
          </p:cNvSpPr>
          <p:nvPr>
            <p:ph type="body" sz="quarter" idx="12" hasCustomPrompt="1"/>
          </p:nvPr>
        </p:nvSpPr>
        <p:spPr>
          <a:xfrm>
            <a:off x="2809919" y="4443158"/>
            <a:ext cx="6841244" cy="988355"/>
          </a:xfrm>
          <a:prstGeom prst="rect">
            <a:avLst/>
          </a:prstGeom>
        </p:spPr>
        <p:txBody>
          <a:bodyPr wrap="square" lIns="0" tIns="0" rIns="0" bIns="0"/>
          <a:lstStyle>
            <a:lvl1pPr marL="0" indent="0">
              <a:buNone/>
              <a:defRPr sz="2800">
                <a:solidFill>
                  <a:srgbClr val="FE8100"/>
                </a:solidFill>
                <a:latin typeface="Arial" panose="020B0604020202020204" pitchFamily="34" charset="0"/>
                <a:cs typeface="Arial" panose="020B0604020202020204" pitchFamily="34" charset="0"/>
              </a:defRPr>
            </a:lvl1pPr>
            <a:lvl5pPr>
              <a:defRPr/>
            </a:lvl5pPr>
          </a:lstStyle>
          <a:p>
            <a:pPr lvl="0"/>
            <a:r>
              <a:rPr lang="en-US"/>
              <a:t>Author in accent </a:t>
            </a:r>
            <a:r>
              <a:rPr lang="en-US" err="1"/>
              <a:t>colour</a:t>
            </a:r>
            <a:endParaRPr lang="en-GB"/>
          </a:p>
        </p:txBody>
      </p:sp>
    </p:spTree>
    <p:extLst>
      <p:ext uri="{BB962C8B-B14F-4D97-AF65-F5344CB8AC3E}">
        <p14:creationId xmlns:p14="http://schemas.microsoft.com/office/powerpoint/2010/main" val="3393915968"/>
      </p:ext>
    </p:extLst>
  </p:cSld>
  <p:clrMapOvr>
    <a:masterClrMapping/>
  </p:clrMapOvr>
  <p:extLst>
    <p:ext uri="{DCECCB84-F9BA-43D5-87BE-67443E8EF086}">
      <p15:sldGuideLst xmlns:p15="http://schemas.microsoft.com/office/powerpoint/2012/main">
        <p15:guide id="1" orient="horz" pos="867">
          <p15:clr>
            <a:srgbClr val="FBAE40"/>
          </p15:clr>
        </p15:guide>
        <p15:guide id="2" pos="7197">
          <p15:clr>
            <a:srgbClr val="FBAE40"/>
          </p15:clr>
        </p15:guide>
        <p15:guide id="3" pos="48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slide option 3">
    <p:bg>
      <p:bgPr>
        <a:solidFill>
          <a:schemeClr val="bg1"/>
        </a:solidFill>
        <a:effectLst/>
      </p:bgPr>
    </p:bg>
    <p:spTree>
      <p:nvGrpSpPr>
        <p:cNvPr id="1" name=""/>
        <p:cNvGrpSpPr/>
        <p:nvPr/>
      </p:nvGrpSpPr>
      <p:grpSpPr>
        <a:xfrm>
          <a:off x="0" y="0"/>
          <a:ext cx="0" cy="0"/>
          <a:chOff x="0" y="0"/>
          <a:chExt cx="0" cy="0"/>
        </a:xfrm>
      </p:grpSpPr>
      <p:sp>
        <p:nvSpPr>
          <p:cNvPr id="14" name="Picture Placeholder 7" title="Client logo placeholder">
            <a:extLst>
              <a:ext uri="{FF2B5EF4-FFF2-40B4-BE49-F238E27FC236}">
                <a16:creationId xmlns:a16="http://schemas.microsoft.com/office/drawing/2014/main" id="{5173D73D-8B41-41AA-A6FD-1D661CD3CED1}"/>
              </a:ext>
            </a:extLst>
          </p:cNvPr>
          <p:cNvSpPr>
            <a:spLocks noGrp="1"/>
          </p:cNvSpPr>
          <p:nvPr>
            <p:ph type="pic" sz="quarter" idx="12" hasCustomPrompt="1"/>
          </p:nvPr>
        </p:nvSpPr>
        <p:spPr>
          <a:xfrm>
            <a:off x="9928800" y="5400000"/>
            <a:ext cx="1900800" cy="579600"/>
          </a:xfrm>
          <a:prstGeom prst="rect">
            <a:avLst/>
          </a:prstGeom>
          <a:solidFill>
            <a:srgbClr val="CAD0D6"/>
          </a:solidFill>
        </p:spPr>
        <p:txBody>
          <a:bodyPr wrap="none" lIns="0" tIns="0" rIns="0" bIns="0" anchor="ctr"/>
          <a:lstStyle>
            <a:lvl1pPr marL="0" indent="0" algn="ctr" defTabSz="914400" rtl="0" eaLnBrk="1" latinLnBrk="0" hangingPunct="1">
              <a:lnSpc>
                <a:spcPct val="90000"/>
              </a:lnSpc>
              <a:spcBef>
                <a:spcPts val="1000"/>
              </a:spcBef>
              <a:buFont typeface="Arial" panose="020B0604020202020204" pitchFamily="34" charset="0"/>
              <a:buNone/>
              <a:defRPr lang="en-GB" sz="1400" kern="1200" dirty="0">
                <a:solidFill>
                  <a:schemeClr val="tx1">
                    <a:lumMod val="25000"/>
                  </a:schemeClr>
                </a:solidFill>
                <a:latin typeface="Arial" panose="020B0604020202020204" pitchFamily="34" charset="0"/>
                <a:ea typeface="+mn-ea"/>
                <a:cs typeface="Arial" panose="020B0604020202020204" pitchFamily="34" charset="0"/>
              </a:defRPr>
            </a:lvl1pPr>
          </a:lstStyle>
          <a:p>
            <a:r>
              <a:rPr lang="en-GB"/>
              <a:t>Partner/sponsor logo</a:t>
            </a:r>
          </a:p>
        </p:txBody>
      </p:sp>
      <p:sp>
        <p:nvSpPr>
          <p:cNvPr id="21" name="TextBox 20">
            <a:extLst>
              <a:ext uri="{FF2B5EF4-FFF2-40B4-BE49-F238E27FC236}">
                <a16:creationId xmlns:a16="http://schemas.microsoft.com/office/drawing/2014/main" id="{E4A1EFAA-9D32-42B4-B002-C891B7B2794D}"/>
              </a:ext>
            </a:extLst>
          </p:cNvPr>
          <p:cNvSpPr txBox="1"/>
          <p:nvPr userDrawn="1"/>
        </p:nvSpPr>
        <p:spPr>
          <a:xfrm>
            <a:off x="0" y="6591523"/>
            <a:ext cx="12192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Security Marking</a:t>
            </a:r>
          </a:p>
        </p:txBody>
      </p:sp>
      <p:sp>
        <p:nvSpPr>
          <p:cNvPr id="22" name="Date Placeholder 1">
            <a:extLst>
              <a:ext uri="{FF2B5EF4-FFF2-40B4-BE49-F238E27FC236}">
                <a16:creationId xmlns:a16="http://schemas.microsoft.com/office/drawing/2014/main" id="{53F10D2B-62D2-48DE-B217-DE0192B3EEAC}"/>
              </a:ext>
            </a:extLst>
          </p:cNvPr>
          <p:cNvSpPr>
            <a:spLocks noGrp="1"/>
          </p:cNvSpPr>
          <p:nvPr>
            <p:ph type="dt" sz="half" idx="2"/>
          </p:nvPr>
        </p:nvSpPr>
        <p:spPr>
          <a:xfrm>
            <a:off x="9202031" y="6560191"/>
            <a:ext cx="2743200" cy="203229"/>
          </a:xfrm>
          <a:prstGeom prst="rect">
            <a:avLst/>
          </a:prstGeom>
        </p:spPr>
        <p:txBody>
          <a:bodyPr vert="horz" lIns="0" tIns="0" rIns="0" bIns="0" rtlCol="0" anchor="b" anchorCtr="0"/>
          <a:lstStyle>
            <a:lvl1pPr algn="r">
              <a:defRPr sz="1200">
                <a:solidFill>
                  <a:schemeClr val="bg1"/>
                </a:solidFill>
              </a:defRPr>
            </a:lvl1pPr>
          </a:lstStyle>
          <a:p>
            <a:r>
              <a:rPr lang="en-GB"/>
              <a:t>Month YYYY</a:t>
            </a:r>
          </a:p>
        </p:txBody>
      </p:sp>
      <p:sp>
        <p:nvSpPr>
          <p:cNvPr id="24" name="Text Placeholder 3">
            <a:extLst>
              <a:ext uri="{FF2B5EF4-FFF2-40B4-BE49-F238E27FC236}">
                <a16:creationId xmlns:a16="http://schemas.microsoft.com/office/drawing/2014/main" id="{D480880D-4272-4D72-81E5-E6663E7FAF94}"/>
              </a:ext>
            </a:extLst>
          </p:cNvPr>
          <p:cNvSpPr>
            <a:spLocks noGrp="1"/>
          </p:cNvSpPr>
          <p:nvPr>
            <p:ph type="body" sz="quarter" idx="11" hasCustomPrompt="1"/>
          </p:nvPr>
        </p:nvSpPr>
        <p:spPr>
          <a:xfrm>
            <a:off x="360000" y="5831470"/>
            <a:ext cx="4716825" cy="581230"/>
          </a:xfrm>
          <a:prstGeom prst="rect">
            <a:avLst/>
          </a:prstGeom>
        </p:spPr>
        <p:txBody>
          <a:bodyPr wrap="square" lIns="0" tIns="0" rIns="0" bIns="0"/>
          <a:lstStyle>
            <a:lvl1pPr marL="0" indent="0">
              <a:buNone/>
              <a:defRPr sz="2800">
                <a:solidFill>
                  <a:srgbClr val="FF7B00"/>
                </a:solidFill>
                <a:latin typeface="Arial" panose="020B0604020202020204" pitchFamily="34" charset="0"/>
                <a:cs typeface="Arial" panose="020B0604020202020204" pitchFamily="34" charset="0"/>
              </a:defRPr>
            </a:lvl1pPr>
            <a:lvl5pPr>
              <a:defRPr/>
            </a:lvl5pPr>
          </a:lstStyle>
          <a:p>
            <a:pPr lvl="0"/>
            <a:r>
              <a:rPr lang="en-US"/>
              <a:t>Subtitle</a:t>
            </a:r>
            <a:endParaRPr lang="en-GB"/>
          </a:p>
        </p:txBody>
      </p:sp>
      <p:sp>
        <p:nvSpPr>
          <p:cNvPr id="25" name="Text Placeholder 2">
            <a:extLst>
              <a:ext uri="{FF2B5EF4-FFF2-40B4-BE49-F238E27FC236}">
                <a16:creationId xmlns:a16="http://schemas.microsoft.com/office/drawing/2014/main" id="{F451E1C9-ECFF-4AE1-B520-EC1BEAEB0FD1}"/>
              </a:ext>
            </a:extLst>
          </p:cNvPr>
          <p:cNvSpPr>
            <a:spLocks noGrp="1"/>
          </p:cNvSpPr>
          <p:nvPr>
            <p:ph type="body" sz="quarter" idx="10" hasCustomPrompt="1"/>
          </p:nvPr>
        </p:nvSpPr>
        <p:spPr>
          <a:xfrm>
            <a:off x="360000" y="4463469"/>
            <a:ext cx="4716825" cy="1299660"/>
          </a:xfrm>
          <a:prstGeom prst="rect">
            <a:avLst/>
          </a:prstGeom>
        </p:spPr>
        <p:txBody>
          <a:bodyPr wrap="square" lIns="0" tIns="0" rIns="0" bIns="0"/>
          <a:lstStyle>
            <a:lvl1pPr marL="0" indent="0">
              <a:buNone/>
              <a:defRPr lang="en-GB" sz="3900" kern="1200" dirty="0">
                <a:solidFill>
                  <a:schemeClr val="bg1"/>
                </a:solid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Title goes here</a:t>
            </a:r>
          </a:p>
        </p:txBody>
      </p:sp>
      <p:sp>
        <p:nvSpPr>
          <p:cNvPr id="7" name="TextBox 6">
            <a:extLst>
              <a:ext uri="{FF2B5EF4-FFF2-40B4-BE49-F238E27FC236}">
                <a16:creationId xmlns:a16="http://schemas.microsoft.com/office/drawing/2014/main" id="{5A65C203-C7E3-4C28-8CEE-744C1B618CE5}"/>
              </a:ext>
            </a:extLst>
          </p:cNvPr>
          <p:cNvSpPr txBox="1"/>
          <p:nvPr userDrawn="1"/>
        </p:nvSpPr>
        <p:spPr>
          <a:xfrm>
            <a:off x="12324254" y="-48565"/>
            <a:ext cx="2353772" cy="1000274"/>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See pages 42 to 45 of our brand guidelines for colour wash. You can adjust transparency of the colour wash shape.</a:t>
            </a:r>
            <a:endParaRPr lang="en-GB" sz="1300" i="0">
              <a:solidFill>
                <a:srgbClr val="333C46"/>
              </a:solidFill>
              <a:latin typeface="Arial" panose="020B0604020202020204" pitchFamily="34" charset="0"/>
              <a:cs typeface="Arial" panose="020B0604020202020204" pitchFamily="34" charset="0"/>
            </a:endParaRPr>
          </a:p>
        </p:txBody>
      </p:sp>
      <p:sp>
        <p:nvSpPr>
          <p:cNvPr id="8" name="Footer Placeholder 6">
            <a:extLst>
              <a:ext uri="{FF2B5EF4-FFF2-40B4-BE49-F238E27FC236}">
                <a16:creationId xmlns:a16="http://schemas.microsoft.com/office/drawing/2014/main" id="{5453D8D0-A2A9-460A-8FE6-9936AE41B93B}"/>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9" name="TextBox 8">
            <a:extLst>
              <a:ext uri="{FF2B5EF4-FFF2-40B4-BE49-F238E27FC236}">
                <a16:creationId xmlns:a16="http://schemas.microsoft.com/office/drawing/2014/main" id="{9EFE4035-C406-F549-B3D8-4D405181E6B9}"/>
              </a:ext>
            </a:extLst>
          </p:cNvPr>
          <p:cNvSpPr txBox="1"/>
          <p:nvPr userDrawn="1"/>
        </p:nvSpPr>
        <p:spPr>
          <a:xfrm>
            <a:off x="9906000" y="6940964"/>
            <a:ext cx="2286000" cy="600164"/>
          </a:xfrm>
          <a:prstGeom prst="rect">
            <a:avLst/>
          </a:prstGeom>
          <a:noFill/>
        </p:spPr>
        <p:txBody>
          <a:bodyPr wrap="square" lIns="0" tIns="0" rIns="0" bIns="0" rtlCol="0">
            <a:spAutoFit/>
          </a:bodyPr>
          <a:lstStyle/>
          <a:p>
            <a:pPr marL="0" algn="l"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If you do not have a partner, please delete this partner logo placeholder. </a:t>
            </a:r>
            <a:endParaRPr lang="en-GB" sz="1300" i="0" kern="120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27426878"/>
      </p:ext>
    </p:extLst>
  </p:cSld>
  <p:clrMapOvr>
    <a:masterClrMapping/>
  </p:clrMapOvr>
  <p:extLst>
    <p:ext uri="{DCECCB84-F9BA-43D5-87BE-67443E8EF086}">
      <p15:sldGuideLst xmlns:p15="http://schemas.microsoft.com/office/powerpoint/2012/main">
        <p15:guide id="1" orient="horz" pos="867" userDrawn="1">
          <p15:clr>
            <a:srgbClr val="FBAE40"/>
          </p15:clr>
        </p15:guide>
        <p15:guide id="2" pos="483" userDrawn="1">
          <p15:clr>
            <a:srgbClr val="FBAE40"/>
          </p15:clr>
        </p15:guide>
        <p15:guide id="3" pos="721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r Cover slide">
    <p:bg>
      <p:bgPr>
        <a:solidFill>
          <a:schemeClr val="bg1"/>
        </a:solidFill>
        <a:effectLst/>
      </p:bgPr>
    </p:bg>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91CF98E7-22D9-4DE9-A5B0-8DBEF95CADDB}"/>
              </a:ext>
            </a:extLst>
          </p:cNvPr>
          <p:cNvSpPr txBox="1"/>
          <p:nvPr userDrawn="1"/>
        </p:nvSpPr>
        <p:spPr>
          <a:xfrm>
            <a:off x="0" y="6591523"/>
            <a:ext cx="12192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Security Marking</a:t>
            </a:r>
          </a:p>
        </p:txBody>
      </p:sp>
      <p:sp>
        <p:nvSpPr>
          <p:cNvPr id="13" name="Text Placeholder 3">
            <a:extLst>
              <a:ext uri="{FF2B5EF4-FFF2-40B4-BE49-F238E27FC236}">
                <a16:creationId xmlns:a16="http://schemas.microsoft.com/office/drawing/2014/main" id="{A7E35C54-EB32-47C3-8CA9-BF921B30B689}"/>
              </a:ext>
            </a:extLst>
          </p:cNvPr>
          <p:cNvSpPr>
            <a:spLocks noGrp="1"/>
          </p:cNvSpPr>
          <p:nvPr>
            <p:ph idx="1" hasCustomPrompt="1"/>
          </p:nvPr>
        </p:nvSpPr>
        <p:spPr>
          <a:xfrm>
            <a:off x="359999" y="2160000"/>
            <a:ext cx="11484997" cy="3636000"/>
          </a:xfrm>
          <a:prstGeom prst="rect">
            <a:avLst/>
          </a:prstGeom>
        </p:spPr>
        <p:txBody>
          <a:bodyPr vert="horz" lIns="0" tIns="0" rIns="0" bIns="0" rtlCol="0" anchor="b" anchorCtr="0">
            <a:noAutofit/>
          </a:bodyPr>
          <a:lstStyle>
            <a:lvl1pPr marL="0" indent="0">
              <a:buFontTx/>
              <a:buNone/>
              <a:defRPr>
                <a:solidFill>
                  <a:schemeClr val="bg1"/>
                </a:solidFill>
              </a:defRPr>
            </a:lvl1pPr>
          </a:lstStyle>
          <a:p>
            <a:pPr lvl="0"/>
            <a:r>
              <a:rPr lang="en-US"/>
              <a:t>[Rear cover slide - Add contact details]</a:t>
            </a:r>
          </a:p>
          <a:p>
            <a:pPr lvl="0"/>
            <a:endParaRPr lang="en-US"/>
          </a:p>
          <a:p>
            <a:pPr lvl="0"/>
            <a:r>
              <a:rPr lang="en-US"/>
              <a:t>[Add copyright details if applicable]</a:t>
            </a:r>
          </a:p>
        </p:txBody>
      </p:sp>
      <p:sp>
        <p:nvSpPr>
          <p:cNvPr id="4" name="Footer Placeholder 6">
            <a:extLst>
              <a:ext uri="{FF2B5EF4-FFF2-40B4-BE49-F238E27FC236}">
                <a16:creationId xmlns:a16="http://schemas.microsoft.com/office/drawing/2014/main" id="{A0FB387A-87C2-4489-9F64-7780BEAD93F4}"/>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Tree>
    <p:extLst>
      <p:ext uri="{BB962C8B-B14F-4D97-AF65-F5344CB8AC3E}">
        <p14:creationId xmlns:p14="http://schemas.microsoft.com/office/powerpoint/2010/main" val="2304475820"/>
      </p:ext>
    </p:extLst>
  </p:cSld>
  <p:clrMapOvr>
    <a:masterClrMapping/>
  </p:clrMapOvr>
  <p:extLst>
    <p:ext uri="{DCECCB84-F9BA-43D5-87BE-67443E8EF086}">
      <p15:sldGuideLst xmlns:p15="http://schemas.microsoft.com/office/powerpoint/2012/main">
        <p15:guide id="0" orient="horz" pos="890">
          <p15:clr>
            <a:srgbClr val="FBAE40"/>
          </p15:clr>
        </p15:guide>
        <p15:guide id="1" pos="46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option 3">
    <p:bg>
      <p:bgPr>
        <a:solidFill>
          <a:srgbClr val="FFFFFF"/>
        </a:solidFill>
        <a:effectLst/>
      </p:bgPr>
    </p:bg>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531E1A3D-6FA4-4839-9699-8F8AB34F9A17}"/>
              </a:ext>
            </a:extLst>
          </p:cNvPr>
          <p:cNvSpPr>
            <a:spLocks noGrp="1"/>
          </p:cNvSpPr>
          <p:nvPr>
            <p:ph type="body" sz="quarter" idx="12" hasCustomPrompt="1"/>
          </p:nvPr>
        </p:nvSpPr>
        <p:spPr>
          <a:xfrm>
            <a:off x="2809919" y="4443158"/>
            <a:ext cx="6841244" cy="988355"/>
          </a:xfrm>
          <a:prstGeom prst="rect">
            <a:avLst/>
          </a:prstGeom>
        </p:spPr>
        <p:txBody>
          <a:bodyPr wrap="square" lIns="0" tIns="0" rIns="0" bIns="0"/>
          <a:lstStyle>
            <a:lvl1pPr marL="0" indent="0">
              <a:buNone/>
              <a:defRPr sz="3900" b="1">
                <a:solidFill>
                  <a:srgbClr val="041D49"/>
                </a:solidFill>
                <a:latin typeface="Arial" panose="020B0604020202020204" pitchFamily="34" charset="0"/>
                <a:cs typeface="Arial" panose="020B0604020202020204" pitchFamily="34" charset="0"/>
              </a:defRPr>
            </a:lvl1pPr>
            <a:lvl5pPr>
              <a:defRPr/>
            </a:lvl5pPr>
          </a:lstStyle>
          <a:p>
            <a:pPr lvl="0"/>
            <a:r>
              <a:rPr lang="en-US"/>
              <a:t>Second line in accent </a:t>
            </a:r>
            <a:r>
              <a:rPr lang="en-US" err="1"/>
              <a:t>colour</a:t>
            </a:r>
            <a:endParaRPr lang="en-GB"/>
          </a:p>
        </p:txBody>
      </p:sp>
      <p:sp>
        <p:nvSpPr>
          <p:cNvPr id="16" name="Text Placeholder 2">
            <a:extLst>
              <a:ext uri="{FF2B5EF4-FFF2-40B4-BE49-F238E27FC236}">
                <a16:creationId xmlns:a16="http://schemas.microsoft.com/office/drawing/2014/main" id="{1E7DFFBD-5B75-41BB-B281-582146D4B50E}"/>
              </a:ext>
            </a:extLst>
          </p:cNvPr>
          <p:cNvSpPr>
            <a:spLocks noGrp="1"/>
          </p:cNvSpPr>
          <p:nvPr>
            <p:ph type="body" sz="quarter" idx="13" hasCustomPrompt="1"/>
          </p:nvPr>
        </p:nvSpPr>
        <p:spPr>
          <a:xfrm>
            <a:off x="2809919" y="3245993"/>
            <a:ext cx="6841244" cy="1172293"/>
          </a:xfrm>
          <a:prstGeom prst="rect">
            <a:avLst/>
          </a:prstGeom>
        </p:spPr>
        <p:txBody>
          <a:bodyPr wrap="square" lIns="0" tIns="0" rIns="0" bIns="0" anchor="b" anchorCtr="0"/>
          <a:lstStyle>
            <a:lvl1pPr marL="0" indent="0">
              <a:buNone/>
              <a:defRPr lang="en-GB" sz="3900" kern="1200" dirty="0">
                <a:solidFill>
                  <a:schemeClr val="bg1"/>
                </a:solidFill>
                <a:latin typeface="Arial" panose="020B0604020202020204" pitchFamily="34" charset="0"/>
                <a:ea typeface="+mn-ea"/>
                <a:cs typeface="Arial" panose="020B0604020202020204" pitchFamily="34" charset="0"/>
              </a:defRPr>
            </a:lvl1pPr>
            <a:lvl5pPr>
              <a:defRPr/>
            </a:lvl5pPr>
          </a:lstStyle>
          <a:p>
            <a:r>
              <a:rPr lang="en-GB" sz="4000">
                <a:solidFill>
                  <a:schemeClr val="bg1"/>
                </a:solidFill>
                <a:latin typeface="Arial" panose="020B0604020202020204" pitchFamily="34" charset="0"/>
                <a:cs typeface="Arial" panose="020B0604020202020204" pitchFamily="34" charset="0"/>
              </a:rPr>
              <a:t>Divider title</a:t>
            </a:r>
          </a:p>
        </p:txBody>
      </p:sp>
      <p:sp>
        <p:nvSpPr>
          <p:cNvPr id="8" name="TextBox 7">
            <a:extLst>
              <a:ext uri="{FF2B5EF4-FFF2-40B4-BE49-F238E27FC236}">
                <a16:creationId xmlns:a16="http://schemas.microsoft.com/office/drawing/2014/main" id="{01FB0AE4-3AE5-4740-A86E-A44F96B796BA}"/>
              </a:ext>
            </a:extLst>
          </p:cNvPr>
          <p:cNvSpPr txBox="1"/>
          <p:nvPr userDrawn="1"/>
        </p:nvSpPr>
        <p:spPr>
          <a:xfrm>
            <a:off x="9958302" y="-640153"/>
            <a:ext cx="1921698" cy="430887"/>
          </a:xfrm>
          <a:prstGeom prst="rect">
            <a:avLst/>
          </a:prstGeom>
          <a:noFill/>
        </p:spPr>
        <p:txBody>
          <a:bodyPr wrap="square" lIns="0" tIns="0" rIns="0" bIns="0" rtlCol="0">
            <a:spAutoFit/>
          </a:bodyPr>
          <a:lstStyle/>
          <a:p>
            <a:pPr>
              <a:spcAft>
                <a:spcPts val="600"/>
              </a:spcAft>
            </a:pPr>
            <a:r>
              <a:rPr lang="en-GB" sz="1400" i="0">
                <a:latin typeface="+mn-lt"/>
                <a:cs typeface="Arial" panose="020B0604020202020204" pitchFamily="34" charset="0"/>
              </a:rPr>
              <a:t>Triangle top left needs to stay as MOD bright grey</a:t>
            </a:r>
          </a:p>
        </p:txBody>
      </p:sp>
      <p:sp>
        <p:nvSpPr>
          <p:cNvPr id="5" name="Footer Placeholder 6">
            <a:extLst>
              <a:ext uri="{FF2B5EF4-FFF2-40B4-BE49-F238E27FC236}">
                <a16:creationId xmlns:a16="http://schemas.microsoft.com/office/drawing/2014/main" id="{C504CFB1-3231-4178-ABB0-BF331DB0BEAA}"/>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2" name="Slide Number Placeholder 1">
            <a:extLst>
              <a:ext uri="{FF2B5EF4-FFF2-40B4-BE49-F238E27FC236}">
                <a16:creationId xmlns:a16="http://schemas.microsoft.com/office/drawing/2014/main" id="{A71DA89B-A3B2-432A-BBB4-ABCE4543C5E4}"/>
              </a:ext>
            </a:extLst>
          </p:cNvPr>
          <p:cNvSpPr>
            <a:spLocks noGrp="1"/>
          </p:cNvSpPr>
          <p:nvPr>
            <p:ph type="sldNum" sz="quarter" idx="14"/>
          </p:nvPr>
        </p:nvSpPr>
        <p:spPr/>
        <p:txBody>
          <a:bodyPr/>
          <a:lstStyle>
            <a:lvl1pPr>
              <a:defRPr>
                <a:solidFill>
                  <a:schemeClr val="bg1"/>
                </a:solidFill>
              </a:defRPr>
            </a:lvl1pPr>
          </a:lstStyle>
          <a:p>
            <a:fld id="{5C01B2B2-3B32-4177-9645-58C2813D6AA3}" type="slidenum">
              <a:rPr lang="en-GB" smtClean="0"/>
              <a:pPr/>
              <a:t>‹#›</a:t>
            </a:fld>
            <a:endParaRPr lang="en-GB"/>
          </a:p>
        </p:txBody>
      </p:sp>
    </p:spTree>
    <p:extLst>
      <p:ext uri="{BB962C8B-B14F-4D97-AF65-F5344CB8AC3E}">
        <p14:creationId xmlns:p14="http://schemas.microsoft.com/office/powerpoint/2010/main" val="2343115674"/>
      </p:ext>
    </p:extLst>
  </p:cSld>
  <p:clrMapOvr>
    <a:masterClrMapping/>
  </p:clrMapOvr>
  <p:extLst>
    <p:ext uri="{DCECCB84-F9BA-43D5-87BE-67443E8EF086}">
      <p15:sldGuideLst xmlns:p15="http://schemas.microsoft.com/office/powerpoint/2012/main">
        <p15:guide id="1" orient="horz" pos="867" userDrawn="1">
          <p15:clr>
            <a:srgbClr val="FBAE40"/>
          </p15:clr>
        </p15:guide>
        <p15:guide id="2" pos="7197" userDrawn="1">
          <p15:clr>
            <a:srgbClr val="FBAE40"/>
          </p15:clr>
        </p15:guide>
        <p15:guide id="3" pos="48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slide 1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p:txBody>
          <a:bodyPr/>
          <a:lstStyle>
            <a:lvl1pPr>
              <a:defRPr>
                <a:solidFill>
                  <a:srgbClr val="051C49"/>
                </a:solidFill>
              </a:defRPr>
            </a:lvl1pPr>
          </a:lstStyle>
          <a:p>
            <a:r>
              <a:rPr lang="en-US"/>
              <a:t>Text only slide – 1 column</a:t>
            </a:r>
            <a:endParaRPr lang="en-GB"/>
          </a:p>
        </p:txBody>
      </p:sp>
      <p:sp>
        <p:nvSpPr>
          <p:cNvPr id="6" name="Text Placeholder 5"/>
          <p:cNvSpPr>
            <a:spLocks noGrp="1"/>
          </p:cNvSpPr>
          <p:nvPr>
            <p:ph type="body" sz="quarter" idx="12"/>
          </p:nvPr>
        </p:nvSpPr>
        <p:spPr>
          <a:xfrm>
            <a:off x="360000" y="2160000"/>
            <a:ext cx="11484000" cy="3636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2"/>
          <p:cNvSpPr>
            <a:spLocks noGrp="1"/>
          </p:cNvSpPr>
          <p:nvPr>
            <p:ph type="sldNum" sz="quarter" idx="13"/>
          </p:nvPr>
        </p:nvSpPr>
        <p:spPr/>
        <p:txBody>
          <a:bodyPr/>
          <a:lstStyle>
            <a:lvl1pPr>
              <a:defRPr>
                <a:solidFill>
                  <a:srgbClr val="333F47"/>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Tree>
    <p:extLst>
      <p:ext uri="{BB962C8B-B14F-4D97-AF65-F5344CB8AC3E}">
        <p14:creationId xmlns:p14="http://schemas.microsoft.com/office/powerpoint/2010/main" val="220795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slide 2 - 2 column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11520000" cy="1039599"/>
          </a:xfrm>
        </p:spPr>
        <p:txBody>
          <a:bodyPr/>
          <a:lstStyle>
            <a:lvl1pPr>
              <a:defRPr>
                <a:solidFill>
                  <a:srgbClr val="051C49"/>
                </a:solidFill>
              </a:defRPr>
            </a:lvl1pPr>
          </a:lstStyle>
          <a:p>
            <a:r>
              <a:rPr lang="en-US"/>
              <a:t>Text only slide – 2 column</a:t>
            </a:r>
            <a:endParaRPr lang="en-GB"/>
          </a:p>
        </p:txBody>
      </p:sp>
      <p:sp>
        <p:nvSpPr>
          <p:cNvPr id="6" name="Text Placeholder 5"/>
          <p:cNvSpPr>
            <a:spLocks noGrp="1"/>
          </p:cNvSpPr>
          <p:nvPr>
            <p:ph type="body" sz="quarter" idx="12" hasCustomPrompt="1"/>
          </p:nvPr>
        </p:nvSpPr>
        <p:spPr>
          <a:xfrm>
            <a:off x="360000" y="2160000"/>
            <a:ext cx="11520000" cy="3636000"/>
          </a:xfrm>
        </p:spPr>
        <p:txBody>
          <a:bodyPr numCol="2" spcCol="180000"/>
          <a:lstStyle>
            <a:lvl5pPr marL="933750" indent="-2857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rgbClr val="333F47"/>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Tree>
    <p:extLst>
      <p:ext uri="{BB962C8B-B14F-4D97-AF65-F5344CB8AC3E}">
        <p14:creationId xmlns:p14="http://schemas.microsoft.com/office/powerpoint/2010/main" val="281029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slide 3 - 2 column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7056000" cy="1039599"/>
          </a:xfrm>
        </p:spPr>
        <p:txBody>
          <a:bodyPr/>
          <a:lstStyle>
            <a:lvl1pPr>
              <a:defRPr>
                <a:solidFill>
                  <a:srgbClr val="051C49"/>
                </a:solidFill>
              </a:defRPr>
            </a:lvl1pPr>
          </a:lstStyle>
          <a:p>
            <a:r>
              <a:rPr lang="en-US"/>
              <a:t>Text slide 1 column with arrow image</a:t>
            </a:r>
            <a:endParaRPr lang="en-GB"/>
          </a:p>
        </p:txBody>
      </p:sp>
      <p:sp>
        <p:nvSpPr>
          <p:cNvPr id="6" name="Text Placeholder 5"/>
          <p:cNvSpPr>
            <a:spLocks noGrp="1"/>
          </p:cNvSpPr>
          <p:nvPr>
            <p:ph type="body" sz="quarter" idx="12" hasCustomPrompt="1"/>
          </p:nvPr>
        </p:nvSpPr>
        <p:spPr>
          <a:xfrm>
            <a:off x="360000" y="2160000"/>
            <a:ext cx="6761769" cy="3636000"/>
          </a:xfrm>
        </p:spPr>
        <p:txBody>
          <a:bodyPr numCol="1" spcCol="180000"/>
          <a:lstStyle>
            <a:lvl5pPr marL="933750" indent="-2857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rgbClr val="333F47"/>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10" name="Rectangle 9">
            <a:extLst>
              <a:ext uri="{FF2B5EF4-FFF2-40B4-BE49-F238E27FC236}">
                <a16:creationId xmlns:a16="http://schemas.microsoft.com/office/drawing/2014/main" id="{4BE92F29-46B1-EE4B-A12D-5E6379C80E8A}"/>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8784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lide 4 - 2 column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B38C-5F38-4824-BA5B-9B6A2BB378C1}"/>
              </a:ext>
            </a:extLst>
          </p:cNvPr>
          <p:cNvSpPr>
            <a:spLocks noGrp="1"/>
          </p:cNvSpPr>
          <p:nvPr>
            <p:ph type="title" hasCustomPrompt="1"/>
          </p:nvPr>
        </p:nvSpPr>
        <p:spPr>
          <a:xfrm>
            <a:off x="360000" y="720000"/>
            <a:ext cx="7056000" cy="1039599"/>
          </a:xfrm>
        </p:spPr>
        <p:txBody>
          <a:bodyPr/>
          <a:lstStyle>
            <a:lvl1pPr>
              <a:defRPr>
                <a:solidFill>
                  <a:srgbClr val="051C49"/>
                </a:solidFill>
              </a:defRPr>
            </a:lvl1pPr>
          </a:lstStyle>
          <a:p>
            <a:r>
              <a:rPr lang="en-US"/>
              <a:t>Text slide 2 column with arrow image</a:t>
            </a:r>
            <a:endParaRPr lang="en-GB"/>
          </a:p>
        </p:txBody>
      </p:sp>
      <p:sp>
        <p:nvSpPr>
          <p:cNvPr id="6" name="Text Placeholder 5"/>
          <p:cNvSpPr>
            <a:spLocks noGrp="1"/>
          </p:cNvSpPr>
          <p:nvPr>
            <p:ph type="body" sz="quarter" idx="12" hasCustomPrompt="1"/>
          </p:nvPr>
        </p:nvSpPr>
        <p:spPr>
          <a:xfrm>
            <a:off x="360000" y="2160000"/>
            <a:ext cx="6761769" cy="3636000"/>
          </a:xfrm>
        </p:spPr>
        <p:txBody>
          <a:bodyPr numCol="2" spcCol="180000"/>
          <a:lstStyle>
            <a:lvl5pPr marL="933750" indent="-2857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p:cNvSpPr>
            <a:spLocks noGrp="1"/>
          </p:cNvSpPr>
          <p:nvPr>
            <p:ph type="sldNum" sz="quarter" idx="13"/>
          </p:nvPr>
        </p:nvSpPr>
        <p:spPr/>
        <p:txBody>
          <a:bodyPr/>
          <a:lstStyle>
            <a:lvl1pPr>
              <a:defRPr>
                <a:solidFill>
                  <a:srgbClr val="333F47"/>
                </a:solidFill>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0BC11000-FB69-45B4-B075-859A6622ABA7}"/>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10" name="Rectangle 9">
            <a:extLst>
              <a:ext uri="{FF2B5EF4-FFF2-40B4-BE49-F238E27FC236}">
                <a16:creationId xmlns:a16="http://schemas.microsoft.com/office/drawing/2014/main" id="{06418B6D-0E00-444B-BE65-8A740D2B776D}"/>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10383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theme" Target="../theme/theme3.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2.pn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image" Target="../media/image1.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4.xml"/><Relationship Id="rId5" Type="http://schemas.openxmlformats.org/officeDocument/2006/relationships/slideLayout" Target="../slideLayouts/slideLayout19.xml"/><Relationship Id="rId15" Type="http://schemas.openxmlformats.org/officeDocument/2006/relationships/image" Target="../media/image4.pn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TextBox 7"/>
          <p:cNvSpPr txBox="1"/>
          <p:nvPr userDrawn="1"/>
        </p:nvSpPr>
        <p:spPr>
          <a:xfrm>
            <a:off x="6497" y="7236466"/>
            <a:ext cx="12185503" cy="200055"/>
          </a:xfrm>
          <a:prstGeom prst="rect">
            <a:avLst/>
          </a:prstGeom>
          <a:noFill/>
        </p:spPr>
        <p:txBody>
          <a:bodyPr wrap="square" lIns="0" tIns="0" rIns="0" bIns="0" rtlCol="0">
            <a:spAutoFit/>
          </a:bodyPr>
          <a:lstStyle/>
          <a:p>
            <a:pPr marL="0" algn="ctr"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The </a:t>
            </a:r>
            <a:r>
              <a:rPr lang="en-GB" sz="1300" i="0">
                <a:effectLst/>
                <a:latin typeface="Arial" panose="020B0604020202020204" pitchFamily="34" charset="0"/>
                <a:ea typeface="+mn-ea"/>
                <a:cs typeface="Arial" panose="020B0604020202020204" pitchFamily="34" charset="0"/>
              </a:rPr>
              <a:t>most efficient </a:t>
            </a:r>
            <a:r>
              <a:rPr lang="en-GB" sz="1300" i="0">
                <a:effectLst/>
                <a:latin typeface="Arial" panose="020B0604020202020204" pitchFamily="34" charset="0"/>
                <a:ea typeface="Calibri" panose="020F0502020204030204" pitchFamily="34" charset="0"/>
                <a:cs typeface="Arial" panose="020B0604020202020204" pitchFamily="34" charset="0"/>
              </a:rPr>
              <a:t>way to edit Security Markings is to use ‘Find and Replace’.</a:t>
            </a:r>
            <a:endParaRPr lang="en-GB" sz="1300" i="0" kern="1200">
              <a:solidFill>
                <a:srgbClr val="000000"/>
              </a:solidFill>
              <a:latin typeface="Arial" panose="020B0604020202020204" pitchFamily="34" charset="0"/>
              <a:ea typeface="+mn-ea"/>
              <a:cs typeface="Arial" panose="020B0604020202020204" pitchFamily="34" charset="0"/>
            </a:endParaRPr>
          </a:p>
        </p:txBody>
      </p:sp>
      <p:sp>
        <p:nvSpPr>
          <p:cNvPr id="19" name="TextBox 18">
            <a:extLst>
              <a:ext uri="{FF2B5EF4-FFF2-40B4-BE49-F238E27FC236}">
                <a16:creationId xmlns:a16="http://schemas.microsoft.com/office/drawing/2014/main" id="{8B8186D0-7019-4E32-8D82-F3F9892BBFEC}"/>
              </a:ext>
            </a:extLst>
          </p:cNvPr>
          <p:cNvSpPr txBox="1"/>
          <p:nvPr userDrawn="1"/>
        </p:nvSpPr>
        <p:spPr>
          <a:xfrm>
            <a:off x="6497" y="-932183"/>
            <a:ext cx="5896998" cy="800219"/>
          </a:xfrm>
          <a:prstGeom prst="rect">
            <a:avLst/>
          </a:prstGeom>
          <a:noFill/>
        </p:spPr>
        <p:txBody>
          <a:bodyPr wrap="square" lIns="0" tIns="0" rIns="0" bIns="0" rtlCol="0">
            <a:spAutoFit/>
          </a:bodyPr>
          <a:lstStyle/>
          <a:p>
            <a:pPr algn="l"/>
            <a:r>
              <a:rPr lang="en-GB" sz="1300" b="1" kern="1200">
                <a:solidFill>
                  <a:srgbClr val="FF0000"/>
                </a:solidFill>
                <a:effectLst/>
                <a:latin typeface="Arial" panose="020B0604020202020204" pitchFamily="34" charset="0"/>
                <a:ea typeface="+mn-ea"/>
                <a:cs typeface="Arial" panose="020B0604020202020204" pitchFamily="34" charset="0"/>
              </a:rPr>
              <a:t>View or hide guidance: </a:t>
            </a:r>
          </a:p>
          <a:p>
            <a:pPr algn="l"/>
            <a:r>
              <a:rPr lang="en-GB" sz="1300" b="0" kern="1200">
                <a:solidFill>
                  <a:srgbClr val="FF0000"/>
                </a:solidFill>
                <a:effectLst/>
                <a:latin typeface="Arial" panose="020B0604020202020204" pitchFamily="34" charset="0"/>
                <a:ea typeface="+mn-ea"/>
                <a:cs typeface="Arial" panose="020B0604020202020204" pitchFamily="34" charset="0"/>
              </a:rPr>
              <a:t>Select the slide and right-click the mouse button and select ‘Format Background’. In the ‘Format Background’ pop-up window tick ‘Hide background graphics’. Untick to view.</a:t>
            </a:r>
          </a:p>
        </p:txBody>
      </p:sp>
      <p:sp>
        <p:nvSpPr>
          <p:cNvPr id="2" name="Date Placeholder 1">
            <a:extLst>
              <a:ext uri="{FF2B5EF4-FFF2-40B4-BE49-F238E27FC236}">
                <a16:creationId xmlns:a16="http://schemas.microsoft.com/office/drawing/2014/main" id="{58C2A75F-D9D7-43D3-8143-0721DF644603}"/>
              </a:ext>
            </a:extLst>
          </p:cNvPr>
          <p:cNvSpPr>
            <a:spLocks noGrp="1"/>
          </p:cNvSpPr>
          <p:nvPr>
            <p:ph type="dt" sz="half" idx="2"/>
          </p:nvPr>
        </p:nvSpPr>
        <p:spPr>
          <a:xfrm>
            <a:off x="9202031" y="6560191"/>
            <a:ext cx="2743200" cy="203229"/>
          </a:xfrm>
          <a:prstGeom prst="rect">
            <a:avLst/>
          </a:prstGeom>
        </p:spPr>
        <p:txBody>
          <a:bodyPr vert="horz" lIns="0" tIns="0" rIns="0" bIns="0" rtlCol="0" anchor="b" anchorCtr="0"/>
          <a:lstStyle>
            <a:lvl1pPr algn="r">
              <a:defRPr sz="1200">
                <a:solidFill>
                  <a:schemeClr val="tx1">
                    <a:tint val="75000"/>
                  </a:schemeClr>
                </a:solidFill>
              </a:defRPr>
            </a:lvl1pPr>
          </a:lstStyle>
          <a:p>
            <a:r>
              <a:rPr lang="en-GB"/>
              <a:t>Month YYYY</a:t>
            </a:r>
          </a:p>
        </p:txBody>
      </p:sp>
      <p:sp>
        <p:nvSpPr>
          <p:cNvPr id="26" name="TextBox 25">
            <a:extLst>
              <a:ext uri="{FF2B5EF4-FFF2-40B4-BE49-F238E27FC236}">
                <a16:creationId xmlns:a16="http://schemas.microsoft.com/office/drawing/2014/main" id="{972B7DF7-82D3-4D48-87D6-16BB10C749ED}"/>
              </a:ext>
            </a:extLst>
          </p:cNvPr>
          <p:cNvSpPr txBox="1"/>
          <p:nvPr userDrawn="1"/>
        </p:nvSpPr>
        <p:spPr>
          <a:xfrm>
            <a:off x="-116806" y="7241046"/>
            <a:ext cx="2487122" cy="600164"/>
          </a:xfrm>
          <a:prstGeom prst="rect">
            <a:avLst/>
          </a:prstGeom>
          <a:noFill/>
        </p:spPr>
        <p:txBody>
          <a:bodyPr wrap="square" lIns="0" tIns="0" rIns="0" bIns="0" rtlCol="0">
            <a:spAutoFit/>
          </a:bodyPr>
          <a:lstStyle/>
          <a:p>
            <a:pPr algn="r">
              <a:lnSpc>
                <a:spcPct val="100000"/>
              </a:lnSpc>
              <a:spcAft>
                <a:spcPts val="300"/>
              </a:spcAft>
            </a:pP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To change the footer colour: </a:t>
            </a:r>
            <a:b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b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right click the footer, select ‘format shape’, then ‘fill and line’.</a:t>
            </a:r>
            <a:endParaRPr lang="en-GB" sz="1300" i="0">
              <a:solidFill>
                <a:srgbClr val="000000"/>
              </a:solidFill>
              <a:latin typeface="Arial" panose="020B0604020202020204" pitchFamily="34" charset="0"/>
              <a:cs typeface="Arial" panose="020B0604020202020204" pitchFamily="34" charset="0"/>
            </a:endParaRPr>
          </a:p>
        </p:txBody>
      </p:sp>
      <p:sp>
        <p:nvSpPr>
          <p:cNvPr id="14" name="Footer Placeholder 6">
            <a:extLst>
              <a:ext uri="{FF2B5EF4-FFF2-40B4-BE49-F238E27FC236}">
                <a16:creationId xmlns:a16="http://schemas.microsoft.com/office/drawing/2014/main" id="{2ED65637-3A7D-4AF0-8971-F517EE0F2F45}"/>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2" name="Rectangle 11">
            <a:extLst>
              <a:ext uri="{FF2B5EF4-FFF2-40B4-BE49-F238E27FC236}">
                <a16:creationId xmlns:a16="http://schemas.microsoft.com/office/drawing/2014/main" id="{E770678F-0BB0-BA4C-8A50-80E460FAEB8A}"/>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grpSp>
        <p:nvGrpSpPr>
          <p:cNvPr id="3" name="Group 2">
            <a:extLst>
              <a:ext uri="{FF2B5EF4-FFF2-40B4-BE49-F238E27FC236}">
                <a16:creationId xmlns:a16="http://schemas.microsoft.com/office/drawing/2014/main" id="{0C38402D-3DA7-DF4C-B8E1-AA594CF741D8}"/>
              </a:ext>
            </a:extLst>
          </p:cNvPr>
          <p:cNvGrpSpPr/>
          <p:nvPr userDrawn="1"/>
        </p:nvGrpSpPr>
        <p:grpSpPr>
          <a:xfrm>
            <a:off x="-5354197" y="-912485"/>
            <a:ext cx="5714197" cy="9870371"/>
            <a:chOff x="-5354197" y="-932183"/>
            <a:chExt cx="5714197" cy="9870371"/>
          </a:xfrm>
        </p:grpSpPr>
        <p:grpSp>
          <p:nvGrpSpPr>
            <p:cNvPr id="15" name="Group 14">
              <a:extLst>
                <a:ext uri="{FF2B5EF4-FFF2-40B4-BE49-F238E27FC236}">
                  <a16:creationId xmlns:a16="http://schemas.microsoft.com/office/drawing/2014/main" id="{E6951585-68E4-1541-8EE8-35878E40ACD4}"/>
                </a:ext>
              </a:extLst>
            </p:cNvPr>
            <p:cNvGrpSpPr/>
            <p:nvPr userDrawn="1"/>
          </p:nvGrpSpPr>
          <p:grpSpPr>
            <a:xfrm>
              <a:off x="-5354197" y="-932183"/>
              <a:ext cx="5714197" cy="9870371"/>
              <a:chOff x="-5260321" y="-989372"/>
              <a:chExt cx="5714197" cy="9870371"/>
            </a:xfrm>
          </p:grpSpPr>
          <p:sp>
            <p:nvSpPr>
              <p:cNvPr id="17" name="TextBox 16">
                <a:extLst>
                  <a:ext uri="{FF2B5EF4-FFF2-40B4-BE49-F238E27FC236}">
                    <a16:creationId xmlns:a16="http://schemas.microsoft.com/office/drawing/2014/main" id="{B495BC77-93A8-C240-A021-38FFC9078E8A}"/>
                  </a:ext>
                </a:extLst>
              </p:cNvPr>
              <p:cNvSpPr txBox="1"/>
              <p:nvPr userDrawn="1"/>
            </p:nvSpPr>
            <p:spPr>
              <a:xfrm>
                <a:off x="-3851363" y="409740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F577BFA0-1486-E746-A244-56DFAC71129F}"/>
                  </a:ext>
                </a:extLst>
              </p:cNvPr>
              <p:cNvGrpSpPr/>
              <p:nvPr userDrawn="1"/>
            </p:nvGrpSpPr>
            <p:grpSpPr>
              <a:xfrm>
                <a:off x="-5260321" y="-989372"/>
                <a:ext cx="5714197" cy="9870371"/>
                <a:chOff x="-5260321" y="-989372"/>
                <a:chExt cx="5714197" cy="9870371"/>
              </a:xfrm>
            </p:grpSpPr>
            <p:sp>
              <p:nvSpPr>
                <p:cNvPr id="20" name="TextBox 19">
                  <a:extLst>
                    <a:ext uri="{FF2B5EF4-FFF2-40B4-BE49-F238E27FC236}">
                      <a16:creationId xmlns:a16="http://schemas.microsoft.com/office/drawing/2014/main" id="{8EAD0A68-EB80-6C4E-B10B-1C9FA9C7B438}"/>
                    </a:ext>
                  </a:extLst>
                </p:cNvPr>
                <p:cNvSpPr txBox="1"/>
                <p:nvPr userDrawn="1"/>
              </p:nvSpPr>
              <p:spPr>
                <a:xfrm>
                  <a:off x="-4968739" y="-989372"/>
                  <a:ext cx="4941451" cy="1354217"/>
                </a:xfrm>
                <a:prstGeom prst="rect">
                  <a:avLst/>
                </a:prstGeom>
                <a:noFill/>
              </p:spPr>
              <p:txBody>
                <a:bodyPr wrap="square" lIns="0" tIns="0" rIns="0" bIns="0" rtlCol="0">
                  <a:spAutoFit/>
                </a:bodyPr>
                <a:lstStyle/>
                <a:p>
                  <a:pPr>
                    <a:spcAft>
                      <a:spcPts val="600"/>
                    </a:spcAft>
                  </a:pPr>
                  <a:r>
                    <a:rPr lang="en-GB" sz="1300" b="1" i="0">
                      <a:effectLst/>
                      <a:latin typeface="Arial" panose="020B0604020202020204" pitchFamily="34" charset="0"/>
                      <a:ea typeface="Calibri" panose="020F0502020204030204" pitchFamily="34" charset="0"/>
                      <a:cs typeface="Arial" panose="020B0604020202020204" pitchFamily="34" charset="0"/>
                    </a:rPr>
                    <a:t>Dark background slides</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Dark and bright colours can be changed using </a:t>
                  </a:r>
                  <a:r>
                    <a:rPr lang="en-GB" sz="1300" b="1" i="0">
                      <a:effectLst/>
                      <a:latin typeface="Arial" panose="020B0604020202020204" pitchFamily="34" charset="0"/>
                      <a:ea typeface="Calibri" panose="020F0502020204030204" pitchFamily="34" charset="0"/>
                      <a:cs typeface="Arial" panose="020B0604020202020204" pitchFamily="34" charset="0"/>
                    </a:rPr>
                    <a:t>only</a:t>
                  </a:r>
                  <a:r>
                    <a:rPr lang="en-GB" sz="1300" i="0">
                      <a:effectLst/>
                      <a:latin typeface="Arial" panose="020B0604020202020204" pitchFamily="34" charset="0"/>
                      <a:ea typeface="Calibri" panose="020F0502020204030204" pitchFamily="34" charset="0"/>
                      <a:cs typeface="Arial" panose="020B0604020202020204" pitchFamily="34" charset="0"/>
                    </a:rPr>
                    <a:t> the colour combinations below. </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Apply the same colour combination to all slides – when using white background slides as well, chose the muted or dark version of the bright colour you have chosen here. </a:t>
                  </a:r>
                </a:p>
              </p:txBody>
            </p:sp>
            <p:sp>
              <p:nvSpPr>
                <p:cNvPr id="21" name="TextBox 20">
                  <a:extLst>
                    <a:ext uri="{FF2B5EF4-FFF2-40B4-BE49-F238E27FC236}">
                      <a16:creationId xmlns:a16="http://schemas.microsoft.com/office/drawing/2014/main" id="{09C6F882-73F0-784D-B331-3EBEBB72F945}"/>
                    </a:ext>
                  </a:extLst>
                </p:cNvPr>
                <p:cNvSpPr txBox="1"/>
                <p:nvPr userDrawn="1"/>
              </p:nvSpPr>
              <p:spPr>
                <a:xfrm>
                  <a:off x="-4979184" y="518631"/>
                  <a:ext cx="4832285" cy="400110"/>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To </a:t>
                  </a:r>
                  <a:r>
                    <a:rPr lang="en-GB" sz="1300" i="0" kern="1200">
                      <a:solidFill>
                        <a:schemeClr val="tx1"/>
                      </a:solidFill>
                      <a:effectLst/>
                      <a:latin typeface="Arial" panose="020B0604020202020204" pitchFamily="34" charset="0"/>
                      <a:ea typeface="Calibri" panose="020F0502020204030204" pitchFamily="34" charset="0"/>
                      <a:cs typeface="Arial" panose="020B0604020202020204" pitchFamily="34" charset="0"/>
                    </a:rPr>
                    <a:t>change the colour of backgrounds, shapes and lines, use the eyedropper tool and click on the colour blocks below. </a:t>
                  </a:r>
                  <a:endParaRPr lang="en-GB" sz="1300" i="0" kern="1200">
                    <a:solidFill>
                      <a:schemeClr val="tx1"/>
                    </a:solidFill>
                    <a:effectLst/>
                    <a:latin typeface="Arial" panose="020B0604020202020204" pitchFamily="34" charset="0"/>
                    <a:cs typeface="Arial" panose="020B0604020202020204" pitchFamily="34" charset="0"/>
                  </a:endParaRPr>
                </a:p>
              </p:txBody>
            </p:sp>
            <p:sp>
              <p:nvSpPr>
                <p:cNvPr id="22" name="Rounded Rectangle 21">
                  <a:extLst>
                    <a:ext uri="{FF2B5EF4-FFF2-40B4-BE49-F238E27FC236}">
                      <a16:creationId xmlns:a16="http://schemas.microsoft.com/office/drawing/2014/main" id="{84CA3A1F-5494-AF40-943C-02EA29A5F868}"/>
                    </a:ext>
                  </a:extLst>
                </p:cNvPr>
                <p:cNvSpPr/>
                <p:nvPr userDrawn="1"/>
              </p:nvSpPr>
              <p:spPr>
                <a:xfrm>
                  <a:off x="-3758026" y="1489183"/>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a:extLst>
                    <a:ext uri="{FF2B5EF4-FFF2-40B4-BE49-F238E27FC236}">
                      <a16:creationId xmlns:a16="http://schemas.microsoft.com/office/drawing/2014/main" id="{633BF4AF-3783-5E49-BFF1-395B2BC92707}"/>
                    </a:ext>
                  </a:extLst>
                </p:cNvPr>
                <p:cNvSpPr/>
                <p:nvPr userDrawn="1"/>
              </p:nvSpPr>
              <p:spPr>
                <a:xfrm>
                  <a:off x="-1220586" y="1475031"/>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a:extLst>
                    <a:ext uri="{FF2B5EF4-FFF2-40B4-BE49-F238E27FC236}">
                      <a16:creationId xmlns:a16="http://schemas.microsoft.com/office/drawing/2014/main" id="{0302B0C6-6D53-9B46-9A6B-5CC65D7A71BE}"/>
                    </a:ext>
                  </a:extLst>
                </p:cNvPr>
                <p:cNvSpPr/>
                <p:nvPr userDrawn="1"/>
              </p:nvSpPr>
              <p:spPr>
                <a:xfrm>
                  <a:off x="-4979184" y="1476686"/>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a:extLst>
                    <a:ext uri="{FF2B5EF4-FFF2-40B4-BE49-F238E27FC236}">
                      <a16:creationId xmlns:a16="http://schemas.microsoft.com/office/drawing/2014/main" id="{4BF5E974-D377-2A40-8691-9C0E16CC8DF6}"/>
                    </a:ext>
                  </a:extLst>
                </p:cNvPr>
                <p:cNvSpPr/>
                <p:nvPr userDrawn="1"/>
              </p:nvSpPr>
              <p:spPr>
                <a:xfrm>
                  <a:off x="-2550415" y="1488543"/>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5F8B2C55-C1A5-EE46-B8D2-EE621888F6AF}"/>
                    </a:ext>
                  </a:extLst>
                </p:cNvPr>
                <p:cNvSpPr txBox="1"/>
                <p:nvPr userDrawn="1"/>
              </p:nvSpPr>
              <p:spPr>
                <a:xfrm>
                  <a:off x="-5039728" y="1089755"/>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28" name="TextBox 27">
                  <a:extLst>
                    <a:ext uri="{FF2B5EF4-FFF2-40B4-BE49-F238E27FC236}">
                      <a16:creationId xmlns:a16="http://schemas.microsoft.com/office/drawing/2014/main" id="{79F778D0-D1BE-D049-AF28-0C8FA9029AD2}"/>
                    </a:ext>
                  </a:extLst>
                </p:cNvPr>
                <p:cNvSpPr txBox="1"/>
                <p:nvPr userDrawn="1"/>
              </p:nvSpPr>
              <p:spPr>
                <a:xfrm>
                  <a:off x="-5122593" y="3035248"/>
                  <a:ext cx="3158187"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Bright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line and subheading text </a:t>
                  </a:r>
                </a:p>
              </p:txBody>
            </p:sp>
            <p:sp>
              <p:nvSpPr>
                <p:cNvPr id="29" name="TextBox 28">
                  <a:extLst>
                    <a:ext uri="{FF2B5EF4-FFF2-40B4-BE49-F238E27FC236}">
                      <a16:creationId xmlns:a16="http://schemas.microsoft.com/office/drawing/2014/main" id="{8AA79E0D-0092-7248-B31A-2D8FDEBAA2A8}"/>
                    </a:ext>
                  </a:extLst>
                </p:cNvPr>
                <p:cNvSpPr txBox="1"/>
                <p:nvPr userDrawn="1"/>
              </p:nvSpPr>
              <p:spPr>
                <a:xfrm>
                  <a:off x="-3865794" y="209588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A6E9211D-9626-3C46-9526-D2FA8AF73AD5}"/>
                    </a:ext>
                  </a:extLst>
                </p:cNvPr>
                <p:cNvSpPr txBox="1"/>
                <p:nvPr userDrawn="1"/>
              </p:nvSpPr>
              <p:spPr>
                <a:xfrm>
                  <a:off x="-1284446" y="210386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0DBFBC10-A03E-8140-877F-305B02F54BF0}"/>
                    </a:ext>
                  </a:extLst>
                </p:cNvPr>
                <p:cNvSpPr txBox="1"/>
                <p:nvPr userDrawn="1"/>
              </p:nvSpPr>
              <p:spPr>
                <a:xfrm>
                  <a:off x="-5090474" y="213633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31E48F2D-D34F-7145-9CB1-2BEEE5601BB4}"/>
                    </a:ext>
                  </a:extLst>
                </p:cNvPr>
                <p:cNvSpPr txBox="1"/>
                <p:nvPr userDrawn="1"/>
              </p:nvSpPr>
              <p:spPr>
                <a:xfrm>
                  <a:off x="-2592363" y="209522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33" name="Rounded Rectangle 32">
                  <a:extLst>
                    <a:ext uri="{FF2B5EF4-FFF2-40B4-BE49-F238E27FC236}">
                      <a16:creationId xmlns:a16="http://schemas.microsoft.com/office/drawing/2014/main" id="{25FC20EB-0DCF-E040-9873-B10581D95BC4}"/>
                    </a:ext>
                  </a:extLst>
                </p:cNvPr>
                <p:cNvSpPr/>
                <p:nvPr userDrawn="1"/>
              </p:nvSpPr>
              <p:spPr>
                <a:xfrm>
                  <a:off x="-5039646" y="3507659"/>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a:extLst>
                    <a:ext uri="{FF2B5EF4-FFF2-40B4-BE49-F238E27FC236}">
                      <a16:creationId xmlns:a16="http://schemas.microsoft.com/office/drawing/2014/main" id="{2E1231D8-EBEA-4840-BE2B-B22A9E43DE93}"/>
                    </a:ext>
                  </a:extLst>
                </p:cNvPr>
                <p:cNvSpPr/>
                <p:nvPr userDrawn="1"/>
              </p:nvSpPr>
              <p:spPr>
                <a:xfrm>
                  <a:off x="-3816905" y="3519057"/>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a:extLst>
                    <a:ext uri="{FF2B5EF4-FFF2-40B4-BE49-F238E27FC236}">
                      <a16:creationId xmlns:a16="http://schemas.microsoft.com/office/drawing/2014/main" id="{E2894E70-07E6-D040-BC07-FDB1CE4918BA}"/>
                    </a:ext>
                  </a:extLst>
                </p:cNvPr>
                <p:cNvSpPr/>
                <p:nvPr userDrawn="1"/>
              </p:nvSpPr>
              <p:spPr>
                <a:xfrm>
                  <a:off x="-2607888" y="3499010"/>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5F7EF0FF-0942-7546-A0B4-9A0F58F4FFA1}"/>
                    </a:ext>
                  </a:extLst>
                </p:cNvPr>
                <p:cNvSpPr/>
                <p:nvPr userDrawn="1"/>
              </p:nvSpPr>
              <p:spPr>
                <a:xfrm>
                  <a:off x="-5090474" y="4960003"/>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C0399E34-BE06-B246-8A80-8AD41AC7854D}"/>
                    </a:ext>
                  </a:extLst>
                </p:cNvPr>
                <p:cNvSpPr/>
                <p:nvPr userDrawn="1"/>
              </p:nvSpPr>
              <p:spPr>
                <a:xfrm>
                  <a:off x="-3845873" y="4963474"/>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a:extLst>
                    <a:ext uri="{FF2B5EF4-FFF2-40B4-BE49-F238E27FC236}">
                      <a16:creationId xmlns:a16="http://schemas.microsoft.com/office/drawing/2014/main" id="{060E8035-6553-6842-A772-A25D3067C67A}"/>
                    </a:ext>
                  </a:extLst>
                </p:cNvPr>
                <p:cNvSpPr/>
                <p:nvPr userDrawn="1"/>
              </p:nvSpPr>
              <p:spPr>
                <a:xfrm>
                  <a:off x="-2658634" y="4960003"/>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73627E0A-AC00-4744-8DCA-505ED1E7F5B5}"/>
                    </a:ext>
                  </a:extLst>
                </p:cNvPr>
                <p:cNvSpPr txBox="1"/>
                <p:nvPr userDrawn="1"/>
              </p:nvSpPr>
              <p:spPr>
                <a:xfrm>
                  <a:off x="-5122511" y="406745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A350CDB6-C4D9-3C4A-AD84-C404209A202D}"/>
                    </a:ext>
                  </a:extLst>
                </p:cNvPr>
                <p:cNvSpPr txBox="1"/>
                <p:nvPr userDrawn="1"/>
              </p:nvSpPr>
              <p:spPr>
                <a:xfrm>
                  <a:off x="-2673045" y="409104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2DB66451-D16E-4D46-B622-0945C96D1C20}"/>
                    </a:ext>
                  </a:extLst>
                </p:cNvPr>
                <p:cNvSpPr txBox="1"/>
                <p:nvPr userDrawn="1"/>
              </p:nvSpPr>
              <p:spPr>
                <a:xfrm>
                  <a:off x="-5191047" y="565435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AECBC71F-19EE-EF49-9B9A-723B467C7B23}"/>
                    </a:ext>
                  </a:extLst>
                </p:cNvPr>
                <p:cNvSpPr txBox="1"/>
                <p:nvPr userDrawn="1"/>
              </p:nvSpPr>
              <p:spPr>
                <a:xfrm>
                  <a:off x="-3936832" y="560060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82EC5089-27E0-4D4A-842F-1A5AF6A58C35}"/>
                    </a:ext>
                  </a:extLst>
                </p:cNvPr>
                <p:cNvSpPr txBox="1"/>
                <p:nvPr userDrawn="1"/>
              </p:nvSpPr>
              <p:spPr>
                <a:xfrm>
                  <a:off x="-2710800" y="562283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73D3833A-7F75-0A4C-8B99-A8474F19EEE1}"/>
                    </a:ext>
                  </a:extLst>
                </p:cNvPr>
                <p:cNvSpPr txBox="1"/>
                <p:nvPr userDrawn="1"/>
              </p:nvSpPr>
              <p:spPr>
                <a:xfrm>
                  <a:off x="-5260321" y="6537609"/>
                  <a:ext cx="4845036"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Text on a dark colour – bright </a:t>
                  </a:r>
                  <a:r>
                    <a:rPr lang="en-US" sz="1200" u="sng" err="1">
                      <a:latin typeface="Arial" panose="020B0604020202020204" pitchFamily="34" charset="0"/>
                      <a:cs typeface="Arial" panose="020B0604020202020204" pitchFamily="34" charset="0"/>
                    </a:rPr>
                    <a:t>colours</a:t>
                  </a:r>
                  <a:endParaRPr lang="en-US" sz="1200" u="sng">
                    <a:latin typeface="Arial" panose="020B0604020202020204" pitchFamily="34" charset="0"/>
                    <a:cs typeface="Arial" panose="020B0604020202020204" pitchFamily="34" charset="0"/>
                  </a:endParaRPr>
                </a:p>
              </p:txBody>
            </p:sp>
            <p:pic>
              <p:nvPicPr>
                <p:cNvPr id="45" name="Picture 44" descr="Diagram, text&#10;&#10;Description automatically generated">
                  <a:extLst>
                    <a:ext uri="{FF2B5EF4-FFF2-40B4-BE49-F238E27FC236}">
                      <a16:creationId xmlns:a16="http://schemas.microsoft.com/office/drawing/2014/main" id="{573088EF-4372-9E43-8B3D-F3676AFBF953}"/>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5153750" y="6962944"/>
                  <a:ext cx="888887" cy="1694569"/>
                </a:xfrm>
                <a:prstGeom prst="rect">
                  <a:avLst/>
                </a:prstGeom>
              </p:spPr>
            </p:pic>
            <p:pic>
              <p:nvPicPr>
                <p:cNvPr id="46" name="Picture 45" descr="Diagram, text&#10;&#10;Description automatically generated">
                  <a:extLst>
                    <a:ext uri="{FF2B5EF4-FFF2-40B4-BE49-F238E27FC236}">
                      <a16:creationId xmlns:a16="http://schemas.microsoft.com/office/drawing/2014/main" id="{7454D753-6B99-2A4E-94AD-06D8B1A34666}"/>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4198255" y="6962944"/>
                  <a:ext cx="888887" cy="1434433"/>
                </a:xfrm>
                <a:prstGeom prst="rect">
                  <a:avLst/>
                </a:prstGeom>
              </p:spPr>
            </p:pic>
            <p:pic>
              <p:nvPicPr>
                <p:cNvPr id="47" name="Picture 46" descr="Diagram, text&#10;&#10;Description automatically generated">
                  <a:extLst>
                    <a:ext uri="{FF2B5EF4-FFF2-40B4-BE49-F238E27FC236}">
                      <a16:creationId xmlns:a16="http://schemas.microsoft.com/office/drawing/2014/main" id="{31FCA9F8-8238-DF45-8B9C-D18BCE274D06}"/>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3248023" y="6962944"/>
                  <a:ext cx="888887" cy="1918055"/>
                </a:xfrm>
                <a:prstGeom prst="rect">
                  <a:avLst/>
                </a:prstGeom>
              </p:spPr>
            </p:pic>
            <p:pic>
              <p:nvPicPr>
                <p:cNvPr id="48" name="Picture 47" descr="Diagram, text&#10;&#10;Description automatically generated">
                  <a:extLst>
                    <a:ext uri="{FF2B5EF4-FFF2-40B4-BE49-F238E27FC236}">
                      <a16:creationId xmlns:a16="http://schemas.microsoft.com/office/drawing/2014/main" id="{CEE66A6E-B5F9-4846-B9CA-E95A5D06A95E}"/>
                    </a:ext>
                  </a:extLst>
                </p:cNvPr>
                <p:cNvPicPr>
                  <a:picLocks noChangeAspect="1"/>
                </p:cNvPicPr>
                <p:nvPr userDrawn="1"/>
              </p:nvPicPr>
              <p:blipFill rotWithShape="1">
                <a:blip r:embed="rId9" cstate="screen">
                  <a:extLst>
                    <a:ext uri="{28A0092B-C50C-407E-A947-70E740481C1C}">
                      <a14:useLocalDpi xmlns:a14="http://schemas.microsoft.com/office/drawing/2010/main"/>
                    </a:ext>
                  </a:extLst>
                </a:blip>
                <a:srcRect/>
                <a:stretch/>
              </p:blipFill>
              <p:spPr>
                <a:xfrm>
                  <a:off x="-2295202" y="6962943"/>
                  <a:ext cx="888887" cy="1694569"/>
                </a:xfrm>
                <a:prstGeom prst="rect">
                  <a:avLst/>
                </a:prstGeom>
              </p:spPr>
            </p:pic>
            <p:sp>
              <p:nvSpPr>
                <p:cNvPr id="49" name="Rounded Rectangle 48">
                  <a:extLst>
                    <a:ext uri="{FF2B5EF4-FFF2-40B4-BE49-F238E27FC236}">
                      <a16:creationId xmlns:a16="http://schemas.microsoft.com/office/drawing/2014/main" id="{2D12A529-145B-A843-AF28-02B87DF9D5E2}"/>
                    </a:ext>
                  </a:extLst>
                </p:cNvPr>
                <p:cNvSpPr/>
                <p:nvPr userDrawn="1"/>
              </p:nvSpPr>
              <p:spPr>
                <a:xfrm>
                  <a:off x="-1284446" y="3484070"/>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711977A8-FE99-5742-9DEE-4F768A8E54B0}"/>
                    </a:ext>
                  </a:extLst>
                </p:cNvPr>
                <p:cNvSpPr txBox="1"/>
                <p:nvPr userDrawn="1"/>
              </p:nvSpPr>
              <p:spPr>
                <a:xfrm>
                  <a:off x="-1401897" y="41126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grpSp>
        </p:grpSp>
        <p:sp>
          <p:nvSpPr>
            <p:cNvPr id="54" name="Rounded Rectangle 53">
              <a:extLst>
                <a:ext uri="{FF2B5EF4-FFF2-40B4-BE49-F238E27FC236}">
                  <a16:creationId xmlns:a16="http://schemas.microsoft.com/office/drawing/2014/main" id="{D088D5E4-D803-3547-A2AC-006519FD1B86}"/>
                </a:ext>
              </a:extLst>
            </p:cNvPr>
            <p:cNvSpPr/>
            <p:nvPr userDrawn="1"/>
          </p:nvSpPr>
          <p:spPr>
            <a:xfrm>
              <a:off x="-1357499" y="7030100"/>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C297B396-3F61-644D-B201-4D774DED47C4}"/>
                </a:ext>
              </a:extLst>
            </p:cNvPr>
            <p:cNvSpPr txBox="1"/>
            <p:nvPr userDrawn="1"/>
          </p:nvSpPr>
          <p:spPr>
            <a:xfrm>
              <a:off x="-1474950" y="765869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391022782"/>
      </p:ext>
    </p:extLst>
  </p:cSld>
  <p:clrMap bg1="lt1" tx1="dk1" bg2="lt2" tx2="dk2" accent1="accent1" accent2="accent2" accent3="accent3" accent4="accent4" accent5="accent5" accent6="accent6" hlink="hlink" folHlink="folHlink"/>
  <p:sldLayoutIdLst>
    <p:sldLayoutId id="2147483786" r:id="rId1"/>
    <p:sldLayoutId id="2147483690" r:id="rId2"/>
    <p:sldLayoutId id="2147483779" r:id="rId3"/>
    <p:sldLayoutId id="2147483796" r:id="rId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ooter Placeholder 6">
            <a:extLst>
              <a:ext uri="{FF2B5EF4-FFF2-40B4-BE49-F238E27FC236}">
                <a16:creationId xmlns:a16="http://schemas.microsoft.com/office/drawing/2014/main" id="{AF89DBC0-C874-46D0-941E-BBC126789BC0}"/>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3" name="Slide Number Placeholder 2">
            <a:extLst>
              <a:ext uri="{FF2B5EF4-FFF2-40B4-BE49-F238E27FC236}">
                <a16:creationId xmlns:a16="http://schemas.microsoft.com/office/drawing/2014/main" id="{8463560C-C555-4B20-AFCF-AEBCA06981F9}"/>
              </a:ext>
            </a:extLst>
          </p:cNvPr>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chemeClr val="bg1"/>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25" name="TextBox 24">
            <a:extLst>
              <a:ext uri="{FF2B5EF4-FFF2-40B4-BE49-F238E27FC236}">
                <a16:creationId xmlns:a16="http://schemas.microsoft.com/office/drawing/2014/main" id="{7C1955E6-0E8A-5F43-9C05-71D3677CA967}"/>
              </a:ext>
            </a:extLst>
          </p:cNvPr>
          <p:cNvSpPr txBox="1"/>
          <p:nvPr userDrawn="1"/>
        </p:nvSpPr>
        <p:spPr>
          <a:xfrm>
            <a:off x="6497" y="7210948"/>
            <a:ext cx="12185503" cy="200055"/>
          </a:xfrm>
          <a:prstGeom prst="rect">
            <a:avLst/>
          </a:prstGeom>
          <a:noFill/>
        </p:spPr>
        <p:txBody>
          <a:bodyPr wrap="square" lIns="0" tIns="0" rIns="0" bIns="0" rtlCol="0">
            <a:spAutoFit/>
          </a:bodyPr>
          <a:lstStyle/>
          <a:p>
            <a:pPr marL="0" algn="ctr"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The </a:t>
            </a:r>
            <a:r>
              <a:rPr lang="en-GB" sz="1300" i="0">
                <a:effectLst/>
                <a:latin typeface="Arial" panose="020B0604020202020204" pitchFamily="34" charset="0"/>
                <a:ea typeface="+mn-ea"/>
                <a:cs typeface="Arial" panose="020B0604020202020204" pitchFamily="34" charset="0"/>
              </a:rPr>
              <a:t>most efficient </a:t>
            </a:r>
            <a:r>
              <a:rPr lang="en-GB" sz="1300" i="0">
                <a:effectLst/>
                <a:latin typeface="Arial" panose="020B0604020202020204" pitchFamily="34" charset="0"/>
                <a:ea typeface="Calibri" panose="020F0502020204030204" pitchFamily="34" charset="0"/>
                <a:cs typeface="Arial" panose="020B0604020202020204" pitchFamily="34" charset="0"/>
              </a:rPr>
              <a:t>way to edit Security Markings is to use ‘Find and Replace’.</a:t>
            </a:r>
            <a:endParaRPr lang="en-GB" sz="1300" i="0" kern="1200">
              <a:solidFill>
                <a:srgbClr val="000000"/>
              </a:solidFill>
              <a:latin typeface="Arial" panose="020B0604020202020204" pitchFamily="34" charset="0"/>
              <a:ea typeface="+mn-ea"/>
              <a:cs typeface="Arial" panose="020B0604020202020204" pitchFamily="34" charset="0"/>
            </a:endParaRPr>
          </a:p>
        </p:txBody>
      </p:sp>
      <p:sp>
        <p:nvSpPr>
          <p:cNvPr id="31" name="TextBox 30">
            <a:extLst>
              <a:ext uri="{FF2B5EF4-FFF2-40B4-BE49-F238E27FC236}">
                <a16:creationId xmlns:a16="http://schemas.microsoft.com/office/drawing/2014/main" id="{710F5532-1CE7-D645-A50C-BA6277A5574D}"/>
              </a:ext>
            </a:extLst>
          </p:cNvPr>
          <p:cNvSpPr txBox="1"/>
          <p:nvPr userDrawn="1"/>
        </p:nvSpPr>
        <p:spPr>
          <a:xfrm>
            <a:off x="-132253" y="7188849"/>
            <a:ext cx="2487122" cy="600164"/>
          </a:xfrm>
          <a:prstGeom prst="rect">
            <a:avLst/>
          </a:prstGeom>
          <a:noFill/>
        </p:spPr>
        <p:txBody>
          <a:bodyPr wrap="square" lIns="0" tIns="0" rIns="0" bIns="0" rtlCol="0">
            <a:spAutoFit/>
          </a:bodyPr>
          <a:lstStyle/>
          <a:p>
            <a:pPr algn="r">
              <a:lnSpc>
                <a:spcPct val="100000"/>
              </a:lnSpc>
              <a:spcAft>
                <a:spcPts val="300"/>
              </a:spcAft>
            </a:pP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To change the footer colour: </a:t>
            </a:r>
            <a:b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b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right click the footer, select ‘format shape’, then ‘fill and line’.</a:t>
            </a:r>
            <a:endParaRPr lang="en-GB" sz="1300" i="0">
              <a:solidFill>
                <a:srgbClr val="000000"/>
              </a:solidFill>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72AD3329-6F22-DF44-93DA-5BDE5586E2D3}"/>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
        <p:nvSpPr>
          <p:cNvPr id="35" name="TextBox 34">
            <a:extLst>
              <a:ext uri="{FF2B5EF4-FFF2-40B4-BE49-F238E27FC236}">
                <a16:creationId xmlns:a16="http://schemas.microsoft.com/office/drawing/2014/main" id="{404DE349-ECDB-C44C-8770-D021FAA8BB70}"/>
              </a:ext>
            </a:extLst>
          </p:cNvPr>
          <p:cNvSpPr txBox="1"/>
          <p:nvPr userDrawn="1"/>
        </p:nvSpPr>
        <p:spPr>
          <a:xfrm>
            <a:off x="0" y="-969831"/>
            <a:ext cx="5896998" cy="800219"/>
          </a:xfrm>
          <a:prstGeom prst="rect">
            <a:avLst/>
          </a:prstGeom>
          <a:noFill/>
        </p:spPr>
        <p:txBody>
          <a:bodyPr wrap="square" lIns="0" tIns="0" rIns="0" bIns="0" rtlCol="0">
            <a:spAutoFit/>
          </a:bodyPr>
          <a:lstStyle/>
          <a:p>
            <a:pPr algn="l"/>
            <a:r>
              <a:rPr lang="en-GB" sz="1300" b="1" kern="1200">
                <a:solidFill>
                  <a:srgbClr val="FF0000"/>
                </a:solidFill>
                <a:effectLst/>
                <a:latin typeface="Arial" panose="020B0604020202020204" pitchFamily="34" charset="0"/>
                <a:ea typeface="+mn-ea"/>
                <a:cs typeface="Arial" panose="020B0604020202020204" pitchFamily="34" charset="0"/>
              </a:rPr>
              <a:t>View or hide guidance: </a:t>
            </a:r>
          </a:p>
          <a:p>
            <a:pPr algn="l"/>
            <a:r>
              <a:rPr lang="en-GB" sz="1300" b="0" kern="1200">
                <a:solidFill>
                  <a:srgbClr val="FF0000"/>
                </a:solidFill>
                <a:effectLst/>
                <a:latin typeface="Arial" panose="020B0604020202020204" pitchFamily="34" charset="0"/>
                <a:ea typeface="+mn-ea"/>
                <a:cs typeface="Arial" panose="020B0604020202020204" pitchFamily="34" charset="0"/>
              </a:rPr>
              <a:t>Select the slide and right-click the mouse button and select ‘Format Background’. In the ‘Format Background’ pop-up window tick ‘Hide background graphics’. Untick to view.</a:t>
            </a:r>
          </a:p>
        </p:txBody>
      </p:sp>
      <p:sp>
        <p:nvSpPr>
          <p:cNvPr id="54" name="TextBox 53">
            <a:extLst>
              <a:ext uri="{FF2B5EF4-FFF2-40B4-BE49-F238E27FC236}">
                <a16:creationId xmlns:a16="http://schemas.microsoft.com/office/drawing/2014/main" id="{335ED639-3EBC-4E4B-B176-C9558ED8A1A4}"/>
              </a:ext>
            </a:extLst>
          </p:cNvPr>
          <p:cNvSpPr txBox="1"/>
          <p:nvPr userDrawn="1"/>
        </p:nvSpPr>
        <p:spPr>
          <a:xfrm>
            <a:off x="-3987770" y="415145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BB7D7DB0-834A-0D4D-A3AF-93A97C9A6C49}"/>
              </a:ext>
            </a:extLst>
          </p:cNvPr>
          <p:cNvSpPr txBox="1"/>
          <p:nvPr userDrawn="1"/>
        </p:nvSpPr>
        <p:spPr>
          <a:xfrm>
            <a:off x="-5105146" y="-969831"/>
            <a:ext cx="4941451" cy="1354217"/>
          </a:xfrm>
          <a:prstGeom prst="rect">
            <a:avLst/>
          </a:prstGeom>
          <a:noFill/>
        </p:spPr>
        <p:txBody>
          <a:bodyPr wrap="square" lIns="0" tIns="0" rIns="0" bIns="0" rtlCol="0">
            <a:spAutoFit/>
          </a:bodyPr>
          <a:lstStyle/>
          <a:p>
            <a:pPr>
              <a:spcAft>
                <a:spcPts val="600"/>
              </a:spcAft>
            </a:pPr>
            <a:r>
              <a:rPr lang="en-GB" sz="1300" b="1" i="0">
                <a:effectLst/>
                <a:latin typeface="Arial" panose="020B0604020202020204" pitchFamily="34" charset="0"/>
                <a:ea typeface="Calibri" panose="020F0502020204030204" pitchFamily="34" charset="0"/>
                <a:cs typeface="Arial" panose="020B0604020202020204" pitchFamily="34" charset="0"/>
              </a:rPr>
              <a:t>Divider slide </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Dark and bright colours can be changed using </a:t>
            </a:r>
            <a:r>
              <a:rPr lang="en-GB" sz="1300" b="1" i="0">
                <a:effectLst/>
                <a:latin typeface="Arial" panose="020B0604020202020204" pitchFamily="34" charset="0"/>
                <a:ea typeface="Calibri" panose="020F0502020204030204" pitchFamily="34" charset="0"/>
                <a:cs typeface="Arial" panose="020B0604020202020204" pitchFamily="34" charset="0"/>
              </a:rPr>
              <a:t>only</a:t>
            </a:r>
            <a:r>
              <a:rPr lang="en-GB" sz="1300" i="0">
                <a:effectLst/>
                <a:latin typeface="Arial" panose="020B0604020202020204" pitchFamily="34" charset="0"/>
                <a:ea typeface="Calibri" panose="020F0502020204030204" pitchFamily="34" charset="0"/>
                <a:cs typeface="Arial" panose="020B0604020202020204" pitchFamily="34" charset="0"/>
              </a:rPr>
              <a:t> the colour combinations below. </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Apply the same colour combination to all slides – when using white background slides as well, chose the muted or dark version of the bright colour you have chosen here. </a:t>
            </a:r>
          </a:p>
        </p:txBody>
      </p:sp>
      <p:sp>
        <p:nvSpPr>
          <p:cNvPr id="57" name="TextBox 56">
            <a:extLst>
              <a:ext uri="{FF2B5EF4-FFF2-40B4-BE49-F238E27FC236}">
                <a16:creationId xmlns:a16="http://schemas.microsoft.com/office/drawing/2014/main" id="{FB401EEC-C5E1-BD4A-9867-E6FCEC838B12}"/>
              </a:ext>
            </a:extLst>
          </p:cNvPr>
          <p:cNvSpPr txBox="1"/>
          <p:nvPr userDrawn="1"/>
        </p:nvSpPr>
        <p:spPr>
          <a:xfrm>
            <a:off x="-5115591" y="538172"/>
            <a:ext cx="4832285" cy="400110"/>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To </a:t>
            </a:r>
            <a:r>
              <a:rPr lang="en-GB" sz="1300" i="0" kern="1200">
                <a:solidFill>
                  <a:schemeClr val="tx1"/>
                </a:solidFill>
                <a:effectLst/>
                <a:latin typeface="Arial" panose="020B0604020202020204" pitchFamily="34" charset="0"/>
                <a:ea typeface="Calibri" panose="020F0502020204030204" pitchFamily="34" charset="0"/>
                <a:cs typeface="Arial" panose="020B0604020202020204" pitchFamily="34" charset="0"/>
              </a:rPr>
              <a:t>change the colour of backgrounds, shapes and lines, use the eyedropper tool and click on the colour blocks below. </a:t>
            </a:r>
            <a:endParaRPr lang="en-GB" sz="1300" i="0" kern="1200">
              <a:solidFill>
                <a:schemeClr val="tx1"/>
              </a:solidFill>
              <a:effectLst/>
              <a:latin typeface="Arial" panose="020B0604020202020204" pitchFamily="34" charset="0"/>
              <a:cs typeface="Arial" panose="020B0604020202020204" pitchFamily="34" charset="0"/>
            </a:endParaRPr>
          </a:p>
        </p:txBody>
      </p:sp>
      <p:sp>
        <p:nvSpPr>
          <p:cNvPr id="58" name="Rounded Rectangle 57">
            <a:extLst>
              <a:ext uri="{FF2B5EF4-FFF2-40B4-BE49-F238E27FC236}">
                <a16:creationId xmlns:a16="http://schemas.microsoft.com/office/drawing/2014/main" id="{B0303FCF-04DE-6E47-911B-6F2E9ABCA7E3}"/>
              </a:ext>
            </a:extLst>
          </p:cNvPr>
          <p:cNvSpPr/>
          <p:nvPr userDrawn="1"/>
        </p:nvSpPr>
        <p:spPr>
          <a:xfrm>
            <a:off x="-3894433" y="1508724"/>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0739E81D-A86C-634D-AFB1-B9B56150D0B1}"/>
              </a:ext>
            </a:extLst>
          </p:cNvPr>
          <p:cNvSpPr/>
          <p:nvPr userDrawn="1"/>
        </p:nvSpPr>
        <p:spPr>
          <a:xfrm>
            <a:off x="-1356993" y="1494572"/>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6B99CE59-5F38-8940-806C-2D3FC78B37E9}"/>
              </a:ext>
            </a:extLst>
          </p:cNvPr>
          <p:cNvSpPr/>
          <p:nvPr userDrawn="1"/>
        </p:nvSpPr>
        <p:spPr>
          <a:xfrm>
            <a:off x="-5115591" y="1496227"/>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a:extLst>
              <a:ext uri="{FF2B5EF4-FFF2-40B4-BE49-F238E27FC236}">
                <a16:creationId xmlns:a16="http://schemas.microsoft.com/office/drawing/2014/main" id="{7B9187A3-04C5-D946-9F28-97F155C7D82C}"/>
              </a:ext>
            </a:extLst>
          </p:cNvPr>
          <p:cNvSpPr/>
          <p:nvPr userDrawn="1"/>
        </p:nvSpPr>
        <p:spPr>
          <a:xfrm>
            <a:off x="-2686822" y="1508084"/>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AEF1559E-5E25-8940-A791-2131CF89D9A6}"/>
              </a:ext>
            </a:extLst>
          </p:cNvPr>
          <p:cNvSpPr txBox="1"/>
          <p:nvPr userDrawn="1"/>
        </p:nvSpPr>
        <p:spPr>
          <a:xfrm>
            <a:off x="-5176135" y="1109296"/>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63" name="TextBox 62">
            <a:extLst>
              <a:ext uri="{FF2B5EF4-FFF2-40B4-BE49-F238E27FC236}">
                <a16:creationId xmlns:a16="http://schemas.microsoft.com/office/drawing/2014/main" id="{EEE75AA9-8F56-1E49-8FE1-0AFCDB89012F}"/>
              </a:ext>
            </a:extLst>
          </p:cNvPr>
          <p:cNvSpPr txBox="1"/>
          <p:nvPr userDrawn="1"/>
        </p:nvSpPr>
        <p:spPr>
          <a:xfrm>
            <a:off x="-5259000" y="3054789"/>
            <a:ext cx="3158187"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Bright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line</a:t>
            </a:r>
          </a:p>
        </p:txBody>
      </p:sp>
      <p:sp>
        <p:nvSpPr>
          <p:cNvPr id="64" name="TextBox 63">
            <a:extLst>
              <a:ext uri="{FF2B5EF4-FFF2-40B4-BE49-F238E27FC236}">
                <a16:creationId xmlns:a16="http://schemas.microsoft.com/office/drawing/2014/main" id="{9E4D23D3-A1F2-A441-BB42-2630332CBBA7}"/>
              </a:ext>
            </a:extLst>
          </p:cNvPr>
          <p:cNvSpPr txBox="1"/>
          <p:nvPr userDrawn="1"/>
        </p:nvSpPr>
        <p:spPr>
          <a:xfrm>
            <a:off x="-4002201" y="211542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9234C6B2-140F-DB45-B7EF-176CCA506F11}"/>
              </a:ext>
            </a:extLst>
          </p:cNvPr>
          <p:cNvSpPr txBox="1"/>
          <p:nvPr userDrawn="1"/>
        </p:nvSpPr>
        <p:spPr>
          <a:xfrm>
            <a:off x="-1420853" y="212341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33095335-1D0F-BC47-B65A-ECE50C8C162E}"/>
              </a:ext>
            </a:extLst>
          </p:cNvPr>
          <p:cNvSpPr txBox="1"/>
          <p:nvPr userDrawn="1"/>
        </p:nvSpPr>
        <p:spPr>
          <a:xfrm>
            <a:off x="-5226881" y="2155874"/>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DDB803BF-E900-0841-B4C1-087CA00080DB}"/>
              </a:ext>
            </a:extLst>
          </p:cNvPr>
          <p:cNvSpPr txBox="1"/>
          <p:nvPr userDrawn="1"/>
        </p:nvSpPr>
        <p:spPr>
          <a:xfrm>
            <a:off x="-2728770" y="21147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68" name="Rounded Rectangle 67">
            <a:extLst>
              <a:ext uri="{FF2B5EF4-FFF2-40B4-BE49-F238E27FC236}">
                <a16:creationId xmlns:a16="http://schemas.microsoft.com/office/drawing/2014/main" id="{C0168C52-A03F-3A4E-B64D-24CCAA65E83B}"/>
              </a:ext>
            </a:extLst>
          </p:cNvPr>
          <p:cNvSpPr/>
          <p:nvPr userDrawn="1"/>
        </p:nvSpPr>
        <p:spPr>
          <a:xfrm>
            <a:off x="-5176053" y="3527200"/>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03F75519-8781-AA4E-BC3F-72B24CD054E1}"/>
              </a:ext>
            </a:extLst>
          </p:cNvPr>
          <p:cNvSpPr/>
          <p:nvPr userDrawn="1"/>
        </p:nvSpPr>
        <p:spPr>
          <a:xfrm>
            <a:off x="-3953312" y="3538598"/>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a:extLst>
              <a:ext uri="{FF2B5EF4-FFF2-40B4-BE49-F238E27FC236}">
                <a16:creationId xmlns:a16="http://schemas.microsoft.com/office/drawing/2014/main" id="{2F9C6422-26C5-8640-8667-AE72C1EFDC6D}"/>
              </a:ext>
            </a:extLst>
          </p:cNvPr>
          <p:cNvSpPr/>
          <p:nvPr userDrawn="1"/>
        </p:nvSpPr>
        <p:spPr>
          <a:xfrm>
            <a:off x="-2744295" y="3518551"/>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ounded Rectangle 70">
            <a:extLst>
              <a:ext uri="{FF2B5EF4-FFF2-40B4-BE49-F238E27FC236}">
                <a16:creationId xmlns:a16="http://schemas.microsoft.com/office/drawing/2014/main" id="{C965FC7D-D483-3C46-8EA0-83E9255BE0B6}"/>
              </a:ext>
            </a:extLst>
          </p:cNvPr>
          <p:cNvSpPr/>
          <p:nvPr userDrawn="1"/>
        </p:nvSpPr>
        <p:spPr>
          <a:xfrm>
            <a:off x="-5226881" y="4979544"/>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ounded Rectangle 71">
            <a:extLst>
              <a:ext uri="{FF2B5EF4-FFF2-40B4-BE49-F238E27FC236}">
                <a16:creationId xmlns:a16="http://schemas.microsoft.com/office/drawing/2014/main" id="{80B405D2-76A4-EA4C-8E77-EE6C951B9CF9}"/>
              </a:ext>
            </a:extLst>
          </p:cNvPr>
          <p:cNvSpPr/>
          <p:nvPr userDrawn="1"/>
        </p:nvSpPr>
        <p:spPr>
          <a:xfrm>
            <a:off x="-3982280" y="4983015"/>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ed Rectangle 72">
            <a:extLst>
              <a:ext uri="{FF2B5EF4-FFF2-40B4-BE49-F238E27FC236}">
                <a16:creationId xmlns:a16="http://schemas.microsoft.com/office/drawing/2014/main" id="{25189926-228D-134C-A6FE-1139ABFAEA3F}"/>
              </a:ext>
            </a:extLst>
          </p:cNvPr>
          <p:cNvSpPr/>
          <p:nvPr userDrawn="1"/>
        </p:nvSpPr>
        <p:spPr>
          <a:xfrm>
            <a:off x="-2795041" y="4979544"/>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id="{4290CDF6-D1B6-A441-BDCD-E9F48FC2790D}"/>
              </a:ext>
            </a:extLst>
          </p:cNvPr>
          <p:cNvSpPr txBox="1"/>
          <p:nvPr userDrawn="1"/>
        </p:nvSpPr>
        <p:spPr>
          <a:xfrm>
            <a:off x="-5258918" y="408699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75" name="TextBox 74">
            <a:extLst>
              <a:ext uri="{FF2B5EF4-FFF2-40B4-BE49-F238E27FC236}">
                <a16:creationId xmlns:a16="http://schemas.microsoft.com/office/drawing/2014/main" id="{7B3E5F93-06B7-AC42-8684-3F7CD75786A6}"/>
              </a:ext>
            </a:extLst>
          </p:cNvPr>
          <p:cNvSpPr txBox="1"/>
          <p:nvPr userDrawn="1"/>
        </p:nvSpPr>
        <p:spPr>
          <a:xfrm>
            <a:off x="-2809452" y="411058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76" name="TextBox 75">
            <a:extLst>
              <a:ext uri="{FF2B5EF4-FFF2-40B4-BE49-F238E27FC236}">
                <a16:creationId xmlns:a16="http://schemas.microsoft.com/office/drawing/2014/main" id="{E2D7E95F-61D2-1144-8450-C6CA108FE88A}"/>
              </a:ext>
            </a:extLst>
          </p:cNvPr>
          <p:cNvSpPr txBox="1"/>
          <p:nvPr userDrawn="1"/>
        </p:nvSpPr>
        <p:spPr>
          <a:xfrm>
            <a:off x="-5327454" y="567389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77" name="TextBox 76">
            <a:extLst>
              <a:ext uri="{FF2B5EF4-FFF2-40B4-BE49-F238E27FC236}">
                <a16:creationId xmlns:a16="http://schemas.microsoft.com/office/drawing/2014/main" id="{6CDCA79E-B475-ED49-B315-2C7271A0FA97}"/>
              </a:ext>
            </a:extLst>
          </p:cNvPr>
          <p:cNvSpPr txBox="1"/>
          <p:nvPr userDrawn="1"/>
        </p:nvSpPr>
        <p:spPr>
          <a:xfrm>
            <a:off x="-4073239" y="5620144"/>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78" name="TextBox 77">
            <a:extLst>
              <a:ext uri="{FF2B5EF4-FFF2-40B4-BE49-F238E27FC236}">
                <a16:creationId xmlns:a16="http://schemas.microsoft.com/office/drawing/2014/main" id="{5FAA0FDC-BD4F-6846-A983-45DFE0F6BAFD}"/>
              </a:ext>
            </a:extLst>
          </p:cNvPr>
          <p:cNvSpPr txBox="1"/>
          <p:nvPr userDrawn="1"/>
        </p:nvSpPr>
        <p:spPr>
          <a:xfrm>
            <a:off x="-2847207" y="564237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79" name="TextBox 78">
            <a:extLst>
              <a:ext uri="{FF2B5EF4-FFF2-40B4-BE49-F238E27FC236}">
                <a16:creationId xmlns:a16="http://schemas.microsoft.com/office/drawing/2014/main" id="{66E49519-5EF7-5B47-978B-02D2A3C569A8}"/>
              </a:ext>
            </a:extLst>
          </p:cNvPr>
          <p:cNvSpPr txBox="1"/>
          <p:nvPr userDrawn="1"/>
        </p:nvSpPr>
        <p:spPr>
          <a:xfrm>
            <a:off x="-5396728" y="6566444"/>
            <a:ext cx="4845036" cy="1384995"/>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and muted colour for text on white background</a:t>
            </a: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p:txBody>
      </p:sp>
      <p:sp>
        <p:nvSpPr>
          <p:cNvPr id="84" name="Rounded Rectangle 83">
            <a:extLst>
              <a:ext uri="{FF2B5EF4-FFF2-40B4-BE49-F238E27FC236}">
                <a16:creationId xmlns:a16="http://schemas.microsoft.com/office/drawing/2014/main" id="{0226F03B-B530-2445-8FA8-34FB6E30126F}"/>
              </a:ext>
            </a:extLst>
          </p:cNvPr>
          <p:cNvSpPr/>
          <p:nvPr userDrawn="1"/>
        </p:nvSpPr>
        <p:spPr>
          <a:xfrm>
            <a:off x="-1420853" y="3503611"/>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3C25568F-C22B-F14E-9996-A93248DFFAEB}"/>
              </a:ext>
            </a:extLst>
          </p:cNvPr>
          <p:cNvSpPr txBox="1"/>
          <p:nvPr userDrawn="1"/>
        </p:nvSpPr>
        <p:spPr>
          <a:xfrm>
            <a:off x="-1538304" y="414149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sp>
        <p:nvSpPr>
          <p:cNvPr id="41" name="Rounded Rectangle 40">
            <a:extLst>
              <a:ext uri="{FF2B5EF4-FFF2-40B4-BE49-F238E27FC236}">
                <a16:creationId xmlns:a16="http://schemas.microsoft.com/office/drawing/2014/main" id="{DB4FB475-98F1-4942-A988-089F7DA4F3B7}"/>
              </a:ext>
            </a:extLst>
          </p:cNvPr>
          <p:cNvSpPr/>
          <p:nvPr userDrawn="1"/>
        </p:nvSpPr>
        <p:spPr>
          <a:xfrm>
            <a:off x="-4046444" y="6992111"/>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a:extLst>
              <a:ext uri="{FF2B5EF4-FFF2-40B4-BE49-F238E27FC236}">
                <a16:creationId xmlns:a16="http://schemas.microsoft.com/office/drawing/2014/main" id="{A8FA4CE9-066A-5F45-BC9B-737489201CDC}"/>
              </a:ext>
            </a:extLst>
          </p:cNvPr>
          <p:cNvSpPr/>
          <p:nvPr userDrawn="1"/>
        </p:nvSpPr>
        <p:spPr>
          <a:xfrm>
            <a:off x="-1466473" y="6977959"/>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a:extLst>
              <a:ext uri="{FF2B5EF4-FFF2-40B4-BE49-F238E27FC236}">
                <a16:creationId xmlns:a16="http://schemas.microsoft.com/office/drawing/2014/main" id="{4DAEA50B-55E9-714C-9B62-A158504B9CFE}"/>
              </a:ext>
            </a:extLst>
          </p:cNvPr>
          <p:cNvSpPr/>
          <p:nvPr userDrawn="1"/>
        </p:nvSpPr>
        <p:spPr>
          <a:xfrm>
            <a:off x="-5267602" y="6979614"/>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a:extLst>
              <a:ext uri="{FF2B5EF4-FFF2-40B4-BE49-F238E27FC236}">
                <a16:creationId xmlns:a16="http://schemas.microsoft.com/office/drawing/2014/main" id="{C6E54188-0981-E84B-ACF1-46715CD8DD03}"/>
              </a:ext>
            </a:extLst>
          </p:cNvPr>
          <p:cNvSpPr/>
          <p:nvPr userDrawn="1"/>
        </p:nvSpPr>
        <p:spPr>
          <a:xfrm>
            <a:off x="-2796302" y="6991471"/>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B3ABC4ED-A9CD-BC42-9C4F-42A22DAA848C}"/>
              </a:ext>
            </a:extLst>
          </p:cNvPr>
          <p:cNvSpPr txBox="1"/>
          <p:nvPr userDrawn="1"/>
        </p:nvSpPr>
        <p:spPr>
          <a:xfrm>
            <a:off x="-4111681" y="759881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8F8016D6-9C75-4341-A2E9-FF911798D8DD}"/>
              </a:ext>
            </a:extLst>
          </p:cNvPr>
          <p:cNvSpPr txBox="1"/>
          <p:nvPr userDrawn="1"/>
        </p:nvSpPr>
        <p:spPr>
          <a:xfrm>
            <a:off x="-1530333" y="760679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18AE73C0-C14F-144C-B711-18E922CFA296}"/>
              </a:ext>
            </a:extLst>
          </p:cNvPr>
          <p:cNvSpPr txBox="1"/>
          <p:nvPr userDrawn="1"/>
        </p:nvSpPr>
        <p:spPr>
          <a:xfrm>
            <a:off x="-5336361" y="76392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AD6DB9C0-EF1B-8842-A2DC-1AA9C4C30A3D}"/>
              </a:ext>
            </a:extLst>
          </p:cNvPr>
          <p:cNvSpPr txBox="1"/>
          <p:nvPr userDrawn="1"/>
        </p:nvSpPr>
        <p:spPr>
          <a:xfrm>
            <a:off x="-2838250" y="759814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49" name="Rounded Rectangle 48">
            <a:extLst>
              <a:ext uri="{FF2B5EF4-FFF2-40B4-BE49-F238E27FC236}">
                <a16:creationId xmlns:a16="http://schemas.microsoft.com/office/drawing/2014/main" id="{01162A1F-69D7-6E43-9BCE-1978C2EAB50A}"/>
              </a:ext>
            </a:extLst>
          </p:cNvPr>
          <p:cNvSpPr/>
          <p:nvPr userDrawn="1"/>
        </p:nvSpPr>
        <p:spPr>
          <a:xfrm>
            <a:off x="-5225071" y="8499349"/>
            <a:ext cx="786296" cy="583381"/>
          </a:xfrm>
          <a:prstGeom prst="roundRect">
            <a:avLst/>
          </a:prstGeom>
          <a:solidFill>
            <a:srgbClr val="8E1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750F5231-3203-BB48-B369-97D7886D317B}"/>
              </a:ext>
            </a:extLst>
          </p:cNvPr>
          <p:cNvSpPr txBox="1"/>
          <p:nvPr userDrawn="1"/>
        </p:nvSpPr>
        <p:spPr>
          <a:xfrm>
            <a:off x="-5336361" y="915899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pink</a:t>
            </a:r>
          </a:p>
          <a:p>
            <a:r>
              <a:rPr lang="en-US" sz="1000">
                <a:latin typeface="Arial" panose="020B0604020202020204" pitchFamily="34" charset="0"/>
                <a:cs typeface="Arial" panose="020B0604020202020204" pitchFamily="34" charset="0"/>
              </a:rPr>
              <a:t>RGB: 142 21 55</a:t>
            </a:r>
          </a:p>
          <a:p>
            <a:r>
              <a:rPr lang="en-US" sz="1000">
                <a:latin typeface="Arial" panose="020B0604020202020204" pitchFamily="34" charset="0"/>
                <a:cs typeface="Arial" panose="020B0604020202020204" pitchFamily="34" charset="0"/>
              </a:rPr>
              <a:t>CMYK: 28 100 58 32</a:t>
            </a:r>
          </a:p>
          <a:p>
            <a:r>
              <a:rPr lang="en-US" sz="1000">
                <a:latin typeface="Arial" panose="020B0604020202020204" pitchFamily="34" charset="0"/>
                <a:cs typeface="Arial" panose="020B0604020202020204" pitchFamily="34" charset="0"/>
              </a:rPr>
              <a:t># 8e1537</a:t>
            </a:r>
          </a:p>
          <a:p>
            <a:endParaRPr lang="en-US" sz="1200">
              <a:latin typeface="Arial" panose="020B0604020202020204" pitchFamily="34" charset="0"/>
              <a:cs typeface="Arial" panose="020B0604020202020204" pitchFamily="34" charset="0"/>
            </a:endParaRPr>
          </a:p>
        </p:txBody>
      </p:sp>
      <p:sp>
        <p:nvSpPr>
          <p:cNvPr id="51" name="Rounded Rectangle 50">
            <a:extLst>
              <a:ext uri="{FF2B5EF4-FFF2-40B4-BE49-F238E27FC236}">
                <a16:creationId xmlns:a16="http://schemas.microsoft.com/office/drawing/2014/main" id="{FAD3E509-8681-4547-BA7D-E46EFD3E7E4B}"/>
              </a:ext>
            </a:extLst>
          </p:cNvPr>
          <p:cNvSpPr/>
          <p:nvPr userDrawn="1"/>
        </p:nvSpPr>
        <p:spPr>
          <a:xfrm>
            <a:off x="-3991187" y="8490700"/>
            <a:ext cx="786296" cy="583381"/>
          </a:xfrm>
          <a:prstGeom prst="roundRect">
            <a:avLst/>
          </a:prstGeom>
          <a:solidFill>
            <a:srgbClr val="943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797CC069-2E5A-9241-9D4E-36ADEFD2496E}"/>
              </a:ext>
            </a:extLst>
          </p:cNvPr>
          <p:cNvSpPr txBox="1"/>
          <p:nvPr userDrawn="1"/>
        </p:nvSpPr>
        <p:spPr>
          <a:xfrm>
            <a:off x="-4102477" y="915034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purple</a:t>
            </a:r>
          </a:p>
          <a:p>
            <a:r>
              <a:rPr lang="en-US" sz="1000">
                <a:latin typeface="Arial" panose="020B0604020202020204" pitchFamily="34" charset="0"/>
                <a:cs typeface="Arial" panose="020B0604020202020204" pitchFamily="34" charset="0"/>
              </a:rPr>
              <a:t>RGB: 148 54 141</a:t>
            </a:r>
          </a:p>
          <a:p>
            <a:r>
              <a:rPr lang="en-US" sz="1000">
                <a:latin typeface="Arial" panose="020B0604020202020204" pitchFamily="34" charset="0"/>
                <a:cs typeface="Arial" panose="020B0604020202020204" pitchFamily="34" charset="0"/>
              </a:rPr>
              <a:t>CMYK: 51 89 0 0</a:t>
            </a:r>
          </a:p>
          <a:p>
            <a:r>
              <a:rPr lang="en-US" sz="1000">
                <a:latin typeface="Arial" panose="020B0604020202020204" pitchFamily="34" charset="0"/>
                <a:cs typeface="Arial" panose="020B0604020202020204" pitchFamily="34" charset="0"/>
              </a:rPr>
              <a:t>#94368d</a:t>
            </a:r>
          </a:p>
          <a:p>
            <a:endParaRPr lang="en-US" sz="1200">
              <a:latin typeface="Arial" panose="020B0604020202020204" pitchFamily="34" charset="0"/>
              <a:cs typeface="Arial" panose="020B0604020202020204" pitchFamily="34" charset="0"/>
            </a:endParaRPr>
          </a:p>
        </p:txBody>
      </p:sp>
      <p:sp>
        <p:nvSpPr>
          <p:cNvPr id="80" name="Rounded Rectangle 79">
            <a:extLst>
              <a:ext uri="{FF2B5EF4-FFF2-40B4-BE49-F238E27FC236}">
                <a16:creationId xmlns:a16="http://schemas.microsoft.com/office/drawing/2014/main" id="{B4F5D22E-700C-554A-8B44-CE70F5F3E31A}"/>
              </a:ext>
            </a:extLst>
          </p:cNvPr>
          <p:cNvSpPr/>
          <p:nvPr userDrawn="1"/>
        </p:nvSpPr>
        <p:spPr>
          <a:xfrm>
            <a:off x="-2730138" y="8490144"/>
            <a:ext cx="786296" cy="583381"/>
          </a:xfrm>
          <a:prstGeom prst="round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sp>
        <p:nvSpPr>
          <p:cNvPr id="81" name="TextBox 80">
            <a:extLst>
              <a:ext uri="{FF2B5EF4-FFF2-40B4-BE49-F238E27FC236}">
                <a16:creationId xmlns:a16="http://schemas.microsoft.com/office/drawing/2014/main" id="{1974D4C9-66E7-6E43-A5D0-0D553018E689}"/>
              </a:ext>
            </a:extLst>
          </p:cNvPr>
          <p:cNvSpPr txBox="1"/>
          <p:nvPr userDrawn="1"/>
        </p:nvSpPr>
        <p:spPr>
          <a:xfrm>
            <a:off x="-2841428" y="914979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Black</a:t>
            </a:r>
          </a:p>
          <a:p>
            <a:r>
              <a:rPr lang="en-US" sz="1000">
                <a:latin typeface="Arial" panose="020B0604020202020204" pitchFamily="34" charset="0"/>
                <a:cs typeface="Arial" panose="020B0604020202020204" pitchFamily="34" charset="0"/>
              </a:rPr>
              <a:t>RGB: 0 0 0</a:t>
            </a:r>
          </a:p>
          <a:p>
            <a:r>
              <a:rPr lang="en-US" sz="1000">
                <a:latin typeface="Arial" panose="020B0604020202020204" pitchFamily="34" charset="0"/>
                <a:cs typeface="Arial" panose="020B0604020202020204" pitchFamily="34" charset="0"/>
              </a:rPr>
              <a:t>CMYK: 100 100 100 100</a:t>
            </a:r>
          </a:p>
          <a:p>
            <a:r>
              <a:rPr lang="en-US" sz="1000">
                <a:latin typeface="Arial" panose="020B0604020202020204" pitchFamily="34" charset="0"/>
                <a:cs typeface="Arial" panose="020B0604020202020204" pitchFamily="34" charset="0"/>
              </a:rPr>
              <a:t>#000000</a:t>
            </a:r>
          </a:p>
          <a:p>
            <a:endParaRPr lang="en-US"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8969457"/>
      </p:ext>
    </p:extLst>
  </p:cSld>
  <p:clrMap bg1="lt1" tx1="dk1" bg2="lt2" tx2="dk2" accent1="accent1" accent2="accent2" accent3="accent3" accent4="accent4" accent5="accent5" accent6="accent6" hlink="hlink" folHlink="folHlink"/>
  <p:sldLayoutIdLst>
    <p:sldLayoutId id="214748384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B22DFB-27A6-402C-AA98-C9A863485687}"/>
              </a:ext>
            </a:extLst>
          </p:cNvPr>
          <p:cNvSpPr>
            <a:spLocks noGrp="1"/>
          </p:cNvSpPr>
          <p:nvPr>
            <p:ph type="title"/>
          </p:nvPr>
        </p:nvSpPr>
        <p:spPr>
          <a:xfrm>
            <a:off x="360000" y="720000"/>
            <a:ext cx="11484996" cy="1039599"/>
          </a:xfrm>
          <a:prstGeom prst="rect">
            <a:avLst/>
          </a:prstGeom>
        </p:spPr>
        <p:txBody>
          <a:bodyPr vert="horz" lIns="0" tIns="0" rIns="0" bIns="0" rtlCol="0" anchor="t" anchorCtr="0">
            <a:noAutofit/>
          </a:bodyPr>
          <a:lstStyle/>
          <a:p>
            <a:r>
              <a:rPr lang="en-US"/>
              <a:t>Click to edit Master title style</a:t>
            </a:r>
            <a:endParaRPr lang="en-GB"/>
          </a:p>
        </p:txBody>
      </p:sp>
      <p:sp>
        <p:nvSpPr>
          <p:cNvPr id="4" name="Text Placeholder 3"/>
          <p:cNvSpPr>
            <a:spLocks noGrp="1"/>
          </p:cNvSpPr>
          <p:nvPr>
            <p:ph type="body" idx="1"/>
          </p:nvPr>
        </p:nvSpPr>
        <p:spPr>
          <a:xfrm>
            <a:off x="359999" y="2160000"/>
            <a:ext cx="11484997" cy="36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err="1"/>
              <a:t>Eigth</a:t>
            </a:r>
            <a:r>
              <a:rPr lang="en-US"/>
              <a:t> level</a:t>
            </a:r>
            <a:endParaRPr lang="en-GB"/>
          </a:p>
        </p:txBody>
      </p:sp>
      <p:sp>
        <p:nvSpPr>
          <p:cNvPr id="3" name="Slide Number Placeholder 2"/>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rgbClr val="333C46"/>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808E19FA-3350-418B-B946-CD0BA6BC0060}"/>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rgbClr val="333C46"/>
                </a:solidFill>
              </a:defRPr>
            </a:lvl1pPr>
          </a:lstStyle>
          <a:p>
            <a:endParaRPr lang="en-GB"/>
          </a:p>
        </p:txBody>
      </p:sp>
      <p:sp>
        <p:nvSpPr>
          <p:cNvPr id="12" name="TextBox 11">
            <a:extLst>
              <a:ext uri="{FF2B5EF4-FFF2-40B4-BE49-F238E27FC236}">
                <a16:creationId xmlns:a16="http://schemas.microsoft.com/office/drawing/2014/main" id="{89150418-A61F-CC47-B47C-8E85EDC5CEF0}"/>
              </a:ext>
            </a:extLst>
          </p:cNvPr>
          <p:cNvSpPr txBox="1"/>
          <p:nvPr userDrawn="1"/>
        </p:nvSpPr>
        <p:spPr>
          <a:xfrm>
            <a:off x="6497" y="7288876"/>
            <a:ext cx="12185503" cy="200055"/>
          </a:xfrm>
          <a:prstGeom prst="rect">
            <a:avLst/>
          </a:prstGeom>
          <a:noFill/>
        </p:spPr>
        <p:txBody>
          <a:bodyPr wrap="square" lIns="0" tIns="0" rIns="0" bIns="0" rtlCol="0">
            <a:spAutoFit/>
          </a:bodyPr>
          <a:lstStyle/>
          <a:p>
            <a:pPr marL="0" algn="ctr"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The </a:t>
            </a:r>
            <a:r>
              <a:rPr lang="en-GB" sz="1300" i="0">
                <a:effectLst/>
                <a:latin typeface="Arial" panose="020B0604020202020204" pitchFamily="34" charset="0"/>
                <a:ea typeface="+mn-ea"/>
                <a:cs typeface="Arial" panose="020B0604020202020204" pitchFamily="34" charset="0"/>
              </a:rPr>
              <a:t>most efficient </a:t>
            </a:r>
            <a:r>
              <a:rPr lang="en-GB" sz="1300" i="0">
                <a:effectLst/>
                <a:latin typeface="Arial" panose="020B0604020202020204" pitchFamily="34" charset="0"/>
                <a:ea typeface="Calibri" panose="020F0502020204030204" pitchFamily="34" charset="0"/>
                <a:cs typeface="Arial" panose="020B0604020202020204" pitchFamily="34" charset="0"/>
              </a:rPr>
              <a:t>way to edit Security Markings is to use ‘Find and Replace’.</a:t>
            </a:r>
            <a:endParaRPr lang="en-GB" sz="1300" i="0" kern="1200">
              <a:solidFill>
                <a:srgbClr val="000000"/>
              </a:solidFill>
              <a:latin typeface="Arial" panose="020B0604020202020204" pitchFamily="34" charset="0"/>
              <a:ea typeface="+mn-ea"/>
              <a:cs typeface="Arial" panose="020B0604020202020204" pitchFamily="34" charset="0"/>
            </a:endParaRPr>
          </a:p>
        </p:txBody>
      </p:sp>
      <p:sp>
        <p:nvSpPr>
          <p:cNvPr id="19" name="TextBox 18">
            <a:extLst>
              <a:ext uri="{FF2B5EF4-FFF2-40B4-BE49-F238E27FC236}">
                <a16:creationId xmlns:a16="http://schemas.microsoft.com/office/drawing/2014/main" id="{AC8A882B-A6D8-454A-ACB0-F486CC3838BC}"/>
              </a:ext>
            </a:extLst>
          </p:cNvPr>
          <p:cNvSpPr txBox="1"/>
          <p:nvPr userDrawn="1"/>
        </p:nvSpPr>
        <p:spPr>
          <a:xfrm>
            <a:off x="6497" y="7188849"/>
            <a:ext cx="2487122" cy="600164"/>
          </a:xfrm>
          <a:prstGeom prst="rect">
            <a:avLst/>
          </a:prstGeom>
          <a:noFill/>
        </p:spPr>
        <p:txBody>
          <a:bodyPr wrap="square" lIns="0" tIns="0" rIns="0" bIns="0" rtlCol="0">
            <a:spAutoFit/>
          </a:bodyPr>
          <a:lstStyle/>
          <a:p>
            <a:pPr algn="r">
              <a:lnSpc>
                <a:spcPct val="100000"/>
              </a:lnSpc>
              <a:spcAft>
                <a:spcPts val="300"/>
              </a:spcAft>
            </a:pP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To change the footer colour: </a:t>
            </a:r>
            <a:b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b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right click the footer, select ‘format shape’, then ‘fill and line’.</a:t>
            </a:r>
            <a:endParaRPr lang="en-GB" sz="1300" i="0">
              <a:solidFill>
                <a:srgbClr val="000000"/>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4BD63300-C0DC-374A-90B9-DC7BBC64958A}"/>
              </a:ext>
            </a:extLst>
          </p:cNvPr>
          <p:cNvSpPr txBox="1"/>
          <p:nvPr userDrawn="1"/>
        </p:nvSpPr>
        <p:spPr>
          <a:xfrm>
            <a:off x="0" y="-969831"/>
            <a:ext cx="5896998" cy="800219"/>
          </a:xfrm>
          <a:prstGeom prst="rect">
            <a:avLst/>
          </a:prstGeom>
          <a:noFill/>
        </p:spPr>
        <p:txBody>
          <a:bodyPr wrap="square" lIns="0" tIns="0" rIns="0" bIns="0" rtlCol="0">
            <a:spAutoFit/>
          </a:bodyPr>
          <a:lstStyle/>
          <a:p>
            <a:pPr algn="l"/>
            <a:r>
              <a:rPr lang="en-GB" sz="1300" b="1" kern="1200">
                <a:solidFill>
                  <a:srgbClr val="FF0000"/>
                </a:solidFill>
                <a:effectLst/>
                <a:latin typeface="Arial" panose="020B0604020202020204" pitchFamily="34" charset="0"/>
                <a:ea typeface="+mn-ea"/>
                <a:cs typeface="Arial" panose="020B0604020202020204" pitchFamily="34" charset="0"/>
              </a:rPr>
              <a:t>View or hide guidance: </a:t>
            </a:r>
          </a:p>
          <a:p>
            <a:pPr algn="l"/>
            <a:r>
              <a:rPr lang="en-GB" sz="1300" b="0" kern="1200">
                <a:solidFill>
                  <a:srgbClr val="FF0000"/>
                </a:solidFill>
                <a:effectLst/>
                <a:latin typeface="Arial" panose="020B0604020202020204" pitchFamily="34" charset="0"/>
                <a:ea typeface="+mn-ea"/>
                <a:cs typeface="Arial" panose="020B0604020202020204" pitchFamily="34" charset="0"/>
              </a:rPr>
              <a:t>Select the slide and right-click the mouse button and select ‘Format Background’. In the ‘Format Background’ pop-up window tick ‘Hide background graphics’. Untick to view.</a:t>
            </a:r>
          </a:p>
        </p:txBody>
      </p:sp>
      <p:grpSp>
        <p:nvGrpSpPr>
          <p:cNvPr id="5" name="Group 4">
            <a:extLst>
              <a:ext uri="{FF2B5EF4-FFF2-40B4-BE49-F238E27FC236}">
                <a16:creationId xmlns:a16="http://schemas.microsoft.com/office/drawing/2014/main" id="{394A6ADD-25B4-BF49-9338-BFBE19C74EC3}"/>
              </a:ext>
            </a:extLst>
          </p:cNvPr>
          <p:cNvGrpSpPr/>
          <p:nvPr userDrawn="1"/>
        </p:nvGrpSpPr>
        <p:grpSpPr>
          <a:xfrm>
            <a:off x="-5451056" y="-681453"/>
            <a:ext cx="5614377" cy="10432015"/>
            <a:chOff x="-5451056" y="-681453"/>
            <a:chExt cx="5614377" cy="10432015"/>
          </a:xfrm>
        </p:grpSpPr>
        <p:grpSp>
          <p:nvGrpSpPr>
            <p:cNvPr id="17" name="Group 16">
              <a:extLst>
                <a:ext uri="{FF2B5EF4-FFF2-40B4-BE49-F238E27FC236}">
                  <a16:creationId xmlns:a16="http://schemas.microsoft.com/office/drawing/2014/main" id="{5BF67171-6715-5447-8F1D-E17EF2423C00}"/>
                </a:ext>
              </a:extLst>
            </p:cNvPr>
            <p:cNvGrpSpPr/>
            <p:nvPr userDrawn="1"/>
          </p:nvGrpSpPr>
          <p:grpSpPr>
            <a:xfrm>
              <a:off x="-5396728" y="-681453"/>
              <a:ext cx="5544350" cy="3913495"/>
              <a:chOff x="-5090474" y="-884610"/>
              <a:chExt cx="5544350" cy="3913495"/>
            </a:xfrm>
          </p:grpSpPr>
          <p:sp>
            <p:nvSpPr>
              <p:cNvPr id="18" name="TextBox 17">
                <a:extLst>
                  <a:ext uri="{FF2B5EF4-FFF2-40B4-BE49-F238E27FC236}">
                    <a16:creationId xmlns:a16="http://schemas.microsoft.com/office/drawing/2014/main" id="{65BE6022-C47D-D046-807B-A99D96043C13}"/>
                  </a:ext>
                </a:extLst>
              </p:cNvPr>
              <p:cNvSpPr txBox="1"/>
              <p:nvPr userDrawn="1"/>
            </p:nvSpPr>
            <p:spPr>
              <a:xfrm>
                <a:off x="-4979184" y="-884610"/>
                <a:ext cx="4941451" cy="1354217"/>
              </a:xfrm>
              <a:prstGeom prst="rect">
                <a:avLst/>
              </a:prstGeom>
              <a:noFill/>
            </p:spPr>
            <p:txBody>
              <a:bodyPr wrap="square" lIns="0" tIns="0" rIns="0" bIns="0" rtlCol="0">
                <a:spAutoFit/>
              </a:bodyPr>
              <a:lstStyle/>
              <a:p>
                <a:pPr>
                  <a:spcAft>
                    <a:spcPts val="600"/>
                  </a:spcAft>
                </a:pPr>
                <a:r>
                  <a:rPr lang="en-GB" sz="1300" b="1" i="0">
                    <a:effectLst/>
                    <a:latin typeface="Arial" panose="020B0604020202020204" pitchFamily="34" charset="0"/>
                    <a:ea typeface="Calibri" panose="020F0502020204030204" pitchFamily="34" charset="0"/>
                    <a:cs typeface="Arial" panose="020B0604020202020204" pitchFamily="34" charset="0"/>
                  </a:rPr>
                  <a:t>White background slides</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Dark, bright and muted colours can be changed using </a:t>
                </a:r>
                <a:r>
                  <a:rPr lang="en-GB" sz="1300" b="1" i="0">
                    <a:effectLst/>
                    <a:latin typeface="Arial" panose="020B0604020202020204" pitchFamily="34" charset="0"/>
                    <a:ea typeface="Calibri" panose="020F0502020204030204" pitchFamily="34" charset="0"/>
                    <a:cs typeface="Arial" panose="020B0604020202020204" pitchFamily="34" charset="0"/>
                  </a:rPr>
                  <a:t>only</a:t>
                </a:r>
                <a:r>
                  <a:rPr lang="en-GB" sz="1300" i="0">
                    <a:effectLst/>
                    <a:latin typeface="Arial" panose="020B0604020202020204" pitchFamily="34" charset="0"/>
                    <a:ea typeface="Calibri" panose="020F0502020204030204" pitchFamily="34" charset="0"/>
                    <a:cs typeface="Arial" panose="020B0604020202020204" pitchFamily="34" charset="0"/>
                  </a:rPr>
                  <a:t> the colour combinations below. </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Apply the same colour combination to all slides – when using dark background slides as well, chose the bright version of the dark and muted colours you have chosen here. </a:t>
                </a:r>
              </a:p>
            </p:txBody>
          </p:sp>
          <p:sp>
            <p:nvSpPr>
              <p:cNvPr id="20" name="TextBox 19">
                <a:extLst>
                  <a:ext uri="{FF2B5EF4-FFF2-40B4-BE49-F238E27FC236}">
                    <a16:creationId xmlns:a16="http://schemas.microsoft.com/office/drawing/2014/main" id="{FE6089FC-763E-8C4C-A4D8-C16268FD35B9}"/>
                  </a:ext>
                </a:extLst>
              </p:cNvPr>
              <p:cNvSpPr txBox="1"/>
              <p:nvPr userDrawn="1"/>
            </p:nvSpPr>
            <p:spPr>
              <a:xfrm>
                <a:off x="-4979184" y="518631"/>
                <a:ext cx="4832285" cy="400110"/>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To </a:t>
                </a:r>
                <a:r>
                  <a:rPr lang="en-GB" sz="1300" i="0" kern="1200">
                    <a:solidFill>
                      <a:schemeClr val="tx1"/>
                    </a:solidFill>
                    <a:effectLst/>
                    <a:latin typeface="Arial" panose="020B0604020202020204" pitchFamily="34" charset="0"/>
                    <a:ea typeface="Calibri" panose="020F0502020204030204" pitchFamily="34" charset="0"/>
                    <a:cs typeface="Arial" panose="020B0604020202020204" pitchFamily="34" charset="0"/>
                  </a:rPr>
                  <a:t>change the colour of backgrounds, shapes and lines, use the eyedropper tool and click on the colour blocks below. </a:t>
                </a:r>
                <a:endParaRPr lang="en-GB" sz="1300" i="0" kern="1200">
                  <a:solidFill>
                    <a:schemeClr val="tx1"/>
                  </a:solidFill>
                  <a:effectLst/>
                  <a:latin typeface="Arial" panose="020B0604020202020204" pitchFamily="34" charset="0"/>
                  <a:cs typeface="Arial" panose="020B0604020202020204" pitchFamily="34" charset="0"/>
                </a:endParaRPr>
              </a:p>
            </p:txBody>
          </p:sp>
          <p:sp>
            <p:nvSpPr>
              <p:cNvPr id="21" name="Rounded Rectangle 20">
                <a:extLst>
                  <a:ext uri="{FF2B5EF4-FFF2-40B4-BE49-F238E27FC236}">
                    <a16:creationId xmlns:a16="http://schemas.microsoft.com/office/drawing/2014/main" id="{321D914E-8448-D34D-943B-E034B32F3072}"/>
                  </a:ext>
                </a:extLst>
              </p:cNvPr>
              <p:cNvSpPr/>
              <p:nvPr userDrawn="1"/>
            </p:nvSpPr>
            <p:spPr>
              <a:xfrm>
                <a:off x="-3758026" y="1489183"/>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a:extLst>
                  <a:ext uri="{FF2B5EF4-FFF2-40B4-BE49-F238E27FC236}">
                    <a16:creationId xmlns:a16="http://schemas.microsoft.com/office/drawing/2014/main" id="{A2A9E638-9D92-554B-89C4-82B677CE5815}"/>
                  </a:ext>
                </a:extLst>
              </p:cNvPr>
              <p:cNvSpPr/>
              <p:nvPr userDrawn="1"/>
            </p:nvSpPr>
            <p:spPr>
              <a:xfrm>
                <a:off x="-1220586" y="1475031"/>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a:extLst>
                  <a:ext uri="{FF2B5EF4-FFF2-40B4-BE49-F238E27FC236}">
                    <a16:creationId xmlns:a16="http://schemas.microsoft.com/office/drawing/2014/main" id="{BE7FAA11-B673-0D4F-B8AD-3E0173999D67}"/>
                  </a:ext>
                </a:extLst>
              </p:cNvPr>
              <p:cNvSpPr/>
              <p:nvPr userDrawn="1"/>
            </p:nvSpPr>
            <p:spPr>
              <a:xfrm>
                <a:off x="-4979184" y="1476686"/>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a:extLst>
                  <a:ext uri="{FF2B5EF4-FFF2-40B4-BE49-F238E27FC236}">
                    <a16:creationId xmlns:a16="http://schemas.microsoft.com/office/drawing/2014/main" id="{CD4CB7FB-5B53-4746-896D-FD596F674B87}"/>
                  </a:ext>
                </a:extLst>
              </p:cNvPr>
              <p:cNvSpPr/>
              <p:nvPr userDrawn="1"/>
            </p:nvSpPr>
            <p:spPr>
              <a:xfrm>
                <a:off x="-2550415" y="1488543"/>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3A3A69DA-E509-264E-917B-2DE8764D81E7}"/>
                  </a:ext>
                </a:extLst>
              </p:cNvPr>
              <p:cNvSpPr txBox="1"/>
              <p:nvPr userDrawn="1"/>
            </p:nvSpPr>
            <p:spPr>
              <a:xfrm>
                <a:off x="-5039728" y="1089755"/>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and muted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line</a:t>
                </a:r>
              </a:p>
            </p:txBody>
          </p:sp>
          <p:sp>
            <p:nvSpPr>
              <p:cNvPr id="29" name="TextBox 28">
                <a:extLst>
                  <a:ext uri="{FF2B5EF4-FFF2-40B4-BE49-F238E27FC236}">
                    <a16:creationId xmlns:a16="http://schemas.microsoft.com/office/drawing/2014/main" id="{8A47BDB1-DEAD-7648-8EF0-B51AA0AA1613}"/>
                  </a:ext>
                </a:extLst>
              </p:cNvPr>
              <p:cNvSpPr txBox="1"/>
              <p:nvPr userDrawn="1"/>
            </p:nvSpPr>
            <p:spPr>
              <a:xfrm>
                <a:off x="-3865794" y="209588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44E49E7A-468D-FC48-A64D-029815FFCA91}"/>
                  </a:ext>
                </a:extLst>
              </p:cNvPr>
              <p:cNvSpPr txBox="1"/>
              <p:nvPr userDrawn="1"/>
            </p:nvSpPr>
            <p:spPr>
              <a:xfrm>
                <a:off x="-1284446" y="210386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724F94D5-1AA2-1141-977B-59BB1FC3A9B2}"/>
                  </a:ext>
                </a:extLst>
              </p:cNvPr>
              <p:cNvSpPr txBox="1"/>
              <p:nvPr userDrawn="1"/>
            </p:nvSpPr>
            <p:spPr>
              <a:xfrm>
                <a:off x="-5090474" y="213633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2BD53460-07BB-E44C-AB6B-701CE3623F24}"/>
                  </a:ext>
                </a:extLst>
              </p:cNvPr>
              <p:cNvSpPr txBox="1"/>
              <p:nvPr userDrawn="1"/>
            </p:nvSpPr>
            <p:spPr>
              <a:xfrm>
                <a:off x="-2592363" y="209522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grpSp>
        <p:sp>
          <p:nvSpPr>
            <p:cNvPr id="90" name="TextBox 89">
              <a:extLst>
                <a:ext uri="{FF2B5EF4-FFF2-40B4-BE49-F238E27FC236}">
                  <a16:creationId xmlns:a16="http://schemas.microsoft.com/office/drawing/2014/main" id="{AA8F1627-0391-C34C-9987-833AA019D093}"/>
                </a:ext>
              </a:extLst>
            </p:cNvPr>
            <p:cNvSpPr txBox="1"/>
            <p:nvPr userDrawn="1"/>
          </p:nvSpPr>
          <p:spPr>
            <a:xfrm>
              <a:off x="-5441396" y="6256164"/>
              <a:ext cx="4845036" cy="1384995"/>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and muted colour - text</a:t>
              </a: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a:p>
              <a:endParaRPr lang="en-US" sz="1200" u="sng">
                <a:latin typeface="Arial" panose="020B0604020202020204" pitchFamily="34" charset="0"/>
                <a:cs typeface="Arial" panose="020B0604020202020204" pitchFamily="34" charset="0"/>
              </a:endParaRPr>
            </a:p>
          </p:txBody>
        </p:sp>
        <p:sp>
          <p:nvSpPr>
            <p:cNvPr id="91" name="Rounded Rectangle 90">
              <a:extLst>
                <a:ext uri="{FF2B5EF4-FFF2-40B4-BE49-F238E27FC236}">
                  <a16:creationId xmlns:a16="http://schemas.microsoft.com/office/drawing/2014/main" id="{C50B1CB0-6C3F-7E4C-BD6F-35FE04A6DB2F}"/>
                </a:ext>
              </a:extLst>
            </p:cNvPr>
            <p:cNvSpPr/>
            <p:nvPr userDrawn="1"/>
          </p:nvSpPr>
          <p:spPr>
            <a:xfrm>
              <a:off x="-4091112" y="6691125"/>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ounded Rectangle 91">
              <a:extLst>
                <a:ext uri="{FF2B5EF4-FFF2-40B4-BE49-F238E27FC236}">
                  <a16:creationId xmlns:a16="http://schemas.microsoft.com/office/drawing/2014/main" id="{34C2AA25-EE4B-6141-A82B-DC4E6275661E}"/>
                </a:ext>
              </a:extLst>
            </p:cNvPr>
            <p:cNvSpPr/>
            <p:nvPr userDrawn="1"/>
          </p:nvSpPr>
          <p:spPr>
            <a:xfrm>
              <a:off x="-1511141" y="6676973"/>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ounded Rectangle 92">
              <a:extLst>
                <a:ext uri="{FF2B5EF4-FFF2-40B4-BE49-F238E27FC236}">
                  <a16:creationId xmlns:a16="http://schemas.microsoft.com/office/drawing/2014/main" id="{5F13BBDE-AF32-F644-9BD6-1D0F2E8BAD71}"/>
                </a:ext>
              </a:extLst>
            </p:cNvPr>
            <p:cNvSpPr/>
            <p:nvPr userDrawn="1"/>
          </p:nvSpPr>
          <p:spPr>
            <a:xfrm>
              <a:off x="-5312270" y="6678628"/>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ounded Rectangle 93">
              <a:extLst>
                <a:ext uri="{FF2B5EF4-FFF2-40B4-BE49-F238E27FC236}">
                  <a16:creationId xmlns:a16="http://schemas.microsoft.com/office/drawing/2014/main" id="{2CD453A9-4D52-C647-9A89-3B6B2FE776C5}"/>
                </a:ext>
              </a:extLst>
            </p:cNvPr>
            <p:cNvSpPr/>
            <p:nvPr userDrawn="1"/>
          </p:nvSpPr>
          <p:spPr>
            <a:xfrm>
              <a:off x="-2840970" y="6690485"/>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6B28B478-F2B5-8C40-8EF0-9BB3ED68B4FE}"/>
                </a:ext>
              </a:extLst>
            </p:cNvPr>
            <p:cNvSpPr txBox="1"/>
            <p:nvPr userDrawn="1"/>
          </p:nvSpPr>
          <p:spPr>
            <a:xfrm>
              <a:off x="-4156349" y="729783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96" name="TextBox 95">
              <a:extLst>
                <a:ext uri="{FF2B5EF4-FFF2-40B4-BE49-F238E27FC236}">
                  <a16:creationId xmlns:a16="http://schemas.microsoft.com/office/drawing/2014/main" id="{DBE74D2E-9702-034D-A573-354D65C26831}"/>
                </a:ext>
              </a:extLst>
            </p:cNvPr>
            <p:cNvSpPr txBox="1"/>
            <p:nvPr userDrawn="1"/>
          </p:nvSpPr>
          <p:spPr>
            <a:xfrm>
              <a:off x="-1575001" y="730581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97" name="TextBox 96">
              <a:extLst>
                <a:ext uri="{FF2B5EF4-FFF2-40B4-BE49-F238E27FC236}">
                  <a16:creationId xmlns:a16="http://schemas.microsoft.com/office/drawing/2014/main" id="{573A180D-76C5-F44C-9042-81BB7F8B1A23}"/>
                </a:ext>
              </a:extLst>
            </p:cNvPr>
            <p:cNvSpPr txBox="1"/>
            <p:nvPr userDrawn="1"/>
          </p:nvSpPr>
          <p:spPr>
            <a:xfrm>
              <a:off x="-5381029" y="7338275"/>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98" name="TextBox 97">
              <a:extLst>
                <a:ext uri="{FF2B5EF4-FFF2-40B4-BE49-F238E27FC236}">
                  <a16:creationId xmlns:a16="http://schemas.microsoft.com/office/drawing/2014/main" id="{4738D08C-0BE3-8040-87FB-71084CA3B660}"/>
                </a:ext>
              </a:extLst>
            </p:cNvPr>
            <p:cNvSpPr txBox="1"/>
            <p:nvPr userDrawn="1"/>
          </p:nvSpPr>
          <p:spPr>
            <a:xfrm>
              <a:off x="-2882918" y="7297162"/>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99" name="Rounded Rectangle 98">
              <a:extLst>
                <a:ext uri="{FF2B5EF4-FFF2-40B4-BE49-F238E27FC236}">
                  <a16:creationId xmlns:a16="http://schemas.microsoft.com/office/drawing/2014/main" id="{B3B99ACA-14AE-1C4D-A79B-1D16BF3C59B3}"/>
                </a:ext>
              </a:extLst>
            </p:cNvPr>
            <p:cNvSpPr/>
            <p:nvPr userDrawn="1"/>
          </p:nvSpPr>
          <p:spPr>
            <a:xfrm>
              <a:off x="-5269739" y="8198363"/>
              <a:ext cx="786296" cy="583381"/>
            </a:xfrm>
            <a:prstGeom prst="roundRect">
              <a:avLst/>
            </a:prstGeom>
            <a:solidFill>
              <a:srgbClr val="8E1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B0A2947-DFAC-4043-AFD3-7C9A9FE0CDF7}"/>
                </a:ext>
              </a:extLst>
            </p:cNvPr>
            <p:cNvSpPr txBox="1"/>
            <p:nvPr userDrawn="1"/>
          </p:nvSpPr>
          <p:spPr>
            <a:xfrm>
              <a:off x="-5381029" y="885801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pink</a:t>
              </a:r>
            </a:p>
            <a:p>
              <a:r>
                <a:rPr lang="en-US" sz="1000">
                  <a:latin typeface="Arial" panose="020B0604020202020204" pitchFamily="34" charset="0"/>
                  <a:cs typeface="Arial" panose="020B0604020202020204" pitchFamily="34" charset="0"/>
                </a:rPr>
                <a:t>RGB: 142 21 55</a:t>
              </a:r>
            </a:p>
            <a:p>
              <a:r>
                <a:rPr lang="en-US" sz="1000">
                  <a:latin typeface="Arial" panose="020B0604020202020204" pitchFamily="34" charset="0"/>
                  <a:cs typeface="Arial" panose="020B0604020202020204" pitchFamily="34" charset="0"/>
                </a:rPr>
                <a:t>CMYK: 28 100 58 32</a:t>
              </a:r>
            </a:p>
            <a:p>
              <a:r>
                <a:rPr lang="en-US" sz="1000">
                  <a:latin typeface="Arial" panose="020B0604020202020204" pitchFamily="34" charset="0"/>
                  <a:cs typeface="Arial" panose="020B0604020202020204" pitchFamily="34" charset="0"/>
                </a:rPr>
                <a:t># 8e1537</a:t>
              </a:r>
            </a:p>
            <a:p>
              <a:endParaRPr lang="en-US" sz="1200">
                <a:latin typeface="Arial" panose="020B0604020202020204" pitchFamily="34" charset="0"/>
                <a:cs typeface="Arial" panose="020B0604020202020204" pitchFamily="34" charset="0"/>
              </a:endParaRPr>
            </a:p>
          </p:txBody>
        </p:sp>
        <p:sp>
          <p:nvSpPr>
            <p:cNvPr id="101" name="Rounded Rectangle 100">
              <a:extLst>
                <a:ext uri="{FF2B5EF4-FFF2-40B4-BE49-F238E27FC236}">
                  <a16:creationId xmlns:a16="http://schemas.microsoft.com/office/drawing/2014/main" id="{0649A0E7-9A3B-4847-A801-A1C9A4C41A84}"/>
                </a:ext>
              </a:extLst>
            </p:cNvPr>
            <p:cNvSpPr/>
            <p:nvPr userDrawn="1"/>
          </p:nvSpPr>
          <p:spPr>
            <a:xfrm>
              <a:off x="-4035855" y="8189714"/>
              <a:ext cx="786296" cy="583381"/>
            </a:xfrm>
            <a:prstGeom prst="roundRect">
              <a:avLst/>
            </a:prstGeom>
            <a:solidFill>
              <a:srgbClr val="943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6E3C9326-006B-C749-AC93-5989122CCBFC}"/>
                </a:ext>
              </a:extLst>
            </p:cNvPr>
            <p:cNvSpPr txBox="1"/>
            <p:nvPr userDrawn="1"/>
          </p:nvSpPr>
          <p:spPr>
            <a:xfrm>
              <a:off x="-4147145" y="88493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purple</a:t>
              </a:r>
            </a:p>
            <a:p>
              <a:r>
                <a:rPr lang="en-US" sz="1000">
                  <a:latin typeface="Arial" panose="020B0604020202020204" pitchFamily="34" charset="0"/>
                  <a:cs typeface="Arial" panose="020B0604020202020204" pitchFamily="34" charset="0"/>
                </a:rPr>
                <a:t>RGB: 148 54 141</a:t>
              </a:r>
            </a:p>
            <a:p>
              <a:r>
                <a:rPr lang="en-US" sz="1000">
                  <a:latin typeface="Arial" panose="020B0604020202020204" pitchFamily="34" charset="0"/>
                  <a:cs typeface="Arial" panose="020B0604020202020204" pitchFamily="34" charset="0"/>
                </a:rPr>
                <a:t>CMYK: 51 89 0 0</a:t>
              </a:r>
            </a:p>
            <a:p>
              <a:r>
                <a:rPr lang="en-US" sz="1000">
                  <a:latin typeface="Arial" panose="020B0604020202020204" pitchFamily="34" charset="0"/>
                  <a:cs typeface="Arial" panose="020B0604020202020204" pitchFamily="34" charset="0"/>
                </a:rPr>
                <a:t>#94368d</a:t>
              </a:r>
            </a:p>
            <a:p>
              <a:endParaRPr lang="en-US" sz="1200">
                <a:latin typeface="Arial" panose="020B0604020202020204" pitchFamily="34" charset="0"/>
                <a:cs typeface="Arial" panose="020B0604020202020204" pitchFamily="34" charset="0"/>
              </a:endParaRPr>
            </a:p>
          </p:txBody>
        </p:sp>
        <p:sp>
          <p:nvSpPr>
            <p:cNvPr id="103" name="Rounded Rectangle 102">
              <a:extLst>
                <a:ext uri="{FF2B5EF4-FFF2-40B4-BE49-F238E27FC236}">
                  <a16:creationId xmlns:a16="http://schemas.microsoft.com/office/drawing/2014/main" id="{85356254-CFF3-5F4D-9A8E-B38CD0E00229}"/>
                </a:ext>
              </a:extLst>
            </p:cNvPr>
            <p:cNvSpPr/>
            <p:nvPr userDrawn="1"/>
          </p:nvSpPr>
          <p:spPr>
            <a:xfrm>
              <a:off x="-4074270" y="3141873"/>
              <a:ext cx="786296" cy="579186"/>
            </a:xfrm>
            <a:prstGeom prst="roundRect">
              <a:avLst/>
            </a:prstGeom>
            <a:solidFill>
              <a:srgbClr val="E059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ounded Rectangle 103">
              <a:extLst>
                <a:ext uri="{FF2B5EF4-FFF2-40B4-BE49-F238E27FC236}">
                  <a16:creationId xmlns:a16="http://schemas.microsoft.com/office/drawing/2014/main" id="{4197867B-AF6A-684B-B49C-86D4AC5EFA9B}"/>
                </a:ext>
              </a:extLst>
            </p:cNvPr>
            <p:cNvSpPr/>
            <p:nvPr userDrawn="1"/>
          </p:nvSpPr>
          <p:spPr>
            <a:xfrm>
              <a:off x="-5295428" y="3129376"/>
              <a:ext cx="786296" cy="583381"/>
            </a:xfrm>
            <a:prstGeom prst="roundRect">
              <a:avLst/>
            </a:prstGeom>
            <a:solidFill>
              <a:srgbClr val="941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FA5C13D1-CA84-EF41-8024-7FD19BE29667}"/>
                </a:ext>
              </a:extLst>
            </p:cNvPr>
            <p:cNvSpPr txBox="1"/>
            <p:nvPr userDrawn="1"/>
          </p:nvSpPr>
          <p:spPr>
            <a:xfrm>
              <a:off x="-4140785" y="385468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orange</a:t>
              </a:r>
            </a:p>
            <a:p>
              <a:r>
                <a:rPr lang="en-US" sz="1000">
                  <a:latin typeface="Arial" panose="020B0604020202020204" pitchFamily="34" charset="0"/>
                  <a:cs typeface="Arial" panose="020B0604020202020204" pitchFamily="34" charset="0"/>
                </a:rPr>
                <a:t>RGB: 224 89 43</a:t>
              </a:r>
            </a:p>
            <a:p>
              <a:r>
                <a:rPr lang="en-US" sz="1000">
                  <a:latin typeface="Arial" panose="020B0604020202020204" pitchFamily="34" charset="0"/>
                  <a:cs typeface="Arial" panose="020B0604020202020204" pitchFamily="34" charset="0"/>
                </a:rPr>
                <a:t>CMYK: 7 75 89 1</a:t>
              </a:r>
            </a:p>
            <a:p>
              <a:r>
                <a:rPr lang="en-US" sz="1000">
                  <a:latin typeface="Arial" panose="020B0604020202020204" pitchFamily="34" charset="0"/>
                  <a:cs typeface="Arial" panose="020B0604020202020204" pitchFamily="34" charset="0"/>
                </a:rPr>
                <a:t>#e0592b</a:t>
              </a:r>
            </a:p>
            <a:p>
              <a:endParaRPr lang="en-US" sz="1200">
                <a:latin typeface="Arial" panose="020B0604020202020204" pitchFamily="34" charset="0"/>
                <a:cs typeface="Arial" panose="020B0604020202020204" pitchFamily="34" charset="0"/>
              </a:endParaRPr>
            </a:p>
          </p:txBody>
        </p:sp>
        <p:sp>
          <p:nvSpPr>
            <p:cNvPr id="106" name="TextBox 105">
              <a:extLst>
                <a:ext uri="{FF2B5EF4-FFF2-40B4-BE49-F238E27FC236}">
                  <a16:creationId xmlns:a16="http://schemas.microsoft.com/office/drawing/2014/main" id="{2891BFC8-E502-D149-A4AE-EC123FA06AE8}"/>
                </a:ext>
              </a:extLst>
            </p:cNvPr>
            <p:cNvSpPr txBox="1"/>
            <p:nvPr userDrawn="1"/>
          </p:nvSpPr>
          <p:spPr>
            <a:xfrm>
              <a:off x="-5406718" y="3789023"/>
              <a:ext cx="1738322" cy="707886"/>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pink</a:t>
              </a:r>
            </a:p>
            <a:p>
              <a:r>
                <a:rPr lang="en-US" sz="1000">
                  <a:latin typeface="Arial" panose="020B0604020202020204" pitchFamily="34" charset="0"/>
                  <a:cs typeface="Arial" panose="020B0604020202020204" pitchFamily="34" charset="0"/>
                </a:rPr>
                <a:t>RGB: 142 21 55</a:t>
              </a:r>
            </a:p>
            <a:p>
              <a:r>
                <a:rPr lang="en-US" sz="1000">
                  <a:latin typeface="Arial" panose="020B0604020202020204" pitchFamily="34" charset="0"/>
                  <a:cs typeface="Arial" panose="020B0604020202020204" pitchFamily="34" charset="0"/>
                </a:rPr>
                <a:t>CMYK: 28 100 58 32</a:t>
              </a:r>
            </a:p>
            <a:p>
              <a:r>
                <a:rPr lang="en-US" sz="1000">
                  <a:latin typeface="Arial" panose="020B0604020202020204" pitchFamily="34" charset="0"/>
                  <a:cs typeface="Arial" panose="020B0604020202020204" pitchFamily="34" charset="0"/>
                </a:rPr>
                <a:t># 8e1537</a:t>
              </a:r>
            </a:p>
          </p:txBody>
        </p:sp>
        <p:sp>
          <p:nvSpPr>
            <p:cNvPr id="107" name="Rounded Rectangle 106">
              <a:extLst>
                <a:ext uri="{FF2B5EF4-FFF2-40B4-BE49-F238E27FC236}">
                  <a16:creationId xmlns:a16="http://schemas.microsoft.com/office/drawing/2014/main" id="{38F68961-C203-2B4E-897E-99447D3547EB}"/>
                </a:ext>
              </a:extLst>
            </p:cNvPr>
            <p:cNvSpPr/>
            <p:nvPr userDrawn="1"/>
          </p:nvSpPr>
          <p:spPr>
            <a:xfrm>
              <a:off x="-4118608" y="4672660"/>
              <a:ext cx="786296" cy="579186"/>
            </a:xfrm>
            <a:prstGeom prst="roundRect">
              <a:avLst/>
            </a:prstGeom>
            <a:solidFill>
              <a:srgbClr val="7B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ounded Rectangle 107">
              <a:extLst>
                <a:ext uri="{FF2B5EF4-FFF2-40B4-BE49-F238E27FC236}">
                  <a16:creationId xmlns:a16="http://schemas.microsoft.com/office/drawing/2014/main" id="{3C41886F-7A22-E34B-8438-4D455784C8F3}"/>
                </a:ext>
              </a:extLst>
            </p:cNvPr>
            <p:cNvSpPr/>
            <p:nvPr userDrawn="1"/>
          </p:nvSpPr>
          <p:spPr>
            <a:xfrm>
              <a:off x="-1581168" y="4658508"/>
              <a:ext cx="805301" cy="580466"/>
            </a:xfrm>
            <a:prstGeom prst="roundRect">
              <a:avLst/>
            </a:prstGeom>
            <a:solidFill>
              <a:srgbClr val="0094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ounded Rectangle 108">
              <a:extLst>
                <a:ext uri="{FF2B5EF4-FFF2-40B4-BE49-F238E27FC236}">
                  <a16:creationId xmlns:a16="http://schemas.microsoft.com/office/drawing/2014/main" id="{5041C7D7-3895-5E49-B702-9E6B283BFBB7}"/>
                </a:ext>
              </a:extLst>
            </p:cNvPr>
            <p:cNvSpPr/>
            <p:nvPr userDrawn="1"/>
          </p:nvSpPr>
          <p:spPr>
            <a:xfrm>
              <a:off x="-5339766" y="4660163"/>
              <a:ext cx="786296" cy="583381"/>
            </a:xfrm>
            <a:prstGeom prst="roundRect">
              <a:avLst/>
            </a:prstGeom>
            <a:solidFill>
              <a:srgbClr val="943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ounded Rectangle 109">
              <a:extLst>
                <a:ext uri="{FF2B5EF4-FFF2-40B4-BE49-F238E27FC236}">
                  <a16:creationId xmlns:a16="http://schemas.microsoft.com/office/drawing/2014/main" id="{ADA5714D-638E-3F41-BD8F-55AC3A0F171B}"/>
                </a:ext>
              </a:extLst>
            </p:cNvPr>
            <p:cNvSpPr/>
            <p:nvPr userDrawn="1"/>
          </p:nvSpPr>
          <p:spPr>
            <a:xfrm>
              <a:off x="-2910997" y="4672020"/>
              <a:ext cx="805301" cy="580466"/>
            </a:xfrm>
            <a:prstGeom prst="roundRect">
              <a:avLst/>
            </a:prstGeom>
            <a:solidFill>
              <a:srgbClr val="429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a:extLst>
                <a:ext uri="{FF2B5EF4-FFF2-40B4-BE49-F238E27FC236}">
                  <a16:creationId xmlns:a16="http://schemas.microsoft.com/office/drawing/2014/main" id="{AF710B5B-DE81-8D4D-AA42-ACEF683049DB}"/>
                </a:ext>
              </a:extLst>
            </p:cNvPr>
            <p:cNvSpPr txBox="1"/>
            <p:nvPr userDrawn="1"/>
          </p:nvSpPr>
          <p:spPr>
            <a:xfrm>
              <a:off x="-4204279" y="534602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grey</a:t>
              </a:r>
            </a:p>
            <a:p>
              <a:r>
                <a:rPr lang="en-US" sz="1000">
                  <a:latin typeface="Arial" panose="020B0604020202020204" pitchFamily="34" charset="0"/>
                  <a:cs typeface="Arial" panose="020B0604020202020204" pitchFamily="34" charset="0"/>
                </a:rPr>
                <a:t>RGB: 123 152 172</a:t>
              </a:r>
            </a:p>
            <a:p>
              <a:r>
                <a:rPr lang="en-US" sz="1000">
                  <a:latin typeface="Arial" panose="020B0604020202020204" pitchFamily="34" charset="0"/>
                  <a:cs typeface="Arial" panose="020B0604020202020204" pitchFamily="34" charset="0"/>
                </a:rPr>
                <a:t>CMYK: 56 31 24 6</a:t>
              </a:r>
            </a:p>
            <a:p>
              <a:r>
                <a:rPr lang="en-US" sz="1000">
                  <a:latin typeface="Arial" panose="020B0604020202020204" pitchFamily="34" charset="0"/>
                  <a:cs typeface="Arial" panose="020B0604020202020204" pitchFamily="34" charset="0"/>
                </a:rPr>
                <a:t>#7b98ac</a:t>
              </a:r>
            </a:p>
            <a:p>
              <a:endParaRPr lang="en-US" sz="1200">
                <a:latin typeface="Arial" panose="020B0604020202020204" pitchFamily="34" charset="0"/>
                <a:cs typeface="Arial" panose="020B0604020202020204" pitchFamily="34" charset="0"/>
              </a:endParaRPr>
            </a:p>
          </p:txBody>
        </p:sp>
        <p:sp>
          <p:nvSpPr>
            <p:cNvPr id="112" name="TextBox 111">
              <a:extLst>
                <a:ext uri="{FF2B5EF4-FFF2-40B4-BE49-F238E27FC236}">
                  <a16:creationId xmlns:a16="http://schemas.microsoft.com/office/drawing/2014/main" id="{CB16F0AF-13EA-4340-95C0-D2054C1BBA87}"/>
                </a:ext>
              </a:extLst>
            </p:cNvPr>
            <p:cNvSpPr txBox="1"/>
            <p:nvPr userDrawn="1"/>
          </p:nvSpPr>
          <p:spPr>
            <a:xfrm>
              <a:off x="-1645028" y="5372406"/>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green</a:t>
              </a:r>
            </a:p>
            <a:p>
              <a:r>
                <a:rPr lang="en-US" sz="1000">
                  <a:latin typeface="Arial" panose="020B0604020202020204" pitchFamily="34" charset="0"/>
                  <a:cs typeface="Arial" panose="020B0604020202020204" pitchFamily="34" charset="0"/>
                </a:rPr>
                <a:t>RGB: 0 148 95</a:t>
              </a:r>
            </a:p>
            <a:p>
              <a:r>
                <a:rPr lang="en-US" sz="1000">
                  <a:latin typeface="Arial" panose="020B0604020202020204" pitchFamily="34" charset="0"/>
                  <a:cs typeface="Arial" panose="020B0604020202020204" pitchFamily="34" charset="0"/>
                </a:rPr>
                <a:t>CMYK: 98 5 79 0</a:t>
              </a:r>
            </a:p>
            <a:p>
              <a:r>
                <a:rPr lang="en-US" sz="1000">
                  <a:latin typeface="Arial" panose="020B0604020202020204" pitchFamily="34" charset="0"/>
                  <a:cs typeface="Arial" panose="020B0604020202020204" pitchFamily="34" charset="0"/>
                </a:rPr>
                <a:t>#00945f</a:t>
              </a:r>
            </a:p>
            <a:p>
              <a:endParaRPr lang="en-US" sz="1200">
                <a:latin typeface="Arial" panose="020B0604020202020204" pitchFamily="34" charset="0"/>
                <a:cs typeface="Arial" panose="020B0604020202020204" pitchFamily="34" charset="0"/>
              </a:endParaRPr>
            </a:p>
          </p:txBody>
        </p:sp>
        <p:sp>
          <p:nvSpPr>
            <p:cNvPr id="113" name="TextBox 112">
              <a:extLst>
                <a:ext uri="{FF2B5EF4-FFF2-40B4-BE49-F238E27FC236}">
                  <a16:creationId xmlns:a16="http://schemas.microsoft.com/office/drawing/2014/main" id="{48615EF2-6BF2-354C-8545-3F4D11705FA2}"/>
                </a:ext>
              </a:extLst>
            </p:cNvPr>
            <p:cNvSpPr txBox="1"/>
            <p:nvPr userDrawn="1"/>
          </p:nvSpPr>
          <p:spPr>
            <a:xfrm>
              <a:off x="-5451056" y="531981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purple</a:t>
              </a:r>
            </a:p>
            <a:p>
              <a:r>
                <a:rPr lang="en-US" sz="1000">
                  <a:latin typeface="Arial" panose="020B0604020202020204" pitchFamily="34" charset="0"/>
                  <a:cs typeface="Arial" panose="020B0604020202020204" pitchFamily="34" charset="0"/>
                </a:rPr>
                <a:t>RGB: 148 54 141</a:t>
              </a:r>
            </a:p>
            <a:p>
              <a:r>
                <a:rPr lang="en-US" sz="1000">
                  <a:latin typeface="Arial" panose="020B0604020202020204" pitchFamily="34" charset="0"/>
                  <a:cs typeface="Arial" panose="020B0604020202020204" pitchFamily="34" charset="0"/>
                </a:rPr>
                <a:t>CMYK: 51 89 0 0</a:t>
              </a:r>
            </a:p>
            <a:p>
              <a:r>
                <a:rPr lang="en-US" sz="1000">
                  <a:latin typeface="Arial" panose="020B0604020202020204" pitchFamily="34" charset="0"/>
                  <a:cs typeface="Arial" panose="020B0604020202020204" pitchFamily="34" charset="0"/>
                </a:rPr>
                <a:t>#94368d</a:t>
              </a:r>
            </a:p>
            <a:p>
              <a:endParaRPr lang="en-US" sz="1200">
                <a:latin typeface="Arial" panose="020B0604020202020204" pitchFamily="34" charset="0"/>
                <a:cs typeface="Arial" panose="020B0604020202020204" pitchFamily="34" charset="0"/>
              </a:endParaRPr>
            </a:p>
          </p:txBody>
        </p:sp>
        <p:sp>
          <p:nvSpPr>
            <p:cNvPr id="114" name="TextBox 113">
              <a:extLst>
                <a:ext uri="{FF2B5EF4-FFF2-40B4-BE49-F238E27FC236}">
                  <a16:creationId xmlns:a16="http://schemas.microsoft.com/office/drawing/2014/main" id="{59F4CA65-8F79-1149-B703-5C480286725A}"/>
                </a:ext>
              </a:extLst>
            </p:cNvPr>
            <p:cNvSpPr txBox="1"/>
            <p:nvPr userDrawn="1"/>
          </p:nvSpPr>
          <p:spPr>
            <a:xfrm>
              <a:off x="-2952945" y="5363757"/>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muted blue</a:t>
              </a:r>
            </a:p>
            <a:p>
              <a:r>
                <a:rPr lang="en-US" sz="1000">
                  <a:latin typeface="Arial" panose="020B0604020202020204" pitchFamily="34" charset="0"/>
                  <a:cs typeface="Arial" panose="020B0604020202020204" pitchFamily="34" charset="0"/>
                </a:rPr>
                <a:t>RGB: 66 152 204</a:t>
              </a:r>
            </a:p>
            <a:p>
              <a:r>
                <a:rPr lang="en-US" sz="1000">
                  <a:latin typeface="Arial" panose="020B0604020202020204" pitchFamily="34" charset="0"/>
                  <a:cs typeface="Arial" panose="020B0604020202020204" pitchFamily="34" charset="0"/>
                </a:rPr>
                <a:t>CMYK: 72 28 6 0</a:t>
              </a:r>
            </a:p>
            <a:p>
              <a:r>
                <a:rPr lang="en-US" sz="1000">
                  <a:latin typeface="Arial" panose="020B0604020202020204" pitchFamily="34" charset="0"/>
                  <a:cs typeface="Arial" panose="020B0604020202020204" pitchFamily="34" charset="0"/>
                </a:rPr>
                <a:t>#4298cc</a:t>
              </a:r>
            </a:p>
            <a:p>
              <a:endParaRPr lang="en-US" sz="1200">
                <a:latin typeface="Arial" panose="020B0604020202020204" pitchFamily="34" charset="0"/>
                <a:cs typeface="Arial" panose="020B0604020202020204" pitchFamily="34" charset="0"/>
              </a:endParaRPr>
            </a:p>
          </p:txBody>
        </p:sp>
        <p:sp>
          <p:nvSpPr>
            <p:cNvPr id="115" name="Rounded Rectangle 114">
              <a:extLst>
                <a:ext uri="{FF2B5EF4-FFF2-40B4-BE49-F238E27FC236}">
                  <a16:creationId xmlns:a16="http://schemas.microsoft.com/office/drawing/2014/main" id="{91899860-CD79-2C4B-B8D4-9BBB7BA831FA}"/>
                </a:ext>
              </a:extLst>
            </p:cNvPr>
            <p:cNvSpPr/>
            <p:nvPr userDrawn="1"/>
          </p:nvSpPr>
          <p:spPr>
            <a:xfrm>
              <a:off x="-2801204" y="8189714"/>
              <a:ext cx="786296" cy="583381"/>
            </a:xfrm>
            <a:prstGeom prst="round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sp>
          <p:nvSpPr>
            <p:cNvPr id="116" name="TextBox 115">
              <a:extLst>
                <a:ext uri="{FF2B5EF4-FFF2-40B4-BE49-F238E27FC236}">
                  <a16:creationId xmlns:a16="http://schemas.microsoft.com/office/drawing/2014/main" id="{37847152-E75B-6B4B-883C-7E1806C3FAEB}"/>
                </a:ext>
              </a:extLst>
            </p:cNvPr>
            <p:cNvSpPr txBox="1"/>
            <p:nvPr userDrawn="1"/>
          </p:nvSpPr>
          <p:spPr>
            <a:xfrm>
              <a:off x="-2912494" y="88493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Black</a:t>
              </a:r>
            </a:p>
            <a:p>
              <a:r>
                <a:rPr lang="en-US" sz="1000">
                  <a:latin typeface="Arial" panose="020B0604020202020204" pitchFamily="34" charset="0"/>
                  <a:cs typeface="Arial" panose="020B0604020202020204" pitchFamily="34" charset="0"/>
                </a:rPr>
                <a:t>RGB: 0 0 0</a:t>
              </a:r>
            </a:p>
            <a:p>
              <a:r>
                <a:rPr lang="en-US" sz="1000">
                  <a:latin typeface="Arial" panose="020B0604020202020204" pitchFamily="34" charset="0"/>
                  <a:cs typeface="Arial" panose="020B0604020202020204" pitchFamily="34" charset="0"/>
                </a:rPr>
                <a:t>CMYK: 100 100 100 100</a:t>
              </a:r>
            </a:p>
            <a:p>
              <a:r>
                <a:rPr lang="en-US" sz="1000">
                  <a:latin typeface="Arial" panose="020B0604020202020204" pitchFamily="34" charset="0"/>
                  <a:cs typeface="Arial" panose="020B0604020202020204" pitchFamily="34" charset="0"/>
                </a:rPr>
                <a:t>#000000</a:t>
              </a:r>
            </a:p>
            <a:p>
              <a:endParaRPr lang="en-US" sz="12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49582266"/>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Lst>
  <p:hf sldNum="0" hdr="0" ftr="0" dt="0"/>
  <p:txStyles>
    <p:titleStyle>
      <a:lvl1pPr algn="l" defTabSz="9144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0"/>
        </a:spcBef>
        <a:spcAft>
          <a:spcPts val="600"/>
        </a:spcAft>
        <a:buFont typeface="Arial" panose="020B0604020202020204" pitchFamily="34" charset="0"/>
        <a:buNone/>
        <a:defRPr lang="en-US" sz="1800" b="0" kern="1200" dirty="0">
          <a:solidFill>
            <a:srgbClr val="333C46"/>
          </a:solidFill>
          <a:latin typeface="Arial" panose="020B0604020202020204" pitchFamily="34" charset="0"/>
          <a:ea typeface="+mn-ea"/>
          <a:cs typeface="Arial" panose="020B0604020202020204" pitchFamily="34" charset="0"/>
        </a:defRPr>
      </a:lvl1pPr>
      <a:lvl2pPr marL="216000" indent="-216000" algn="l" defTabSz="914400" rtl="0" eaLnBrk="1" latinLnBrk="0" hangingPunct="1">
        <a:lnSpc>
          <a:spcPct val="90000"/>
        </a:lnSpc>
        <a:spcBef>
          <a:spcPts val="0"/>
        </a:spcBef>
        <a:spcAft>
          <a:spcPts val="600"/>
        </a:spcAft>
        <a:buFont typeface="Arial" panose="020B0604020202020204" pitchFamily="34" charset="0"/>
        <a:buChar char="•"/>
        <a:defRPr lang="en-US" sz="1800" kern="1200" dirty="0">
          <a:solidFill>
            <a:srgbClr val="333C46"/>
          </a:solidFill>
          <a:latin typeface="Arial" panose="020B0604020202020204" pitchFamily="34" charset="0"/>
          <a:ea typeface="+mn-ea"/>
          <a:cs typeface="Arial" panose="020B0604020202020204" pitchFamily="34" charset="0"/>
        </a:defRPr>
      </a:lvl2pPr>
      <a:lvl3pPr marL="432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rgbClr val="333C46"/>
          </a:solidFill>
          <a:latin typeface="+mn-lt"/>
          <a:ea typeface="+mn-ea"/>
          <a:cs typeface="+mn-cs"/>
        </a:defRPr>
      </a:lvl3pPr>
      <a:lvl4pPr marL="648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rgbClr val="333C46"/>
          </a:solidFill>
          <a:latin typeface="+mn-lt"/>
          <a:ea typeface="+mn-ea"/>
          <a:cs typeface="+mn-cs"/>
        </a:defRPr>
      </a:lvl4pPr>
      <a:lvl5pPr marL="864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rgbClr val="333C46"/>
          </a:solidFill>
          <a:latin typeface="+mn-lt"/>
          <a:ea typeface="+mn-ea"/>
          <a:cs typeface="+mn-cs"/>
        </a:defRPr>
      </a:lvl5pPr>
      <a:lvl6pPr marL="1080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rgbClr val="333C46"/>
          </a:solidFill>
          <a:latin typeface="+mn-lt"/>
          <a:ea typeface="+mn-ea"/>
          <a:cs typeface="+mn-cs"/>
        </a:defRPr>
      </a:lvl6pPr>
      <a:lvl7pPr marL="288000" indent="-288000" algn="l" defTabSz="914400" rtl="0" eaLnBrk="1" latinLnBrk="0" hangingPunct="1">
        <a:lnSpc>
          <a:spcPct val="90000"/>
        </a:lnSpc>
        <a:spcBef>
          <a:spcPts val="0"/>
        </a:spcBef>
        <a:spcAft>
          <a:spcPts val="600"/>
        </a:spcAft>
        <a:buFont typeface="+mj-lt"/>
        <a:buAutoNum type="arabicPeriod"/>
        <a:defRPr sz="1800" kern="1200">
          <a:solidFill>
            <a:srgbClr val="333C46"/>
          </a:solidFill>
          <a:latin typeface="+mn-lt"/>
          <a:ea typeface="+mn-ea"/>
          <a:cs typeface="+mn-cs"/>
        </a:defRPr>
      </a:lvl7pPr>
      <a:lvl8pPr marL="576000" indent="-288000" algn="l" defTabSz="914400" rtl="0" eaLnBrk="1" latinLnBrk="0" hangingPunct="1">
        <a:lnSpc>
          <a:spcPct val="90000"/>
        </a:lnSpc>
        <a:spcBef>
          <a:spcPts val="0"/>
        </a:spcBef>
        <a:spcAft>
          <a:spcPts val="600"/>
        </a:spcAft>
        <a:buFont typeface="+mj-lt"/>
        <a:buAutoNum type="arabicPeriod"/>
        <a:defRPr sz="1800" kern="1200">
          <a:solidFill>
            <a:srgbClr val="333C46"/>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guide id="2" orient="horz" pos="3906">
          <p15:clr>
            <a:srgbClr val="F26B43"/>
          </p15:clr>
        </p15:guide>
        <p15:guide id="3" orient="horz" pos="1139">
          <p15:clr>
            <a:srgbClr val="F26B43"/>
          </p15:clr>
        </p15:guide>
        <p15:guide id="4" orient="horz" pos="754">
          <p15:clr>
            <a:srgbClr val="F26B43"/>
          </p15:clr>
        </p15:guide>
        <p15:guide id="5" pos="7151">
          <p15:clr>
            <a:srgbClr val="F26B43"/>
          </p15:clr>
        </p15:guide>
        <p15:guide id="6" orient="horz" pos="380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B22DFB-27A6-402C-AA98-C9A863485687}"/>
              </a:ext>
            </a:extLst>
          </p:cNvPr>
          <p:cNvSpPr>
            <a:spLocks noGrp="1"/>
          </p:cNvSpPr>
          <p:nvPr>
            <p:ph type="title"/>
          </p:nvPr>
        </p:nvSpPr>
        <p:spPr>
          <a:xfrm>
            <a:off x="360000" y="720000"/>
            <a:ext cx="11484996" cy="1039599"/>
          </a:xfrm>
          <a:prstGeom prst="rect">
            <a:avLst/>
          </a:prstGeom>
        </p:spPr>
        <p:txBody>
          <a:bodyPr vert="horz" lIns="0" tIns="0" rIns="0" bIns="0" rtlCol="0" anchor="t" anchorCtr="0">
            <a:noAutofit/>
          </a:bodyPr>
          <a:lstStyle/>
          <a:p>
            <a:r>
              <a:rPr lang="en-US"/>
              <a:t>Click to edit Master title style</a:t>
            </a:r>
            <a:endParaRPr lang="en-GB"/>
          </a:p>
        </p:txBody>
      </p:sp>
      <p:sp>
        <p:nvSpPr>
          <p:cNvPr id="4" name="Text Placeholder 3"/>
          <p:cNvSpPr>
            <a:spLocks noGrp="1"/>
          </p:cNvSpPr>
          <p:nvPr>
            <p:ph type="body" idx="1"/>
          </p:nvPr>
        </p:nvSpPr>
        <p:spPr>
          <a:xfrm>
            <a:off x="359999" y="2160000"/>
            <a:ext cx="11484997" cy="36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err="1"/>
              <a:t>Eigth</a:t>
            </a:r>
            <a:r>
              <a:rPr lang="en-US"/>
              <a:t> level</a:t>
            </a:r>
            <a:endParaRPr lang="en-GB"/>
          </a:p>
        </p:txBody>
      </p:sp>
      <p:sp>
        <p:nvSpPr>
          <p:cNvPr id="3" name="Slide Number Placeholder 2"/>
          <p:cNvSpPr>
            <a:spLocks noGrp="1"/>
          </p:cNvSpPr>
          <p:nvPr>
            <p:ph type="sldNum" sz="quarter" idx="4"/>
          </p:nvPr>
        </p:nvSpPr>
        <p:spPr>
          <a:xfrm>
            <a:off x="10800000" y="6588000"/>
            <a:ext cx="1080000" cy="180000"/>
          </a:xfrm>
          <a:prstGeom prst="rect">
            <a:avLst/>
          </a:prstGeom>
        </p:spPr>
        <p:txBody>
          <a:bodyPr vert="horz" lIns="0" tIns="0" rIns="0" bIns="0" rtlCol="0" anchor="b" anchorCtr="0"/>
          <a:lstStyle>
            <a:lvl1pPr marL="0" algn="r" defTabSz="914400" rtl="0" eaLnBrk="1" latinLnBrk="0" hangingPunct="1">
              <a:defRPr lang="en-GB" sz="1200" kern="1200" smtClean="0">
                <a:solidFill>
                  <a:schemeClr val="bg1"/>
                </a:solidFill>
                <a:latin typeface="Arial" panose="020B0604020202020204" pitchFamily="34" charset="0"/>
                <a:ea typeface="+mn-ea"/>
                <a:cs typeface="Arial" panose="020B0604020202020204" pitchFamily="34" charset="0"/>
              </a:defRPr>
            </a:lvl1pPr>
          </a:lstStyle>
          <a:p>
            <a:fld id="{5C01B2B2-3B32-4177-9645-58C2813D6AA3}" type="slidenum">
              <a:rPr lang="en-GB" smtClean="0"/>
              <a:pPr/>
              <a:t>‹#›</a:t>
            </a:fld>
            <a:endParaRPr lang="en-GB"/>
          </a:p>
        </p:txBody>
      </p:sp>
      <p:sp>
        <p:nvSpPr>
          <p:cNvPr id="7" name="Footer Placeholder 6">
            <a:extLst>
              <a:ext uri="{FF2B5EF4-FFF2-40B4-BE49-F238E27FC236}">
                <a16:creationId xmlns:a16="http://schemas.microsoft.com/office/drawing/2014/main" id="{808E19FA-3350-418B-B946-CD0BA6BC0060}"/>
              </a:ext>
            </a:extLst>
          </p:cNvPr>
          <p:cNvSpPr>
            <a:spLocks noGrp="1"/>
          </p:cNvSpPr>
          <p:nvPr>
            <p:ph type="ftr" sz="quarter" idx="3"/>
          </p:nvPr>
        </p:nvSpPr>
        <p:spPr>
          <a:xfrm>
            <a:off x="360000" y="6588000"/>
            <a:ext cx="4752000" cy="180000"/>
          </a:xfrm>
          <a:prstGeom prst="rect">
            <a:avLst/>
          </a:prstGeom>
        </p:spPr>
        <p:txBody>
          <a:bodyPr vert="horz" lIns="0" tIns="0" rIns="0" bIns="0" rtlCol="0" anchor="b" anchorCtr="0"/>
          <a:lstStyle>
            <a:lvl1pPr algn="l">
              <a:defRPr sz="1200">
                <a:solidFill>
                  <a:schemeClr val="bg1"/>
                </a:solidFill>
              </a:defRPr>
            </a:lvl1pPr>
          </a:lstStyle>
          <a:p>
            <a:endParaRPr lang="en-GB"/>
          </a:p>
        </p:txBody>
      </p:sp>
      <p:sp>
        <p:nvSpPr>
          <p:cNvPr id="13" name="TextBox 12">
            <a:extLst>
              <a:ext uri="{FF2B5EF4-FFF2-40B4-BE49-F238E27FC236}">
                <a16:creationId xmlns:a16="http://schemas.microsoft.com/office/drawing/2014/main" id="{8B3FB64D-92C3-9749-9519-C182D313AA4F}"/>
              </a:ext>
            </a:extLst>
          </p:cNvPr>
          <p:cNvSpPr txBox="1"/>
          <p:nvPr userDrawn="1"/>
        </p:nvSpPr>
        <p:spPr>
          <a:xfrm>
            <a:off x="9745" y="7318534"/>
            <a:ext cx="12185503" cy="200055"/>
          </a:xfrm>
          <a:prstGeom prst="rect">
            <a:avLst/>
          </a:prstGeom>
          <a:noFill/>
        </p:spPr>
        <p:txBody>
          <a:bodyPr wrap="square" lIns="0" tIns="0" rIns="0" bIns="0" rtlCol="0">
            <a:spAutoFit/>
          </a:bodyPr>
          <a:lstStyle/>
          <a:p>
            <a:pPr marL="0" algn="ctr" defTabSz="914400" rtl="0" eaLnBrk="1" latinLnBrk="0" hangingPunct="1">
              <a:lnSpc>
                <a:spcPct val="100000"/>
              </a:lnSpc>
              <a:spcAft>
                <a:spcPts val="0"/>
              </a:spcAft>
            </a:pPr>
            <a:r>
              <a:rPr lang="en-GB" sz="1300" i="0">
                <a:effectLst/>
                <a:latin typeface="Arial" panose="020B0604020202020204" pitchFamily="34" charset="0"/>
                <a:ea typeface="Calibri" panose="020F0502020204030204" pitchFamily="34" charset="0"/>
                <a:cs typeface="Arial" panose="020B0604020202020204" pitchFamily="34" charset="0"/>
              </a:rPr>
              <a:t>The </a:t>
            </a:r>
            <a:r>
              <a:rPr lang="en-GB" sz="1300" i="0">
                <a:effectLst/>
                <a:latin typeface="Arial" panose="020B0604020202020204" pitchFamily="34" charset="0"/>
                <a:ea typeface="+mn-ea"/>
                <a:cs typeface="Arial" panose="020B0604020202020204" pitchFamily="34" charset="0"/>
              </a:rPr>
              <a:t>most efficient </a:t>
            </a:r>
            <a:r>
              <a:rPr lang="en-GB" sz="1300" i="0">
                <a:effectLst/>
                <a:latin typeface="Arial" panose="020B0604020202020204" pitchFamily="34" charset="0"/>
                <a:ea typeface="Calibri" panose="020F0502020204030204" pitchFamily="34" charset="0"/>
                <a:cs typeface="Arial" panose="020B0604020202020204" pitchFamily="34" charset="0"/>
              </a:rPr>
              <a:t>way to edit Security Markings is to use ‘Find and Replace’.</a:t>
            </a:r>
            <a:endParaRPr lang="en-GB" sz="1300" i="0" kern="1200">
              <a:solidFill>
                <a:srgbClr val="000000"/>
              </a:solidFill>
              <a:latin typeface="Arial" panose="020B0604020202020204" pitchFamily="34" charset="0"/>
              <a:ea typeface="+mn-ea"/>
              <a:cs typeface="Arial" panose="020B0604020202020204" pitchFamily="34" charset="0"/>
            </a:endParaRPr>
          </a:p>
        </p:txBody>
      </p:sp>
      <p:sp>
        <p:nvSpPr>
          <p:cNvPr id="18" name="TextBox 17">
            <a:extLst>
              <a:ext uri="{FF2B5EF4-FFF2-40B4-BE49-F238E27FC236}">
                <a16:creationId xmlns:a16="http://schemas.microsoft.com/office/drawing/2014/main" id="{C6B29D54-51B3-5744-8ACB-12BCE32E5A94}"/>
              </a:ext>
            </a:extLst>
          </p:cNvPr>
          <p:cNvSpPr txBox="1"/>
          <p:nvPr userDrawn="1"/>
        </p:nvSpPr>
        <p:spPr>
          <a:xfrm>
            <a:off x="-116807" y="7228493"/>
            <a:ext cx="2487122" cy="600164"/>
          </a:xfrm>
          <a:prstGeom prst="rect">
            <a:avLst/>
          </a:prstGeom>
          <a:noFill/>
        </p:spPr>
        <p:txBody>
          <a:bodyPr wrap="square" lIns="0" tIns="0" rIns="0" bIns="0" rtlCol="0">
            <a:spAutoFit/>
          </a:bodyPr>
          <a:lstStyle/>
          <a:p>
            <a:pPr algn="r">
              <a:lnSpc>
                <a:spcPct val="100000"/>
              </a:lnSpc>
              <a:spcAft>
                <a:spcPts val="300"/>
              </a:spcAft>
            </a:pP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To change the footer colour: </a:t>
            </a:r>
            <a:b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br>
            <a:r>
              <a:rPr kumimoji="0" lang="en-GB" sz="1300" b="0" i="0" u="none" strike="noStrike" kern="1200" cap="none" spc="0" normalizeH="0" baseline="0" noProof="0">
                <a:ln>
                  <a:noFill/>
                </a:ln>
                <a:solidFill>
                  <a:srgbClr val="071D49"/>
                </a:solidFill>
                <a:effectLst/>
                <a:uLnTx/>
                <a:uFillTx/>
                <a:latin typeface="Arial" panose="020B0604020202020204" pitchFamily="34" charset="0"/>
                <a:ea typeface="Calibri" panose="020F0502020204030204" pitchFamily="34" charset="0"/>
                <a:cs typeface="Arial" panose="020B0604020202020204" pitchFamily="34" charset="0"/>
              </a:rPr>
              <a:t>right click the footer, select ‘format shape’, then ‘fill and line’.</a:t>
            </a:r>
            <a:endParaRPr lang="en-GB" sz="1300" i="0">
              <a:solidFill>
                <a:srgbClr val="000000"/>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93A95435-5982-C848-AA77-80799034C7B1}"/>
              </a:ext>
            </a:extLst>
          </p:cNvPr>
          <p:cNvSpPr/>
          <p:nvPr userDrawn="1"/>
        </p:nvSpPr>
        <p:spPr>
          <a:xfrm>
            <a:off x="12330750" y="1347125"/>
            <a:ext cx="2487122" cy="589392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300" b="0" kern="1200">
                <a:solidFill>
                  <a:schemeClr val="tx1"/>
                </a:solidFill>
                <a:effectLst/>
                <a:latin typeface="Arial" panose="020B0604020202020204" pitchFamily="34" charset="0"/>
                <a:ea typeface="+mn-ea"/>
                <a:cs typeface="Arial" panose="020B0604020202020204" pitchFamily="34" charset="0"/>
              </a:rPr>
              <a:t>To change an image, right-click the object and select: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‘Change Picture’ and browse for a new image.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a:t>
            </a:r>
            <a:r>
              <a:rPr lang="en-GB" sz="1300" b="0" kern="1200">
                <a:solidFill>
                  <a:schemeClr val="tx1"/>
                </a:solidFill>
                <a:effectLst/>
                <a:latin typeface="Arial" panose="020B0604020202020204" pitchFamily="34" charset="0"/>
                <a:ea typeface="+mn-ea"/>
                <a:cs typeface="Arial" panose="020B0604020202020204" pitchFamily="34" charset="0"/>
              </a:rPr>
              <a:t> ‘Format Background’ or ‘Format Picture’, select ‘Picture or texture fill’, click ‘File’ and browse for a new image.</a:t>
            </a:r>
          </a:p>
          <a:p>
            <a:pPr marL="0" indent="0">
              <a:lnSpc>
                <a:spcPct val="100000"/>
              </a:lnSpc>
              <a:spcAft>
                <a:spcPts val="600"/>
              </a:spcAft>
              <a:buFont typeface="Arial" panose="020B0604020202020204" pitchFamily="34" charset="0"/>
              <a:buNone/>
            </a:pPr>
            <a:r>
              <a:rPr lang="en-GB" sz="1300" b="0" kern="1200">
                <a:solidFill>
                  <a:schemeClr val="tx1"/>
                </a:solidFill>
                <a:effectLst/>
                <a:latin typeface="Arial" panose="020B0604020202020204" pitchFamily="34" charset="0"/>
                <a:ea typeface="+mn-ea"/>
                <a:cs typeface="Arial" panose="020B0604020202020204" pitchFamily="34" charset="0"/>
              </a:rPr>
              <a:t>To adjust an image within a shape, use the ‘Offset’ and ‘Scale’ values. The ‘Picture Corrections’ tool can help enhance an image placed behind a transparent shape. </a:t>
            </a:r>
          </a:p>
          <a:p>
            <a:pPr>
              <a:lnSpc>
                <a:spcPct val="100000"/>
              </a:lnSpc>
              <a:spcAft>
                <a:spcPts val="600"/>
              </a:spcAft>
            </a:pPr>
            <a:r>
              <a:rPr lang="en-GB" sz="1300" b="0" kern="1200">
                <a:solidFill>
                  <a:schemeClr val="tx1"/>
                </a:solidFill>
                <a:effectLst/>
                <a:latin typeface="Arial" panose="020B0604020202020204" pitchFamily="34" charset="0"/>
                <a:ea typeface="+mn-ea"/>
                <a:cs typeface="Arial" panose="020B0604020202020204" pitchFamily="34" charset="0"/>
              </a:rPr>
              <a:t>To change an object or background full colour, in the ‘Format Shape’ window select ‘Solid fill’ and click the ‘Colour’ drop down button. </a:t>
            </a:r>
          </a:p>
          <a:p>
            <a:pPr marL="285750" indent="-285750">
              <a:lnSpc>
                <a:spcPct val="100000"/>
              </a:lnSpc>
              <a:spcAft>
                <a:spcPts val="1200"/>
              </a:spcAft>
              <a:buFont typeface="Arial" panose="020B0604020202020204" pitchFamily="34" charset="0"/>
              <a:buChar char="•"/>
            </a:pPr>
            <a:r>
              <a:rPr lang="en-GB" sz="1300" b="1" kern="1200">
                <a:solidFill>
                  <a:schemeClr val="tx1"/>
                </a:solidFill>
                <a:effectLst/>
                <a:latin typeface="Arial" panose="020B0604020202020204" pitchFamily="34" charset="0"/>
                <a:ea typeface="+mn-ea"/>
                <a:cs typeface="Arial" panose="020B0604020202020204" pitchFamily="34" charset="0"/>
              </a:rPr>
              <a:t>Either</a:t>
            </a:r>
            <a:r>
              <a:rPr lang="en-GB" sz="1300" b="0" kern="1200">
                <a:solidFill>
                  <a:schemeClr val="tx1"/>
                </a:solidFill>
                <a:effectLst/>
                <a:latin typeface="Arial" panose="020B0604020202020204" pitchFamily="34" charset="0"/>
                <a:ea typeface="+mn-ea"/>
                <a:cs typeface="Arial" panose="020B0604020202020204" pitchFamily="34" charset="0"/>
              </a:rPr>
              <a:t> click ‘More Colours’, select ‘Custom’ and enter the RGB colour values.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300" b="1" kern="1200">
                <a:solidFill>
                  <a:schemeClr val="tx1"/>
                </a:solidFill>
                <a:effectLst/>
                <a:latin typeface="Arial" panose="020B0604020202020204" pitchFamily="34" charset="0"/>
                <a:ea typeface="+mn-ea"/>
                <a:cs typeface="Arial" panose="020B0604020202020204" pitchFamily="34" charset="0"/>
              </a:rPr>
              <a:t>Or </a:t>
            </a:r>
            <a:r>
              <a:rPr lang="en-GB" sz="1300" b="0" kern="1200">
                <a:solidFill>
                  <a:schemeClr val="tx1"/>
                </a:solidFill>
                <a:effectLst/>
                <a:latin typeface="Arial" panose="020B0604020202020204" pitchFamily="34" charset="0"/>
                <a:ea typeface="+mn-ea"/>
                <a:cs typeface="Arial" panose="020B0604020202020204" pitchFamily="34" charset="0"/>
              </a:rPr>
              <a:t>use the ‘Eyedropper’ formatting tool</a:t>
            </a:r>
          </a:p>
          <a:p>
            <a:endParaRPr kumimoji="0" lang="en-GB" sz="1300" b="0" i="0" u="none" strike="noStrike" kern="1200" cap="none" spc="0" normalizeH="0" baseline="0" noProof="0">
              <a:ln>
                <a:noFill/>
              </a:ln>
              <a:solidFill>
                <a:srgbClr val="333C46"/>
              </a:solidFill>
              <a:effectLst/>
              <a:uLnTx/>
              <a:uFillTx/>
              <a:latin typeface="Arial" panose="020B0604020202020204" pitchFamily="34" charset="0"/>
              <a:ea typeface="+mn-ea"/>
              <a:cs typeface="Arial" panose="020B0604020202020204" pitchFamily="34" charset="0"/>
            </a:endParaRPr>
          </a:p>
        </p:txBody>
      </p:sp>
      <p:sp>
        <p:nvSpPr>
          <p:cNvPr id="22" name="TextBox 21">
            <a:extLst>
              <a:ext uri="{FF2B5EF4-FFF2-40B4-BE49-F238E27FC236}">
                <a16:creationId xmlns:a16="http://schemas.microsoft.com/office/drawing/2014/main" id="{BD2A77EC-A7C9-824B-8FD5-99BA54D43C81}"/>
              </a:ext>
            </a:extLst>
          </p:cNvPr>
          <p:cNvSpPr txBox="1"/>
          <p:nvPr userDrawn="1"/>
        </p:nvSpPr>
        <p:spPr>
          <a:xfrm>
            <a:off x="0" y="-969831"/>
            <a:ext cx="5896998" cy="800219"/>
          </a:xfrm>
          <a:prstGeom prst="rect">
            <a:avLst/>
          </a:prstGeom>
          <a:noFill/>
        </p:spPr>
        <p:txBody>
          <a:bodyPr wrap="square" lIns="0" tIns="0" rIns="0" bIns="0" rtlCol="0">
            <a:spAutoFit/>
          </a:bodyPr>
          <a:lstStyle/>
          <a:p>
            <a:pPr algn="l"/>
            <a:r>
              <a:rPr lang="en-GB" sz="1300" b="1" kern="1200">
                <a:solidFill>
                  <a:srgbClr val="FF0000"/>
                </a:solidFill>
                <a:effectLst/>
                <a:latin typeface="Arial" panose="020B0604020202020204" pitchFamily="34" charset="0"/>
                <a:ea typeface="+mn-ea"/>
                <a:cs typeface="Arial" panose="020B0604020202020204" pitchFamily="34" charset="0"/>
              </a:rPr>
              <a:t>View or hide guidance: </a:t>
            </a:r>
          </a:p>
          <a:p>
            <a:pPr algn="l"/>
            <a:r>
              <a:rPr lang="en-GB" sz="1300" b="0" kern="1200">
                <a:solidFill>
                  <a:srgbClr val="FF0000"/>
                </a:solidFill>
                <a:effectLst/>
                <a:latin typeface="Arial" panose="020B0604020202020204" pitchFamily="34" charset="0"/>
                <a:ea typeface="+mn-ea"/>
                <a:cs typeface="Arial" panose="020B0604020202020204" pitchFamily="34" charset="0"/>
              </a:rPr>
              <a:t>Select the slide and right-click the mouse button and select ‘Format Background’. In the ‘Format Background’ pop-up window tick ‘Hide background graphics’. Untick to view.</a:t>
            </a:r>
          </a:p>
        </p:txBody>
      </p:sp>
      <p:grpSp>
        <p:nvGrpSpPr>
          <p:cNvPr id="5" name="Group 4">
            <a:extLst>
              <a:ext uri="{FF2B5EF4-FFF2-40B4-BE49-F238E27FC236}">
                <a16:creationId xmlns:a16="http://schemas.microsoft.com/office/drawing/2014/main" id="{1F963C35-2F34-664F-AC10-39C7EF408B51}"/>
              </a:ext>
            </a:extLst>
          </p:cNvPr>
          <p:cNvGrpSpPr/>
          <p:nvPr userDrawn="1"/>
        </p:nvGrpSpPr>
        <p:grpSpPr>
          <a:xfrm>
            <a:off x="-5354197" y="-932183"/>
            <a:ext cx="5714197" cy="9870371"/>
            <a:chOff x="-5354197" y="-932183"/>
            <a:chExt cx="5714197" cy="9870371"/>
          </a:xfrm>
        </p:grpSpPr>
        <p:grpSp>
          <p:nvGrpSpPr>
            <p:cNvPr id="53" name="Group 52">
              <a:extLst>
                <a:ext uri="{FF2B5EF4-FFF2-40B4-BE49-F238E27FC236}">
                  <a16:creationId xmlns:a16="http://schemas.microsoft.com/office/drawing/2014/main" id="{EF83548F-B8C5-EA43-9AE3-C7F8B08C7C34}"/>
                </a:ext>
              </a:extLst>
            </p:cNvPr>
            <p:cNvGrpSpPr/>
            <p:nvPr userDrawn="1"/>
          </p:nvGrpSpPr>
          <p:grpSpPr>
            <a:xfrm>
              <a:off x="-5354197" y="-932183"/>
              <a:ext cx="5714197" cy="9870371"/>
              <a:chOff x="-5260321" y="-989372"/>
              <a:chExt cx="5714197" cy="9870371"/>
            </a:xfrm>
          </p:grpSpPr>
          <p:sp>
            <p:nvSpPr>
              <p:cNvPr id="54" name="TextBox 53">
                <a:extLst>
                  <a:ext uri="{FF2B5EF4-FFF2-40B4-BE49-F238E27FC236}">
                    <a16:creationId xmlns:a16="http://schemas.microsoft.com/office/drawing/2014/main" id="{11776C91-FF07-1D43-B838-20446FE1BC72}"/>
                  </a:ext>
                </a:extLst>
              </p:cNvPr>
              <p:cNvSpPr txBox="1"/>
              <p:nvPr userDrawn="1"/>
            </p:nvSpPr>
            <p:spPr>
              <a:xfrm>
                <a:off x="-3851363" y="409740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blue</a:t>
                </a:r>
              </a:p>
              <a:p>
                <a:r>
                  <a:rPr lang="en-US" sz="1000">
                    <a:latin typeface="Arial" panose="020B0604020202020204" pitchFamily="34" charset="0"/>
                    <a:cs typeface="Arial" panose="020B0604020202020204" pitchFamily="34" charset="0"/>
                  </a:rPr>
                  <a:t>RGB: 61 181 230</a:t>
                </a:r>
              </a:p>
              <a:p>
                <a:r>
                  <a:rPr lang="en-US" sz="1000">
                    <a:latin typeface="Arial" panose="020B0604020202020204" pitchFamily="34" charset="0"/>
                    <a:cs typeface="Arial" panose="020B0604020202020204" pitchFamily="34" charset="0"/>
                  </a:rPr>
                  <a:t>CMYK: 68 7 2 0</a:t>
                </a:r>
              </a:p>
              <a:p>
                <a:r>
                  <a:rPr lang="en-US" sz="1000">
                    <a:latin typeface="Arial" panose="020B0604020202020204" pitchFamily="34" charset="0"/>
                    <a:cs typeface="Arial" panose="020B0604020202020204" pitchFamily="34" charset="0"/>
                  </a:rPr>
                  <a:t># 1fb3e5</a:t>
                </a:r>
              </a:p>
              <a:p>
                <a:endParaRPr lang="en-US" sz="1200">
                  <a:latin typeface="Arial" panose="020B0604020202020204" pitchFamily="34" charset="0"/>
                  <a:cs typeface="Arial" panose="020B0604020202020204" pitchFamily="34" charset="0"/>
                </a:endParaRPr>
              </a:p>
            </p:txBody>
          </p:sp>
          <p:grpSp>
            <p:nvGrpSpPr>
              <p:cNvPr id="55" name="Group 54">
                <a:extLst>
                  <a:ext uri="{FF2B5EF4-FFF2-40B4-BE49-F238E27FC236}">
                    <a16:creationId xmlns:a16="http://schemas.microsoft.com/office/drawing/2014/main" id="{7A6D5402-70B9-0448-B1DD-95506AFE40E9}"/>
                  </a:ext>
                </a:extLst>
              </p:cNvPr>
              <p:cNvGrpSpPr/>
              <p:nvPr userDrawn="1"/>
            </p:nvGrpSpPr>
            <p:grpSpPr>
              <a:xfrm>
                <a:off x="-5260321" y="-989372"/>
                <a:ext cx="5714197" cy="9870371"/>
                <a:chOff x="-5260321" y="-989372"/>
                <a:chExt cx="5714197" cy="9870371"/>
              </a:xfrm>
            </p:grpSpPr>
            <p:sp>
              <p:nvSpPr>
                <p:cNvPr id="56" name="TextBox 55">
                  <a:extLst>
                    <a:ext uri="{FF2B5EF4-FFF2-40B4-BE49-F238E27FC236}">
                      <a16:creationId xmlns:a16="http://schemas.microsoft.com/office/drawing/2014/main" id="{B6A110B1-D763-4940-9E5A-21B9668ACC2E}"/>
                    </a:ext>
                  </a:extLst>
                </p:cNvPr>
                <p:cNvSpPr txBox="1"/>
                <p:nvPr userDrawn="1"/>
              </p:nvSpPr>
              <p:spPr>
                <a:xfrm>
                  <a:off x="-4968739" y="-989372"/>
                  <a:ext cx="4941451" cy="1354217"/>
                </a:xfrm>
                <a:prstGeom prst="rect">
                  <a:avLst/>
                </a:prstGeom>
                <a:noFill/>
              </p:spPr>
              <p:txBody>
                <a:bodyPr wrap="square" lIns="0" tIns="0" rIns="0" bIns="0" rtlCol="0">
                  <a:spAutoFit/>
                </a:bodyPr>
                <a:lstStyle/>
                <a:p>
                  <a:pPr>
                    <a:spcAft>
                      <a:spcPts val="600"/>
                    </a:spcAft>
                  </a:pPr>
                  <a:r>
                    <a:rPr lang="en-GB" sz="1300" b="1" i="0">
                      <a:effectLst/>
                      <a:latin typeface="Arial" panose="020B0604020202020204" pitchFamily="34" charset="0"/>
                      <a:ea typeface="Calibri" panose="020F0502020204030204" pitchFamily="34" charset="0"/>
                      <a:cs typeface="Arial" panose="020B0604020202020204" pitchFamily="34" charset="0"/>
                    </a:rPr>
                    <a:t>Dark background slides</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Dark and bright colours can be changed using </a:t>
                  </a:r>
                  <a:r>
                    <a:rPr lang="en-GB" sz="1300" b="1" i="0">
                      <a:effectLst/>
                      <a:latin typeface="Arial" panose="020B0604020202020204" pitchFamily="34" charset="0"/>
                      <a:ea typeface="Calibri" panose="020F0502020204030204" pitchFamily="34" charset="0"/>
                      <a:cs typeface="Arial" panose="020B0604020202020204" pitchFamily="34" charset="0"/>
                    </a:rPr>
                    <a:t>only</a:t>
                  </a:r>
                  <a:r>
                    <a:rPr lang="en-GB" sz="1300" i="0">
                      <a:effectLst/>
                      <a:latin typeface="Arial" panose="020B0604020202020204" pitchFamily="34" charset="0"/>
                      <a:ea typeface="Calibri" panose="020F0502020204030204" pitchFamily="34" charset="0"/>
                      <a:cs typeface="Arial" panose="020B0604020202020204" pitchFamily="34" charset="0"/>
                    </a:rPr>
                    <a:t> the colour combinations below. </a:t>
                  </a:r>
                </a:p>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Apply the same colour combination to all slides – when using white background slides as well, chose the muted or dark version of the bright colour you have chosen here. </a:t>
                  </a:r>
                </a:p>
              </p:txBody>
            </p:sp>
            <p:sp>
              <p:nvSpPr>
                <p:cNvPr id="57" name="TextBox 56">
                  <a:extLst>
                    <a:ext uri="{FF2B5EF4-FFF2-40B4-BE49-F238E27FC236}">
                      <a16:creationId xmlns:a16="http://schemas.microsoft.com/office/drawing/2014/main" id="{0CE608E0-F434-3340-A456-AC63D5CB491C}"/>
                    </a:ext>
                  </a:extLst>
                </p:cNvPr>
                <p:cNvSpPr txBox="1"/>
                <p:nvPr userDrawn="1"/>
              </p:nvSpPr>
              <p:spPr>
                <a:xfrm>
                  <a:off x="-4979184" y="518631"/>
                  <a:ext cx="4832285" cy="400110"/>
                </a:xfrm>
                <a:prstGeom prst="rect">
                  <a:avLst/>
                </a:prstGeom>
                <a:noFill/>
              </p:spPr>
              <p:txBody>
                <a:bodyPr wrap="square" lIns="0" tIns="0" rIns="0" bIns="0" rtlCol="0">
                  <a:spAutoFit/>
                </a:bodyPr>
                <a:lstStyle/>
                <a:p>
                  <a:pPr>
                    <a:spcAft>
                      <a:spcPts val="600"/>
                    </a:spcAft>
                  </a:pPr>
                  <a:r>
                    <a:rPr lang="en-GB" sz="1300" i="0">
                      <a:effectLst/>
                      <a:latin typeface="Arial" panose="020B0604020202020204" pitchFamily="34" charset="0"/>
                      <a:ea typeface="Calibri" panose="020F0502020204030204" pitchFamily="34" charset="0"/>
                      <a:cs typeface="Arial" panose="020B0604020202020204" pitchFamily="34" charset="0"/>
                    </a:rPr>
                    <a:t>To </a:t>
                  </a:r>
                  <a:r>
                    <a:rPr lang="en-GB" sz="1300" i="0" kern="1200">
                      <a:solidFill>
                        <a:schemeClr val="tx1"/>
                      </a:solidFill>
                      <a:effectLst/>
                      <a:latin typeface="Arial" panose="020B0604020202020204" pitchFamily="34" charset="0"/>
                      <a:ea typeface="Calibri" panose="020F0502020204030204" pitchFamily="34" charset="0"/>
                      <a:cs typeface="Arial" panose="020B0604020202020204" pitchFamily="34" charset="0"/>
                    </a:rPr>
                    <a:t>change the colour of backgrounds, shapes and lines, use the eyedropper tool and click on the colour blocks below. </a:t>
                  </a:r>
                  <a:endParaRPr lang="en-GB" sz="1300" i="0" kern="1200">
                    <a:solidFill>
                      <a:schemeClr val="tx1"/>
                    </a:solidFill>
                    <a:effectLst/>
                    <a:latin typeface="Arial" panose="020B0604020202020204" pitchFamily="34" charset="0"/>
                    <a:cs typeface="Arial" panose="020B0604020202020204" pitchFamily="34" charset="0"/>
                  </a:endParaRPr>
                </a:p>
              </p:txBody>
            </p:sp>
            <p:sp>
              <p:nvSpPr>
                <p:cNvPr id="58" name="Rounded Rectangle 57">
                  <a:extLst>
                    <a:ext uri="{FF2B5EF4-FFF2-40B4-BE49-F238E27FC236}">
                      <a16:creationId xmlns:a16="http://schemas.microsoft.com/office/drawing/2014/main" id="{BC73F006-597F-DC45-93D5-937A9E1311C8}"/>
                    </a:ext>
                  </a:extLst>
                </p:cNvPr>
                <p:cNvSpPr/>
                <p:nvPr userDrawn="1"/>
              </p:nvSpPr>
              <p:spPr>
                <a:xfrm>
                  <a:off x="-3758026" y="1489183"/>
                  <a:ext cx="786296" cy="579186"/>
                </a:xfrm>
                <a:prstGeom prst="roundRect">
                  <a:avLst/>
                </a:prstGeom>
                <a:solidFill>
                  <a:srgbClr val="4F2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a:extLst>
                    <a:ext uri="{FF2B5EF4-FFF2-40B4-BE49-F238E27FC236}">
                      <a16:creationId xmlns:a16="http://schemas.microsoft.com/office/drawing/2014/main" id="{149B9EEC-9650-0B42-BD76-E24787F1718D}"/>
                    </a:ext>
                  </a:extLst>
                </p:cNvPr>
                <p:cNvSpPr/>
                <p:nvPr userDrawn="1"/>
              </p:nvSpPr>
              <p:spPr>
                <a:xfrm>
                  <a:off x="-1220586" y="1475031"/>
                  <a:ext cx="805301" cy="580466"/>
                </a:xfrm>
                <a:prstGeom prst="roundRect">
                  <a:avLst/>
                </a:prstGeom>
                <a:solidFill>
                  <a:srgbClr val="303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a:extLst>
                    <a:ext uri="{FF2B5EF4-FFF2-40B4-BE49-F238E27FC236}">
                      <a16:creationId xmlns:a16="http://schemas.microsoft.com/office/drawing/2014/main" id="{5EDCDCBC-B6A0-1D45-8EA3-48FE79E07BCC}"/>
                    </a:ext>
                  </a:extLst>
                </p:cNvPr>
                <p:cNvSpPr/>
                <p:nvPr userDrawn="1"/>
              </p:nvSpPr>
              <p:spPr>
                <a:xfrm>
                  <a:off x="-4979184" y="1476686"/>
                  <a:ext cx="786296" cy="583381"/>
                </a:xfrm>
                <a:prstGeom prst="roundRect">
                  <a:avLst/>
                </a:prstGeom>
                <a:solidFill>
                  <a:srgbClr val="06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a:extLst>
                    <a:ext uri="{FF2B5EF4-FFF2-40B4-BE49-F238E27FC236}">
                      <a16:creationId xmlns:a16="http://schemas.microsoft.com/office/drawing/2014/main" id="{90A68C1F-507F-F942-9B37-F764BEF56F5D}"/>
                    </a:ext>
                  </a:extLst>
                </p:cNvPr>
                <p:cNvSpPr/>
                <p:nvPr userDrawn="1"/>
              </p:nvSpPr>
              <p:spPr>
                <a:xfrm>
                  <a:off x="-2550415" y="1488543"/>
                  <a:ext cx="805301" cy="580466"/>
                </a:xfrm>
                <a:prstGeom prst="roundRect">
                  <a:avLst/>
                </a:prstGeom>
                <a:solidFill>
                  <a:srgbClr val="1140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4A3E60C6-C2A1-0149-A4CC-4221F32E0324}"/>
                    </a:ext>
                  </a:extLst>
                </p:cNvPr>
                <p:cNvSpPr txBox="1"/>
                <p:nvPr userDrawn="1"/>
              </p:nvSpPr>
              <p:spPr>
                <a:xfrm>
                  <a:off x="-5039728" y="1089755"/>
                  <a:ext cx="2867832"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Dark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background</a:t>
                  </a:r>
                </a:p>
              </p:txBody>
            </p:sp>
            <p:sp>
              <p:nvSpPr>
                <p:cNvPr id="63" name="TextBox 62">
                  <a:extLst>
                    <a:ext uri="{FF2B5EF4-FFF2-40B4-BE49-F238E27FC236}">
                      <a16:creationId xmlns:a16="http://schemas.microsoft.com/office/drawing/2014/main" id="{153EABDE-5F27-C94A-959C-AB2D3926029C}"/>
                    </a:ext>
                  </a:extLst>
                </p:cNvPr>
                <p:cNvSpPr txBox="1"/>
                <p:nvPr userDrawn="1"/>
              </p:nvSpPr>
              <p:spPr>
                <a:xfrm>
                  <a:off x="-5122593" y="3035248"/>
                  <a:ext cx="3158187"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Bright </a:t>
                  </a:r>
                  <a:r>
                    <a:rPr lang="en-US" sz="1200" u="sng" err="1">
                      <a:latin typeface="Arial" panose="020B0604020202020204" pitchFamily="34" charset="0"/>
                      <a:cs typeface="Arial" panose="020B0604020202020204" pitchFamily="34" charset="0"/>
                    </a:rPr>
                    <a:t>colours</a:t>
                  </a:r>
                  <a:r>
                    <a:rPr lang="en-US" sz="1200" u="sng">
                      <a:latin typeface="Arial" panose="020B0604020202020204" pitchFamily="34" charset="0"/>
                      <a:cs typeface="Arial" panose="020B0604020202020204" pitchFamily="34" charset="0"/>
                    </a:rPr>
                    <a:t> – line and subheading text </a:t>
                  </a:r>
                </a:p>
              </p:txBody>
            </p:sp>
            <p:sp>
              <p:nvSpPr>
                <p:cNvPr id="64" name="TextBox 63">
                  <a:extLst>
                    <a:ext uri="{FF2B5EF4-FFF2-40B4-BE49-F238E27FC236}">
                      <a16:creationId xmlns:a16="http://schemas.microsoft.com/office/drawing/2014/main" id="{21CFD904-54BE-6E4E-B6D8-EF4EC1B10F70}"/>
                    </a:ext>
                  </a:extLst>
                </p:cNvPr>
                <p:cNvSpPr txBox="1"/>
                <p:nvPr userDrawn="1"/>
              </p:nvSpPr>
              <p:spPr>
                <a:xfrm>
                  <a:off x="-3865794" y="2095888"/>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purple</a:t>
                  </a:r>
                </a:p>
                <a:p>
                  <a:r>
                    <a:rPr lang="en-US" sz="1000">
                      <a:latin typeface="Arial" panose="020B0604020202020204" pitchFamily="34" charset="0"/>
                      <a:cs typeface="Arial" panose="020B0604020202020204" pitchFamily="34" charset="0"/>
                    </a:rPr>
                    <a:t>RGB: 83 42 69</a:t>
                  </a:r>
                </a:p>
                <a:p>
                  <a:r>
                    <a:rPr lang="en-US" sz="1000">
                      <a:latin typeface="Arial" panose="020B0604020202020204" pitchFamily="34" charset="0"/>
                      <a:cs typeface="Arial" panose="020B0604020202020204" pitchFamily="34" charset="0"/>
                    </a:rPr>
                    <a:t>CMYK: 62 84 40 47</a:t>
                  </a:r>
                </a:p>
                <a:p>
                  <a:r>
                    <a:rPr lang="en-US" sz="1000">
                      <a:latin typeface="Arial" panose="020B0604020202020204" pitchFamily="34" charset="0"/>
                      <a:cs typeface="Arial" panose="020B0604020202020204" pitchFamily="34" charset="0"/>
                    </a:rPr>
                    <a:t># 4f213a</a:t>
                  </a:r>
                </a:p>
                <a:p>
                  <a:endParaRPr lang="en-US" sz="120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69AF0A14-A5C2-714A-A504-4DAAC9AA29FE}"/>
                    </a:ext>
                  </a:extLst>
                </p:cNvPr>
                <p:cNvSpPr txBox="1"/>
                <p:nvPr userDrawn="1"/>
              </p:nvSpPr>
              <p:spPr>
                <a:xfrm>
                  <a:off x="-1284446" y="2103869"/>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grey</a:t>
                  </a:r>
                </a:p>
                <a:p>
                  <a:r>
                    <a:rPr lang="en-US" sz="1000">
                      <a:latin typeface="Arial" panose="020B0604020202020204" pitchFamily="34" charset="0"/>
                      <a:cs typeface="Arial" panose="020B0604020202020204" pitchFamily="34" charset="0"/>
                    </a:rPr>
                    <a:t>RGB: 50 62 72</a:t>
                  </a:r>
                </a:p>
                <a:p>
                  <a:r>
                    <a:rPr lang="en-US" sz="1000">
                      <a:latin typeface="Arial" panose="020B0604020202020204" pitchFamily="34" charset="0"/>
                      <a:cs typeface="Arial" panose="020B0604020202020204" pitchFamily="34" charset="0"/>
                    </a:rPr>
                    <a:t>CMYK: 79 61 49 50</a:t>
                  </a:r>
                </a:p>
                <a:p>
                  <a:r>
                    <a:rPr lang="en-US" sz="1000">
                      <a:latin typeface="Arial" panose="020B0604020202020204" pitchFamily="34" charset="0"/>
                      <a:cs typeface="Arial" panose="020B0604020202020204" pitchFamily="34" charset="0"/>
                    </a:rPr>
                    <a:t># 333f48</a:t>
                  </a:r>
                </a:p>
                <a:p>
                  <a:endParaRPr lang="en-US" sz="120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EC9CBAC4-0E55-3D44-8DA2-52171BC6E008}"/>
                    </a:ext>
                  </a:extLst>
                </p:cNvPr>
                <p:cNvSpPr txBox="1"/>
                <p:nvPr userDrawn="1"/>
              </p:nvSpPr>
              <p:spPr>
                <a:xfrm>
                  <a:off x="-5090474" y="213633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blue</a:t>
                  </a:r>
                </a:p>
                <a:p>
                  <a:r>
                    <a:rPr lang="en-US" sz="1000">
                      <a:latin typeface="Arial" panose="020B0604020202020204" pitchFamily="34" charset="0"/>
                      <a:cs typeface="Arial" panose="020B0604020202020204" pitchFamily="34" charset="0"/>
                    </a:rPr>
                    <a:t>RGB: 19 40 76</a:t>
                  </a:r>
                </a:p>
                <a:p>
                  <a:r>
                    <a:rPr lang="en-US" sz="1000">
                      <a:latin typeface="Arial" panose="020B0604020202020204" pitchFamily="34" charset="0"/>
                      <a:cs typeface="Arial" panose="020B0604020202020204" pitchFamily="34" charset="0"/>
                    </a:rPr>
                    <a:t>CMYK: 100 86 41 41</a:t>
                  </a:r>
                </a:p>
                <a:p>
                  <a:r>
                    <a:rPr lang="en-US" sz="1000">
                      <a:latin typeface="Arial" panose="020B0604020202020204" pitchFamily="34" charset="0"/>
                      <a:cs typeface="Arial" panose="020B0604020202020204" pitchFamily="34" charset="0"/>
                    </a:rPr>
                    <a:t># 071d49</a:t>
                  </a:r>
                </a:p>
                <a:p>
                  <a:endParaRPr lang="en-US" sz="120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7824235A-A079-0644-9241-5349CC8DED2D}"/>
                    </a:ext>
                  </a:extLst>
                </p:cNvPr>
                <p:cNvSpPr txBox="1"/>
                <p:nvPr userDrawn="1"/>
              </p:nvSpPr>
              <p:spPr>
                <a:xfrm>
                  <a:off x="-2592363" y="209522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dark green</a:t>
                  </a:r>
                </a:p>
                <a:p>
                  <a:r>
                    <a:rPr lang="en-US" sz="1000">
                      <a:latin typeface="Arial" panose="020B0604020202020204" pitchFamily="34" charset="0"/>
                      <a:cs typeface="Arial" panose="020B0604020202020204" pitchFamily="34" charset="0"/>
                    </a:rPr>
                    <a:t>RGB: 21 62 53</a:t>
                  </a:r>
                </a:p>
                <a:p>
                  <a:r>
                    <a:rPr lang="en-US" sz="1000">
                      <a:latin typeface="Arial" panose="020B0604020202020204" pitchFamily="34" charset="0"/>
                      <a:cs typeface="Arial" panose="020B0604020202020204" pitchFamily="34" charset="0"/>
                    </a:rPr>
                    <a:t>CMYK: 87 47 68 59</a:t>
                  </a:r>
                </a:p>
                <a:p>
                  <a:r>
                    <a:rPr lang="en-US" sz="1000">
                      <a:latin typeface="Arial" panose="020B0604020202020204" pitchFamily="34" charset="0"/>
                      <a:cs typeface="Arial" panose="020B0604020202020204" pitchFamily="34" charset="0"/>
                    </a:rPr>
                    <a:t># 124042</a:t>
                  </a:r>
                </a:p>
                <a:p>
                  <a:endParaRPr lang="en-US" sz="1200">
                    <a:latin typeface="Arial" panose="020B0604020202020204" pitchFamily="34" charset="0"/>
                    <a:cs typeface="Arial" panose="020B0604020202020204" pitchFamily="34" charset="0"/>
                  </a:endParaRPr>
                </a:p>
              </p:txBody>
            </p:sp>
            <p:sp>
              <p:nvSpPr>
                <p:cNvPr id="68" name="Rounded Rectangle 67">
                  <a:extLst>
                    <a:ext uri="{FF2B5EF4-FFF2-40B4-BE49-F238E27FC236}">
                      <a16:creationId xmlns:a16="http://schemas.microsoft.com/office/drawing/2014/main" id="{69A76A4E-B2FD-384C-B46D-D199E64FA7D7}"/>
                    </a:ext>
                  </a:extLst>
                </p:cNvPr>
                <p:cNvSpPr/>
                <p:nvPr userDrawn="1"/>
              </p:nvSpPr>
              <p:spPr>
                <a:xfrm>
                  <a:off x="-5039646" y="3507659"/>
                  <a:ext cx="786296" cy="583381"/>
                </a:xfrm>
                <a:prstGeom prst="roundRect">
                  <a:avLst/>
                </a:prstGeom>
                <a:solidFill>
                  <a:srgbClr val="AA91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C58C4200-7A98-7D47-B624-B499D383B8CE}"/>
                    </a:ext>
                  </a:extLst>
                </p:cNvPr>
                <p:cNvSpPr/>
                <p:nvPr userDrawn="1"/>
              </p:nvSpPr>
              <p:spPr>
                <a:xfrm>
                  <a:off x="-3816905" y="3519057"/>
                  <a:ext cx="786296" cy="583381"/>
                </a:xfrm>
                <a:prstGeom prst="roundRect">
                  <a:avLst/>
                </a:prstGeom>
                <a:solidFill>
                  <a:srgbClr val="1EB3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a:extLst>
                    <a:ext uri="{FF2B5EF4-FFF2-40B4-BE49-F238E27FC236}">
                      <a16:creationId xmlns:a16="http://schemas.microsoft.com/office/drawing/2014/main" id="{558455D5-81EF-F54C-965B-1689FD6300ED}"/>
                    </a:ext>
                  </a:extLst>
                </p:cNvPr>
                <p:cNvSpPr/>
                <p:nvPr userDrawn="1"/>
              </p:nvSpPr>
              <p:spPr>
                <a:xfrm>
                  <a:off x="-2607888" y="3499010"/>
                  <a:ext cx="786296" cy="583381"/>
                </a:xfrm>
                <a:prstGeom prst="roundRect">
                  <a:avLst/>
                </a:prstGeom>
                <a:solidFill>
                  <a:srgbClr val="25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ounded Rectangle 70">
                  <a:extLst>
                    <a:ext uri="{FF2B5EF4-FFF2-40B4-BE49-F238E27FC236}">
                      <a16:creationId xmlns:a16="http://schemas.microsoft.com/office/drawing/2014/main" id="{517ECABC-4E03-164E-98D7-96022F76DE2C}"/>
                    </a:ext>
                  </a:extLst>
                </p:cNvPr>
                <p:cNvSpPr/>
                <p:nvPr userDrawn="1"/>
              </p:nvSpPr>
              <p:spPr>
                <a:xfrm>
                  <a:off x="-5090474" y="4960003"/>
                  <a:ext cx="786296" cy="583381"/>
                </a:xfrm>
                <a:prstGeom prst="roundRect">
                  <a:avLst/>
                </a:prstGeom>
                <a:solidFill>
                  <a:srgbClr val="FFC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ounded Rectangle 71">
                  <a:extLst>
                    <a:ext uri="{FF2B5EF4-FFF2-40B4-BE49-F238E27FC236}">
                      <a16:creationId xmlns:a16="http://schemas.microsoft.com/office/drawing/2014/main" id="{62ECE6FF-453A-8046-9780-3F4B7D880FDB}"/>
                    </a:ext>
                  </a:extLst>
                </p:cNvPr>
                <p:cNvSpPr/>
                <p:nvPr userDrawn="1"/>
              </p:nvSpPr>
              <p:spPr>
                <a:xfrm>
                  <a:off x="-3845873" y="4963474"/>
                  <a:ext cx="786296" cy="583381"/>
                </a:xfrm>
                <a:prstGeom prst="roundRect">
                  <a:avLst/>
                </a:prstGeom>
                <a:solidFill>
                  <a:srgbClr val="FE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ed Rectangle 72">
                  <a:extLst>
                    <a:ext uri="{FF2B5EF4-FFF2-40B4-BE49-F238E27FC236}">
                      <a16:creationId xmlns:a16="http://schemas.microsoft.com/office/drawing/2014/main" id="{19B8FCD6-91BD-B44A-AECE-87E1F109FC25}"/>
                    </a:ext>
                  </a:extLst>
                </p:cNvPr>
                <p:cNvSpPr/>
                <p:nvPr userDrawn="1"/>
              </p:nvSpPr>
              <p:spPr>
                <a:xfrm>
                  <a:off x="-2658634" y="4960003"/>
                  <a:ext cx="786296" cy="583381"/>
                </a:xfrm>
                <a:prstGeom prst="roundRect">
                  <a:avLst/>
                </a:prstGeom>
                <a:solidFill>
                  <a:srgbClr val="DB8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id="{2D9D4E21-64E0-D546-99CD-D83B7407F141}"/>
                    </a:ext>
                  </a:extLst>
                </p:cNvPr>
                <p:cNvSpPr txBox="1"/>
                <p:nvPr userDrawn="1"/>
              </p:nvSpPr>
              <p:spPr>
                <a:xfrm>
                  <a:off x="-5122511" y="406745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purple</a:t>
                  </a:r>
                </a:p>
                <a:p>
                  <a:r>
                    <a:rPr lang="en-US" sz="1000">
                      <a:latin typeface="Arial" panose="020B0604020202020204" pitchFamily="34" charset="0"/>
                      <a:cs typeface="Arial" panose="020B0604020202020204" pitchFamily="34" charset="0"/>
                    </a:rPr>
                    <a:t>RGB: 171 146 225</a:t>
                  </a:r>
                </a:p>
                <a:p>
                  <a:r>
                    <a:rPr lang="en-US" sz="1000">
                      <a:latin typeface="Arial" panose="020B0604020202020204" pitchFamily="34" charset="0"/>
                      <a:cs typeface="Arial" panose="020B0604020202020204" pitchFamily="34" charset="0"/>
                    </a:rPr>
                    <a:t>CMYK: 41 46 0 0</a:t>
                  </a:r>
                </a:p>
                <a:p>
                  <a:r>
                    <a:rPr lang="en-US" sz="1000">
                      <a:latin typeface="Arial" panose="020B0604020202020204" pitchFamily="34" charset="0"/>
                      <a:cs typeface="Arial" panose="020B0604020202020204" pitchFamily="34" charset="0"/>
                    </a:rPr>
                    <a:t># ab92e1</a:t>
                  </a:r>
                </a:p>
                <a:p>
                  <a:endParaRPr lang="en-US" sz="1200">
                    <a:latin typeface="Arial" panose="020B0604020202020204" pitchFamily="34" charset="0"/>
                    <a:cs typeface="Arial" panose="020B0604020202020204" pitchFamily="34" charset="0"/>
                  </a:endParaRPr>
                </a:p>
              </p:txBody>
            </p:sp>
            <p:sp>
              <p:nvSpPr>
                <p:cNvPr id="75" name="TextBox 74">
                  <a:extLst>
                    <a:ext uri="{FF2B5EF4-FFF2-40B4-BE49-F238E27FC236}">
                      <a16:creationId xmlns:a16="http://schemas.microsoft.com/office/drawing/2014/main" id="{6FC79330-ECC7-9541-A9CC-0B442B3F47F9}"/>
                    </a:ext>
                  </a:extLst>
                </p:cNvPr>
                <p:cNvSpPr txBox="1"/>
                <p:nvPr userDrawn="1"/>
              </p:nvSpPr>
              <p:spPr>
                <a:xfrm>
                  <a:off x="-2673045" y="409104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green</a:t>
                  </a:r>
                </a:p>
                <a:p>
                  <a:r>
                    <a:rPr lang="en-US" sz="1000">
                      <a:latin typeface="Arial" panose="020B0604020202020204" pitchFamily="34" charset="0"/>
                      <a:cs typeface="Arial" panose="020B0604020202020204" pitchFamily="34" charset="0"/>
                    </a:rPr>
                    <a:t>RGB: 0 206 125</a:t>
                  </a:r>
                </a:p>
                <a:p>
                  <a:r>
                    <a:rPr lang="en-US" sz="1000">
                      <a:latin typeface="Arial" panose="020B0604020202020204" pitchFamily="34" charset="0"/>
                      <a:cs typeface="Arial" panose="020B0604020202020204" pitchFamily="34" charset="0"/>
                    </a:rPr>
                    <a:t>CMYK: 70 0 67 0</a:t>
                  </a:r>
                </a:p>
                <a:p>
                  <a:r>
                    <a:rPr lang="en-US" sz="1000">
                      <a:latin typeface="Arial" panose="020B0604020202020204" pitchFamily="34" charset="0"/>
                      <a:cs typeface="Arial" panose="020B0604020202020204" pitchFamily="34" charset="0"/>
                    </a:rPr>
                    <a:t># 26d07c</a:t>
                  </a:r>
                </a:p>
                <a:p>
                  <a:endParaRPr lang="en-US" sz="1200">
                    <a:latin typeface="Arial" panose="020B0604020202020204" pitchFamily="34" charset="0"/>
                    <a:cs typeface="Arial" panose="020B0604020202020204" pitchFamily="34" charset="0"/>
                  </a:endParaRPr>
                </a:p>
              </p:txBody>
            </p:sp>
            <p:sp>
              <p:nvSpPr>
                <p:cNvPr id="76" name="TextBox 75">
                  <a:extLst>
                    <a:ext uri="{FF2B5EF4-FFF2-40B4-BE49-F238E27FC236}">
                      <a16:creationId xmlns:a16="http://schemas.microsoft.com/office/drawing/2014/main" id="{11628A06-D606-584F-9921-2C43484E0DB9}"/>
                    </a:ext>
                  </a:extLst>
                </p:cNvPr>
                <p:cNvSpPr txBox="1"/>
                <p:nvPr userDrawn="1"/>
              </p:nvSpPr>
              <p:spPr>
                <a:xfrm>
                  <a:off x="-5191047" y="565435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yellow</a:t>
                  </a:r>
                </a:p>
                <a:p>
                  <a:r>
                    <a:rPr lang="en-US" sz="1000">
                      <a:latin typeface="Arial" panose="020B0604020202020204" pitchFamily="34" charset="0"/>
                      <a:cs typeface="Arial" panose="020B0604020202020204" pitchFamily="34" charset="0"/>
                    </a:rPr>
                    <a:t>RGB: 255 199 0</a:t>
                  </a:r>
                </a:p>
                <a:p>
                  <a:r>
                    <a:rPr lang="en-US" sz="1000">
                      <a:latin typeface="Arial" panose="020B0604020202020204" pitchFamily="34" charset="0"/>
                      <a:cs typeface="Arial" panose="020B0604020202020204" pitchFamily="34" charset="0"/>
                    </a:rPr>
                    <a:t>CMYK: 0 24 100 0</a:t>
                  </a:r>
                </a:p>
                <a:p>
                  <a:r>
                    <a:rPr lang="en-US" sz="1000">
                      <a:latin typeface="Arial" panose="020B0604020202020204" pitchFamily="34" charset="0"/>
                      <a:cs typeface="Arial" panose="020B0604020202020204" pitchFamily="34" charset="0"/>
                    </a:rPr>
                    <a:t># ffc600</a:t>
                  </a:r>
                </a:p>
                <a:p>
                  <a:endParaRPr lang="en-US" sz="1200">
                    <a:latin typeface="Arial" panose="020B0604020202020204" pitchFamily="34" charset="0"/>
                    <a:cs typeface="Arial" panose="020B0604020202020204" pitchFamily="34" charset="0"/>
                  </a:endParaRPr>
                </a:p>
              </p:txBody>
            </p:sp>
            <p:sp>
              <p:nvSpPr>
                <p:cNvPr id="77" name="TextBox 76">
                  <a:extLst>
                    <a:ext uri="{FF2B5EF4-FFF2-40B4-BE49-F238E27FC236}">
                      <a16:creationId xmlns:a16="http://schemas.microsoft.com/office/drawing/2014/main" id="{3B736907-CB8B-8248-A082-B8DC3FB0BDFC}"/>
                    </a:ext>
                  </a:extLst>
                </p:cNvPr>
                <p:cNvSpPr txBox="1"/>
                <p:nvPr userDrawn="1"/>
              </p:nvSpPr>
              <p:spPr>
                <a:xfrm>
                  <a:off x="-3936832" y="5600603"/>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orange</a:t>
                  </a:r>
                </a:p>
                <a:p>
                  <a:r>
                    <a:rPr lang="en-US" sz="1000">
                      <a:latin typeface="Arial" panose="020B0604020202020204" pitchFamily="34" charset="0"/>
                      <a:cs typeface="Arial" panose="020B0604020202020204" pitchFamily="34" charset="0"/>
                    </a:rPr>
                    <a:t>RGB: 255 132 0</a:t>
                  </a:r>
                </a:p>
                <a:p>
                  <a:r>
                    <a:rPr lang="en-US" sz="1000">
                      <a:latin typeface="Arial" panose="020B0604020202020204" pitchFamily="34" charset="0"/>
                      <a:cs typeface="Arial" panose="020B0604020202020204" pitchFamily="34" charset="0"/>
                    </a:rPr>
                    <a:t>CMYK: 0 58 94 0</a:t>
                  </a:r>
                </a:p>
                <a:p>
                  <a:r>
                    <a:rPr lang="en-US" sz="1000">
                      <a:latin typeface="Arial" panose="020B0604020202020204" pitchFamily="34" charset="0"/>
                      <a:cs typeface="Arial" panose="020B0604020202020204" pitchFamily="34" charset="0"/>
                    </a:rPr>
                    <a:t># ff8200</a:t>
                  </a:r>
                </a:p>
                <a:p>
                  <a:endParaRPr lang="en-US" sz="1200">
                    <a:latin typeface="Arial" panose="020B0604020202020204" pitchFamily="34" charset="0"/>
                    <a:cs typeface="Arial" panose="020B0604020202020204" pitchFamily="34" charset="0"/>
                  </a:endParaRPr>
                </a:p>
              </p:txBody>
            </p:sp>
            <p:sp>
              <p:nvSpPr>
                <p:cNvPr id="78" name="TextBox 77">
                  <a:extLst>
                    <a:ext uri="{FF2B5EF4-FFF2-40B4-BE49-F238E27FC236}">
                      <a16:creationId xmlns:a16="http://schemas.microsoft.com/office/drawing/2014/main" id="{3BE952B7-11E6-1248-BD50-CEB9D65CD823}"/>
                    </a:ext>
                  </a:extLst>
                </p:cNvPr>
                <p:cNvSpPr txBox="1"/>
                <p:nvPr userDrawn="1"/>
              </p:nvSpPr>
              <p:spPr>
                <a:xfrm>
                  <a:off x="-2710800" y="5622830"/>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pink</a:t>
                  </a:r>
                </a:p>
                <a:p>
                  <a:r>
                    <a:rPr lang="en-US" sz="1000">
                      <a:latin typeface="Arial" panose="020B0604020202020204" pitchFamily="34" charset="0"/>
                      <a:cs typeface="Arial" panose="020B0604020202020204" pitchFamily="34" charset="0"/>
                    </a:rPr>
                    <a:t>RGB: 240 135 207</a:t>
                  </a:r>
                </a:p>
                <a:p>
                  <a:r>
                    <a:rPr lang="en-US" sz="1000">
                      <a:latin typeface="Arial" panose="020B0604020202020204" pitchFamily="34" charset="0"/>
                      <a:cs typeface="Arial" panose="020B0604020202020204" pitchFamily="34" charset="0"/>
                    </a:rPr>
                    <a:t>CMYK: 12 57 0 0</a:t>
                  </a:r>
                </a:p>
                <a:p>
                  <a:r>
                    <a:rPr lang="en-US" sz="1000">
                      <a:latin typeface="Arial" panose="020B0604020202020204" pitchFamily="34" charset="0"/>
                      <a:cs typeface="Arial" panose="020B0604020202020204" pitchFamily="34" charset="0"/>
                    </a:rPr>
                    <a:t># e98dc7</a:t>
                  </a:r>
                </a:p>
                <a:p>
                  <a:endParaRPr lang="en-US" sz="1200">
                    <a:latin typeface="Arial" panose="020B0604020202020204" pitchFamily="34" charset="0"/>
                    <a:cs typeface="Arial" panose="020B0604020202020204" pitchFamily="34" charset="0"/>
                  </a:endParaRPr>
                </a:p>
              </p:txBody>
            </p:sp>
            <p:sp>
              <p:nvSpPr>
                <p:cNvPr id="79" name="TextBox 78">
                  <a:extLst>
                    <a:ext uri="{FF2B5EF4-FFF2-40B4-BE49-F238E27FC236}">
                      <a16:creationId xmlns:a16="http://schemas.microsoft.com/office/drawing/2014/main" id="{60E8E6CC-B10D-3B4D-8BDA-5F5A42893C10}"/>
                    </a:ext>
                  </a:extLst>
                </p:cNvPr>
                <p:cNvSpPr txBox="1"/>
                <p:nvPr userDrawn="1"/>
              </p:nvSpPr>
              <p:spPr>
                <a:xfrm>
                  <a:off x="-5260321" y="6537609"/>
                  <a:ext cx="4845036" cy="276999"/>
                </a:xfrm>
                <a:prstGeom prst="rect">
                  <a:avLst/>
                </a:prstGeom>
                <a:noFill/>
              </p:spPr>
              <p:txBody>
                <a:bodyPr wrap="square" rtlCol="0">
                  <a:spAutoFit/>
                </a:bodyPr>
                <a:lstStyle/>
                <a:p>
                  <a:r>
                    <a:rPr lang="en-US" sz="1200" u="sng">
                      <a:latin typeface="Arial" panose="020B0604020202020204" pitchFamily="34" charset="0"/>
                      <a:cs typeface="Arial" panose="020B0604020202020204" pitchFamily="34" charset="0"/>
                    </a:rPr>
                    <a:t>Text on a dark colour – bright </a:t>
                  </a:r>
                  <a:r>
                    <a:rPr lang="en-US" sz="1200" u="sng" err="1">
                      <a:latin typeface="Arial" panose="020B0604020202020204" pitchFamily="34" charset="0"/>
                      <a:cs typeface="Arial" panose="020B0604020202020204" pitchFamily="34" charset="0"/>
                    </a:rPr>
                    <a:t>colours</a:t>
                  </a:r>
                  <a:endParaRPr lang="en-US" sz="1200" u="sng">
                    <a:latin typeface="Arial" panose="020B0604020202020204" pitchFamily="34" charset="0"/>
                    <a:cs typeface="Arial" panose="020B0604020202020204" pitchFamily="34" charset="0"/>
                  </a:endParaRPr>
                </a:p>
              </p:txBody>
            </p:sp>
            <p:pic>
              <p:nvPicPr>
                <p:cNvPr id="80" name="Picture 79" descr="Diagram, text&#10;&#10;Description automatically generated">
                  <a:extLst>
                    <a:ext uri="{FF2B5EF4-FFF2-40B4-BE49-F238E27FC236}">
                      <a16:creationId xmlns:a16="http://schemas.microsoft.com/office/drawing/2014/main" id="{8C2967B0-07B7-C040-804D-856B79A55258}"/>
                    </a:ext>
                  </a:extLst>
                </p:cNvPr>
                <p:cNvPicPr>
                  <a:picLocks noChangeAspect="1"/>
                </p:cNvPicPr>
                <p:nvPr userDrawn="1"/>
              </p:nvPicPr>
              <p:blipFill rotWithShape="1">
                <a:blip r:embed="rId12" cstate="screen">
                  <a:extLst>
                    <a:ext uri="{28A0092B-C50C-407E-A947-70E740481C1C}">
                      <a14:useLocalDpi xmlns:a14="http://schemas.microsoft.com/office/drawing/2010/main"/>
                    </a:ext>
                  </a:extLst>
                </a:blip>
                <a:srcRect/>
                <a:stretch/>
              </p:blipFill>
              <p:spPr>
                <a:xfrm>
                  <a:off x="-5153750" y="6962944"/>
                  <a:ext cx="888887" cy="1694569"/>
                </a:xfrm>
                <a:prstGeom prst="rect">
                  <a:avLst/>
                </a:prstGeom>
              </p:spPr>
            </p:pic>
            <p:pic>
              <p:nvPicPr>
                <p:cNvPr id="81" name="Picture 80" descr="Diagram, text&#10;&#10;Description automatically generated">
                  <a:extLst>
                    <a:ext uri="{FF2B5EF4-FFF2-40B4-BE49-F238E27FC236}">
                      <a16:creationId xmlns:a16="http://schemas.microsoft.com/office/drawing/2014/main" id="{C197ADC2-6173-E443-8A74-9CE8C80DF922}"/>
                    </a:ext>
                  </a:extLst>
                </p:cNvPr>
                <p:cNvPicPr>
                  <a:picLocks noChangeAspect="1"/>
                </p:cNvPicPr>
                <p:nvPr userDrawn="1"/>
              </p:nvPicPr>
              <p:blipFill rotWithShape="1">
                <a:blip r:embed="rId13" cstate="screen">
                  <a:extLst>
                    <a:ext uri="{28A0092B-C50C-407E-A947-70E740481C1C}">
                      <a14:useLocalDpi xmlns:a14="http://schemas.microsoft.com/office/drawing/2010/main"/>
                    </a:ext>
                  </a:extLst>
                </a:blip>
                <a:srcRect/>
                <a:stretch/>
              </p:blipFill>
              <p:spPr>
                <a:xfrm>
                  <a:off x="-4198255" y="6962944"/>
                  <a:ext cx="888887" cy="1434433"/>
                </a:xfrm>
                <a:prstGeom prst="rect">
                  <a:avLst/>
                </a:prstGeom>
              </p:spPr>
            </p:pic>
            <p:pic>
              <p:nvPicPr>
                <p:cNvPr id="82" name="Picture 81" descr="Diagram, text&#10;&#10;Description automatically generated">
                  <a:extLst>
                    <a:ext uri="{FF2B5EF4-FFF2-40B4-BE49-F238E27FC236}">
                      <a16:creationId xmlns:a16="http://schemas.microsoft.com/office/drawing/2014/main" id="{3400F903-FF5B-6B48-AC60-EE3013D95A2D}"/>
                    </a:ext>
                  </a:extLst>
                </p:cNvPr>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3248023" y="6962944"/>
                  <a:ext cx="888887" cy="1918055"/>
                </a:xfrm>
                <a:prstGeom prst="rect">
                  <a:avLst/>
                </a:prstGeom>
              </p:spPr>
            </p:pic>
            <p:pic>
              <p:nvPicPr>
                <p:cNvPr id="83" name="Picture 82" descr="Diagram, text&#10;&#10;Description automatically generated">
                  <a:extLst>
                    <a:ext uri="{FF2B5EF4-FFF2-40B4-BE49-F238E27FC236}">
                      <a16:creationId xmlns:a16="http://schemas.microsoft.com/office/drawing/2014/main" id="{F71ADE24-D941-AA41-853A-922ED5C6C24E}"/>
                    </a:ext>
                  </a:extLst>
                </p:cNvPr>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2295202" y="6962943"/>
                  <a:ext cx="888887" cy="1694569"/>
                </a:xfrm>
                <a:prstGeom prst="rect">
                  <a:avLst/>
                </a:prstGeom>
              </p:spPr>
            </p:pic>
            <p:sp>
              <p:nvSpPr>
                <p:cNvPr id="84" name="Rounded Rectangle 83">
                  <a:extLst>
                    <a:ext uri="{FF2B5EF4-FFF2-40B4-BE49-F238E27FC236}">
                      <a16:creationId xmlns:a16="http://schemas.microsoft.com/office/drawing/2014/main" id="{4197FC9D-91FD-0C41-8DBF-EF87368DBE07}"/>
                    </a:ext>
                  </a:extLst>
                </p:cNvPr>
                <p:cNvSpPr/>
                <p:nvPr userDrawn="1"/>
              </p:nvSpPr>
              <p:spPr>
                <a:xfrm>
                  <a:off x="-1284446" y="3484070"/>
                  <a:ext cx="786296" cy="583381"/>
                </a:xfrm>
                <a:prstGeom prst="roundRect">
                  <a:avLst/>
                </a:prstGeom>
                <a:solidFill>
                  <a:srgbClr val="B9C9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C8C052CC-ACFB-5245-9A22-5524099D6DD4}"/>
                    </a:ext>
                  </a:extLst>
                </p:cNvPr>
                <p:cNvSpPr txBox="1"/>
                <p:nvPr userDrawn="1"/>
              </p:nvSpPr>
              <p:spPr>
                <a:xfrm>
                  <a:off x="-1401897" y="411266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MOD bright grey</a:t>
                  </a:r>
                </a:p>
                <a:p>
                  <a:r>
                    <a:rPr lang="en-US" sz="1000">
                      <a:latin typeface="Arial" panose="020B0604020202020204" pitchFamily="34" charset="0"/>
                      <a:cs typeface="Arial" panose="020B0604020202020204" pitchFamily="34" charset="0"/>
                    </a:rPr>
                    <a:t>RGB: 190 205 214</a:t>
                  </a:r>
                </a:p>
                <a:p>
                  <a:r>
                    <a:rPr lang="en-US" sz="1000">
                      <a:latin typeface="Arial" panose="020B0604020202020204" pitchFamily="34" charset="0"/>
                      <a:cs typeface="Arial" panose="020B0604020202020204" pitchFamily="34" charset="0"/>
                    </a:rPr>
                    <a:t>CMYK: 30 14 14 0</a:t>
                  </a:r>
                </a:p>
                <a:p>
                  <a:r>
                    <a:rPr lang="en-US" sz="1000">
                      <a:latin typeface="Arial" panose="020B0604020202020204" pitchFamily="34" charset="0"/>
                      <a:cs typeface="Arial" panose="020B0604020202020204" pitchFamily="34" charset="0"/>
                    </a:rPr>
                    <a:t># cad0d6</a:t>
                  </a:r>
                </a:p>
                <a:p>
                  <a:endParaRPr lang="en-US" sz="1200">
                    <a:latin typeface="Arial" panose="020B0604020202020204" pitchFamily="34" charset="0"/>
                    <a:cs typeface="Arial" panose="020B0604020202020204" pitchFamily="34" charset="0"/>
                  </a:endParaRPr>
                </a:p>
              </p:txBody>
            </p:sp>
          </p:grpSp>
        </p:grpSp>
        <p:sp>
          <p:nvSpPr>
            <p:cNvPr id="43" name="Rounded Rectangle 42">
              <a:extLst>
                <a:ext uri="{FF2B5EF4-FFF2-40B4-BE49-F238E27FC236}">
                  <a16:creationId xmlns:a16="http://schemas.microsoft.com/office/drawing/2014/main" id="{1433C517-B619-F948-9FC5-831F06F1311E}"/>
                </a:ext>
              </a:extLst>
            </p:cNvPr>
            <p:cNvSpPr/>
            <p:nvPr userDrawn="1"/>
          </p:nvSpPr>
          <p:spPr>
            <a:xfrm>
              <a:off x="-1357499" y="7030100"/>
              <a:ext cx="786296" cy="583381"/>
            </a:xfrm>
            <a:prstGeom prst="roundRect">
              <a:avLst/>
            </a:prstGeom>
            <a:solidFill>
              <a:srgbClr val="FFFF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A7C6D3F4-5B9B-BE42-A455-CDDB9A9D2A71}"/>
                </a:ext>
              </a:extLst>
            </p:cNvPr>
            <p:cNvSpPr txBox="1"/>
            <p:nvPr userDrawn="1"/>
          </p:nvSpPr>
          <p:spPr>
            <a:xfrm>
              <a:off x="-1474950" y="7658691"/>
              <a:ext cx="1738322" cy="892552"/>
            </a:xfrm>
            <a:prstGeom prst="rect">
              <a:avLst/>
            </a:prstGeom>
            <a:noFill/>
          </p:spPr>
          <p:txBody>
            <a:bodyPr wrap="square" rtlCol="0">
              <a:spAutoFit/>
            </a:bodyPr>
            <a:lstStyle/>
            <a:p>
              <a:r>
                <a:rPr lang="en-US" sz="1000">
                  <a:latin typeface="Arial" panose="020B0604020202020204" pitchFamily="34" charset="0"/>
                  <a:cs typeface="Arial" panose="020B0604020202020204" pitchFamily="34" charset="0"/>
                </a:rPr>
                <a:t>White</a:t>
              </a:r>
            </a:p>
            <a:p>
              <a:r>
                <a:rPr lang="en-US" sz="1000">
                  <a:latin typeface="Arial" panose="020B0604020202020204" pitchFamily="34" charset="0"/>
                  <a:cs typeface="Arial" panose="020B0604020202020204" pitchFamily="34" charset="0"/>
                </a:rPr>
                <a:t>RGB: 255 255 255</a:t>
              </a:r>
            </a:p>
            <a:p>
              <a:r>
                <a:rPr lang="en-US" sz="1000">
                  <a:latin typeface="Arial" panose="020B0604020202020204" pitchFamily="34" charset="0"/>
                  <a:cs typeface="Arial" panose="020B0604020202020204" pitchFamily="34" charset="0"/>
                </a:rPr>
                <a:t>CMYK: 0 0 0 0 </a:t>
              </a:r>
            </a:p>
            <a:p>
              <a:r>
                <a:rPr lang="en-US" sz="1000">
                  <a:latin typeface="Arial" panose="020B0604020202020204" pitchFamily="34" charset="0"/>
                  <a:cs typeface="Arial" panose="020B0604020202020204" pitchFamily="34" charset="0"/>
                </a:rPr>
                <a:t># FFFFFF</a:t>
              </a:r>
            </a:p>
            <a:p>
              <a:endParaRPr lang="en-US" sz="12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764941605"/>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7" r:id="rId4"/>
    <p:sldLayoutId id="2147483818" r:id="rId5"/>
    <p:sldLayoutId id="2147483819" r:id="rId6"/>
    <p:sldLayoutId id="2147483820" r:id="rId7"/>
    <p:sldLayoutId id="2147483794" r:id="rId8"/>
    <p:sldLayoutId id="2147483793" r:id="rId9"/>
    <p:sldLayoutId id="2147483792" r:id="rId10"/>
  </p:sldLayoutIdLst>
  <p:hf sldNum="0" hdr="0" ftr="0" dt="0"/>
  <p:txStyles>
    <p:titleStyle>
      <a:lvl1pPr algn="l" defTabSz="914400" rtl="0" eaLnBrk="1" latinLnBrk="0" hangingPunct="1">
        <a:lnSpc>
          <a:spcPct val="90000"/>
        </a:lnSpc>
        <a:spcBef>
          <a:spcPct val="0"/>
        </a:spcBef>
        <a:buNone/>
        <a:defRPr sz="3300"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0"/>
        </a:spcBef>
        <a:spcAft>
          <a:spcPts val="600"/>
        </a:spcAft>
        <a:buFont typeface="Arial" panose="020B0604020202020204" pitchFamily="34" charset="0"/>
        <a:buNone/>
        <a:defRPr lang="en-US" sz="1800" b="0" kern="1200" dirty="0">
          <a:solidFill>
            <a:schemeClr val="bg1"/>
          </a:solidFill>
          <a:latin typeface="Arial" panose="020B0604020202020204" pitchFamily="34" charset="0"/>
          <a:ea typeface="+mn-ea"/>
          <a:cs typeface="Arial" panose="020B0604020202020204" pitchFamily="34" charset="0"/>
        </a:defRPr>
      </a:lvl1pPr>
      <a:lvl2pPr marL="216000" indent="-216000" algn="l" defTabSz="914400" rtl="0" eaLnBrk="1" latinLnBrk="0" hangingPunct="1">
        <a:lnSpc>
          <a:spcPct val="90000"/>
        </a:lnSpc>
        <a:spcBef>
          <a:spcPts val="0"/>
        </a:spcBef>
        <a:spcAft>
          <a:spcPts val="600"/>
        </a:spcAft>
        <a:buFont typeface="Arial" panose="020B0604020202020204" pitchFamily="34" charset="0"/>
        <a:buChar char="•"/>
        <a:defRPr lang="en-US" sz="1800" kern="1200" dirty="0">
          <a:solidFill>
            <a:schemeClr val="bg1"/>
          </a:solidFill>
          <a:latin typeface="Arial" panose="020B0604020202020204" pitchFamily="34" charset="0"/>
          <a:ea typeface="+mn-ea"/>
          <a:cs typeface="Arial" panose="020B0604020202020204" pitchFamily="34" charset="0"/>
        </a:defRPr>
      </a:lvl2pPr>
      <a:lvl3pPr marL="432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chemeClr val="bg1"/>
          </a:solidFill>
          <a:latin typeface="+mn-lt"/>
          <a:ea typeface="+mn-ea"/>
          <a:cs typeface="+mn-cs"/>
        </a:defRPr>
      </a:lvl3pPr>
      <a:lvl4pPr marL="648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chemeClr val="bg1"/>
          </a:solidFill>
          <a:latin typeface="+mn-lt"/>
          <a:ea typeface="+mn-ea"/>
          <a:cs typeface="+mn-cs"/>
        </a:defRPr>
      </a:lvl4pPr>
      <a:lvl5pPr marL="864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chemeClr val="bg1"/>
          </a:solidFill>
          <a:latin typeface="+mn-lt"/>
          <a:ea typeface="+mn-ea"/>
          <a:cs typeface="+mn-cs"/>
        </a:defRPr>
      </a:lvl5pPr>
      <a:lvl6pPr marL="1080000" indent="-216000" algn="l" defTabSz="914400" rtl="0" eaLnBrk="1" latinLnBrk="0" hangingPunct="1">
        <a:lnSpc>
          <a:spcPct val="90000"/>
        </a:lnSpc>
        <a:spcBef>
          <a:spcPts val="0"/>
        </a:spcBef>
        <a:spcAft>
          <a:spcPts val="600"/>
        </a:spcAft>
        <a:buFont typeface="Arial" panose="020B0604020202020204" pitchFamily="34" charset="0"/>
        <a:buChar char="•"/>
        <a:defRPr sz="1800" kern="1200">
          <a:solidFill>
            <a:schemeClr val="bg1"/>
          </a:solidFill>
          <a:latin typeface="+mn-lt"/>
          <a:ea typeface="+mn-ea"/>
          <a:cs typeface="+mn-cs"/>
        </a:defRPr>
      </a:lvl6pPr>
      <a:lvl7pPr marL="288000" indent="-288000" algn="l" defTabSz="914400" rtl="0" eaLnBrk="1" latinLnBrk="0" hangingPunct="1">
        <a:lnSpc>
          <a:spcPct val="90000"/>
        </a:lnSpc>
        <a:spcBef>
          <a:spcPts val="0"/>
        </a:spcBef>
        <a:spcAft>
          <a:spcPts val="600"/>
        </a:spcAft>
        <a:buFont typeface="+mj-lt"/>
        <a:buAutoNum type="arabicPeriod"/>
        <a:defRPr sz="1800" kern="1200">
          <a:solidFill>
            <a:schemeClr val="bg1"/>
          </a:solidFill>
          <a:latin typeface="+mn-lt"/>
          <a:ea typeface="+mn-ea"/>
          <a:cs typeface="+mn-cs"/>
        </a:defRPr>
      </a:lvl7pPr>
      <a:lvl8pPr marL="576000" indent="-288000" algn="l" defTabSz="914400" rtl="0" eaLnBrk="1" latinLnBrk="0" hangingPunct="1">
        <a:lnSpc>
          <a:spcPct val="90000"/>
        </a:lnSpc>
        <a:spcBef>
          <a:spcPts val="0"/>
        </a:spcBef>
        <a:spcAft>
          <a:spcPts val="600"/>
        </a:spcAft>
        <a:buFont typeface="+mj-lt"/>
        <a:buAutoNum type="arabicPeriod"/>
        <a:defRPr sz="1800" kern="1200">
          <a:solidFill>
            <a:schemeClr val="bg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guide id="2" orient="horz" pos="3906">
          <p15:clr>
            <a:srgbClr val="F26B43"/>
          </p15:clr>
        </p15:guide>
        <p15:guide id="3" orient="horz" pos="1139">
          <p15:clr>
            <a:srgbClr val="F26B43"/>
          </p15:clr>
        </p15:guide>
        <p15:guide id="4" orient="horz" pos="754">
          <p15:clr>
            <a:srgbClr val="F26B43"/>
          </p15:clr>
        </p15:guide>
        <p15:guide id="5" pos="7151">
          <p15:clr>
            <a:srgbClr val="F26B43"/>
          </p15:clr>
        </p15:guide>
        <p15:guide id="6" orient="horz" pos="380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armedforcescovenant.gov.uk"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25C5BB3A-CC66-3309-04C5-A0F778994444}"/>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84D3B85-F789-600E-DFC3-91A3E5BD60C4}"/>
              </a:ext>
            </a:extLst>
          </p:cNvPr>
          <p:cNvSpPr>
            <a:spLocks noGrp="1"/>
          </p:cNvSpPr>
          <p:nvPr>
            <p:ph type="sldNum" sz="quarter" idx="13"/>
          </p:nvPr>
        </p:nvSpPr>
        <p:spPr/>
        <p:txBody>
          <a:bodyPr wrap="square"/>
          <a:lstStyle/>
          <a:p>
            <a:fld id="{5C01B2B2-3B32-4177-9645-58C2813D6AA3}" type="slidenum">
              <a:rPr lang="en-GB" smtClean="0"/>
              <a:pPr/>
              <a:t>1</a:t>
            </a:fld>
            <a:endParaRPr lang="en-GB"/>
          </a:p>
        </p:txBody>
      </p:sp>
      <p:cxnSp>
        <p:nvCxnSpPr>
          <p:cNvPr id="7" name="Straight Connector 6">
            <a:extLst>
              <a:ext uri="{FF2B5EF4-FFF2-40B4-BE49-F238E27FC236}">
                <a16:creationId xmlns:a16="http://schemas.microsoft.com/office/drawing/2014/main" id="{79BF6963-D3EE-D56E-D2F2-78349ECF1690}"/>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A1749A7-49BF-3EFF-73A6-41A8CD227BD1}"/>
              </a:ext>
            </a:extLst>
          </p:cNvPr>
          <p:cNvSpPr txBox="1"/>
          <p:nvPr/>
        </p:nvSpPr>
        <p:spPr>
          <a:xfrm>
            <a:off x="283283" y="1709295"/>
            <a:ext cx="11560005" cy="3847207"/>
          </a:xfrm>
          <a:prstGeom prst="rect">
            <a:avLst/>
          </a:prstGeom>
          <a:noFill/>
        </p:spPr>
        <p:txBody>
          <a:bodyPr wrap="square" lIns="91440" tIns="45720" rIns="91440" bIns="45720" anchor="t">
            <a:spAutoFit/>
          </a:bodyPr>
          <a:lstStyle/>
          <a:p>
            <a:endParaRPr lang="en-GB" sz="2800">
              <a:solidFill>
                <a:srgbClr val="FFFFFF"/>
              </a:solidFill>
              <a:latin typeface="Arial"/>
              <a:cs typeface="Arial"/>
            </a:endParaRPr>
          </a:p>
          <a:p>
            <a:endParaRPr lang="en-GB" sz="2800">
              <a:solidFill>
                <a:srgbClr val="FFFFFF"/>
              </a:solidFill>
              <a:latin typeface="Arial"/>
              <a:cs typeface="Arial"/>
            </a:endParaRPr>
          </a:p>
          <a:p>
            <a:pPr algn="ctr"/>
            <a:r>
              <a:rPr lang="en-GB" sz="2800">
                <a:solidFill>
                  <a:srgbClr val="FFFFFF"/>
                </a:solidFill>
                <a:ea typeface="+mn-lt"/>
                <a:cs typeface="+mn-lt"/>
              </a:rPr>
              <a:t>The Armed Forces Covenant is a promise by the nation ensuring that those who serve or have served in the Armed Forces, and their families, including the bereaved, are treated fairly.</a:t>
            </a:r>
            <a:endParaRPr lang="en-GB" sz="2800">
              <a:cs typeface="Arial"/>
            </a:endParaRPr>
          </a:p>
          <a:p>
            <a:endParaRPr lang="en-GB" sz="2800">
              <a:solidFill>
                <a:srgbClr val="FFFFFF"/>
              </a:solidFill>
              <a:latin typeface="Arial"/>
              <a:cs typeface="Arial"/>
            </a:endParaRPr>
          </a:p>
          <a:p>
            <a:pPr algn="ctr"/>
            <a:r>
              <a:rPr lang="en-GB" sz="2800">
                <a:solidFill>
                  <a:srgbClr val="FFFFFF"/>
                </a:solidFill>
                <a:ea typeface="+mn-lt"/>
                <a:cs typeface="+mn-lt"/>
                <a:hlinkClick r:id="rId3"/>
              </a:rPr>
              <a:t>www.armedforcescovenant.gov.uk</a:t>
            </a:r>
            <a:r>
              <a:rPr lang="en-GB" sz="2800" i="1">
                <a:solidFill>
                  <a:srgbClr val="FFFFFF"/>
                </a:solidFill>
                <a:ea typeface="+mn-lt"/>
                <a:cs typeface="+mn-lt"/>
              </a:rPr>
              <a:t> </a:t>
            </a:r>
            <a:endParaRPr lang="en-GB" i="1">
              <a:cs typeface="Arial" panose="020B0604020202020204"/>
            </a:endParaRPr>
          </a:p>
          <a:p>
            <a:pPr marL="285750" indent="-285750">
              <a:buFont typeface="Arial"/>
              <a:buChar char="•"/>
            </a:pPr>
            <a:endParaRPr lang="en-GB" sz="2400">
              <a:solidFill>
                <a:srgbClr val="FFFFFF"/>
              </a:solidFill>
              <a:latin typeface="Arial"/>
              <a:cs typeface="Arial"/>
            </a:endParaRPr>
          </a:p>
          <a:p>
            <a:pPr marL="285750" indent="-285750">
              <a:buFont typeface="Arial"/>
              <a:buChar char="•"/>
            </a:pPr>
            <a:endParaRPr lang="en-GB" sz="24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1D781416-3D56-BCF4-C86D-E2278F6B7F6B}"/>
              </a:ext>
            </a:extLst>
          </p:cNvPr>
          <p:cNvPicPr>
            <a:picLocks noChangeAspect="1"/>
          </p:cNvPicPr>
          <p:nvPr/>
        </p:nvPicPr>
        <p:blipFill>
          <a:blip r:embed="rId4"/>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4BCB7BF7-901C-E7A9-C4DA-40218D01CD1F}"/>
              </a:ext>
            </a:extLst>
          </p:cNvPr>
          <p:cNvSpPr txBox="1"/>
          <p:nvPr/>
        </p:nvSpPr>
        <p:spPr>
          <a:xfrm>
            <a:off x="2447826" y="411174"/>
            <a:ext cx="7296346" cy="707886"/>
          </a:xfrm>
          <a:prstGeom prst="rect">
            <a:avLst/>
          </a:prstGeom>
          <a:noFill/>
        </p:spPr>
        <p:txBody>
          <a:bodyPr wrap="square" lIns="91440" tIns="45720" rIns="91440" bIns="45720" rtlCol="0" anchor="t">
            <a:spAutoFit/>
          </a:bodyPr>
          <a:lstStyle/>
          <a:p>
            <a:r>
              <a:rPr lang="en-GB" sz="4000">
                <a:solidFill>
                  <a:schemeClr val="bg1"/>
                </a:solidFill>
              </a:rPr>
              <a:t>Interest   </a:t>
            </a:r>
          </a:p>
        </p:txBody>
      </p:sp>
      <p:sp>
        <p:nvSpPr>
          <p:cNvPr id="13" name="TextBox 12">
            <a:extLst>
              <a:ext uri="{FF2B5EF4-FFF2-40B4-BE49-F238E27FC236}">
                <a16:creationId xmlns:a16="http://schemas.microsoft.com/office/drawing/2014/main" id="{E37CDBEB-C188-9D1C-CD21-2B502D341CD8}"/>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1111460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8859B2FD-4FA9-AB5D-7660-8A3B2625FCF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D1B0D1FC-D58F-F296-917F-829A0AA4FD61}"/>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2319065C-F784-284C-D872-41FBD112B33C}"/>
              </a:ext>
            </a:extLst>
          </p:cNvPr>
          <p:cNvSpPr>
            <a:spLocks noGrp="1"/>
          </p:cNvSpPr>
          <p:nvPr>
            <p:ph type="sldNum" sz="quarter" idx="13"/>
          </p:nvPr>
        </p:nvSpPr>
        <p:spPr/>
        <p:txBody>
          <a:bodyPr wrap="square"/>
          <a:lstStyle/>
          <a:p>
            <a:fld id="{5C01B2B2-3B32-4177-9645-58C2813D6AA3}" type="slidenum">
              <a:rPr lang="en-GB" smtClean="0"/>
              <a:pPr/>
              <a:t>10</a:t>
            </a:fld>
            <a:endParaRPr lang="en-GB"/>
          </a:p>
        </p:txBody>
      </p:sp>
      <p:cxnSp>
        <p:nvCxnSpPr>
          <p:cNvPr id="7" name="Straight Connector 6">
            <a:extLst>
              <a:ext uri="{FF2B5EF4-FFF2-40B4-BE49-F238E27FC236}">
                <a16:creationId xmlns:a16="http://schemas.microsoft.com/office/drawing/2014/main" id="{27B1551A-BE86-CFE3-D923-BAF17250FE08}"/>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5D6EA2C-32EC-5BCD-1D4A-604B09F0B162}"/>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5BCBB684-38DF-8025-28EC-C235223CC1C1}"/>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5FAD9DA2-F54C-9A07-062E-15D1594A0C6E}"/>
              </a:ext>
            </a:extLst>
          </p:cNvPr>
          <p:cNvSpPr txBox="1"/>
          <p:nvPr/>
        </p:nvSpPr>
        <p:spPr>
          <a:xfrm>
            <a:off x="2447825" y="411174"/>
            <a:ext cx="8920901" cy="707886"/>
          </a:xfrm>
          <a:prstGeom prst="rect">
            <a:avLst/>
          </a:prstGeom>
          <a:noFill/>
        </p:spPr>
        <p:txBody>
          <a:bodyPr wrap="square" rtlCol="0">
            <a:spAutoFit/>
          </a:bodyPr>
          <a:lstStyle/>
          <a:p>
            <a:r>
              <a:rPr lang="en-GB" sz="4000">
                <a:solidFill>
                  <a:schemeClr val="bg1"/>
                </a:solidFill>
              </a:rPr>
              <a:t>Case study 2 – Health and social care</a:t>
            </a:r>
          </a:p>
        </p:txBody>
      </p:sp>
      <p:sp>
        <p:nvSpPr>
          <p:cNvPr id="3" name="TextBox 2">
            <a:extLst>
              <a:ext uri="{FF2B5EF4-FFF2-40B4-BE49-F238E27FC236}">
                <a16:creationId xmlns:a16="http://schemas.microsoft.com/office/drawing/2014/main" id="{941311C5-16A3-6C7F-100B-9973046FA495}"/>
              </a:ext>
            </a:extLst>
          </p:cNvPr>
          <p:cNvSpPr txBox="1"/>
          <p:nvPr/>
        </p:nvSpPr>
        <p:spPr>
          <a:xfrm>
            <a:off x="537329" y="1838227"/>
            <a:ext cx="10520312" cy="3416320"/>
          </a:xfrm>
          <a:prstGeom prst="rect">
            <a:avLst/>
          </a:prstGeom>
          <a:noFill/>
        </p:spPr>
        <p:txBody>
          <a:bodyPr wrap="square" rtlCol="0">
            <a:spAutoFit/>
          </a:bodyPr>
          <a:lstStyle/>
          <a:p>
            <a:pPr fontAlgn="base"/>
            <a:r>
              <a:rPr lang="en-GB" sz="2400">
                <a:solidFill>
                  <a:schemeClr val="bg1"/>
                </a:solidFill>
              </a:rPr>
              <a:t>An NHS service has a long waiting list for a non-urgent procedure because there are not enough staff nationally. The service usually prioritises people based on clinical need.</a:t>
            </a:r>
          </a:p>
          <a:p>
            <a:endParaRPr lang="en-GB" sz="2400">
              <a:solidFill>
                <a:schemeClr val="bg1"/>
              </a:solidFill>
            </a:endParaRPr>
          </a:p>
          <a:p>
            <a:r>
              <a:rPr lang="en-GB" sz="2400">
                <a:solidFill>
                  <a:schemeClr val="bg1"/>
                </a:solidFill>
              </a:rPr>
              <a:t>A veteran asks to be moved up the list. They say their condition is linked to their Service and affects their ability to work.</a:t>
            </a:r>
          </a:p>
          <a:p>
            <a:endParaRPr lang="en-GB" sz="2400">
              <a:solidFill>
                <a:schemeClr val="bg1"/>
              </a:solidFill>
            </a:endParaRPr>
          </a:p>
          <a:p>
            <a:r>
              <a:rPr lang="en-GB" sz="2400">
                <a:solidFill>
                  <a:schemeClr val="bg1"/>
                </a:solidFill>
              </a:rPr>
              <a:t>Staff are not sure whether the veterans’ priority treatment policy applies, or whether a clinician has decided the condition is linked to Service.</a:t>
            </a:r>
          </a:p>
        </p:txBody>
      </p:sp>
    </p:spTree>
    <p:extLst>
      <p:ext uri="{BB962C8B-B14F-4D97-AF65-F5344CB8AC3E}">
        <p14:creationId xmlns:p14="http://schemas.microsoft.com/office/powerpoint/2010/main" val="4260548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11</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2 – Health and social care</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Service alone is not enough; a national waiting list affects comparable civilians too.</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b="0">
                <a:solidFill>
                  <a:srgbClr val="F7F2F4"/>
                </a:solidFill>
                <a:latin typeface="Arial"/>
              </a:rPr>
              <a:t>Possible only if policy and clinical judgement support priority for a Service-linked condition.</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Clinical need, evidence of Service link, waiting-list policy, veteran pathway and impact on work.</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Confusion about “queue jumping”, limited evidence, capacity pressure and unclear staff guidance.</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US" b="0">
                <a:solidFill>
                  <a:srgbClr val="F7F2F4"/>
                </a:solidFill>
                <a:latin typeface="Arial"/>
              </a:rPr>
              <a:t>Apply the veteran pathway consistently: </a:t>
            </a:r>
            <a:r>
              <a:rPr b="0">
                <a:solidFill>
                  <a:srgbClr val="F7F2F4"/>
                </a:solidFill>
                <a:latin typeface="Arial"/>
              </a:rPr>
              <a:t>clinician </a:t>
            </a:r>
            <a:r>
              <a:rPr lang="en-GB" b="0">
                <a:solidFill>
                  <a:srgbClr val="F7F2F4"/>
                </a:solidFill>
                <a:latin typeface="Arial"/>
              </a:rPr>
              <a:t>checks Service </a:t>
            </a:r>
            <a:r>
              <a:rPr b="0">
                <a:solidFill>
                  <a:srgbClr val="F7F2F4"/>
                </a:solidFill>
                <a:latin typeface="Arial"/>
              </a:rPr>
              <a:t>link and </a:t>
            </a:r>
            <a:r>
              <a:rPr lang="en-GB" b="0">
                <a:solidFill>
                  <a:srgbClr val="F7F2F4"/>
                </a:solidFill>
                <a:latin typeface="Arial"/>
              </a:rPr>
              <a:t>clinical </a:t>
            </a:r>
            <a:r>
              <a:rPr b="0">
                <a:solidFill>
                  <a:srgbClr val="F7F2F4"/>
                </a:solidFill>
                <a:latin typeface="Arial"/>
              </a:rPr>
              <a:t>priority, </a:t>
            </a:r>
            <a:r>
              <a:rPr lang="en-GB" b="0">
                <a:solidFill>
                  <a:srgbClr val="F7F2F4"/>
                </a:solidFill>
                <a:latin typeface="Arial"/>
              </a:rPr>
              <a:t>explains </a:t>
            </a:r>
            <a:r>
              <a:rPr b="0">
                <a:solidFill>
                  <a:srgbClr val="F7F2F4"/>
                </a:solidFill>
                <a:latin typeface="Arial"/>
              </a:rPr>
              <a:t>evidence needed and </a:t>
            </a:r>
            <a:r>
              <a:rPr lang="en-US" b="0">
                <a:solidFill>
                  <a:srgbClr val="F7F2F4"/>
                </a:solidFill>
                <a:latin typeface="Arial"/>
              </a:rPr>
              <a:t>records why priority is or is not justified</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66A5460F-19BC-BCE7-A7F4-B24CA8982DC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BD7C8DB-E4C2-AB02-9B7A-BA7103E94ED5}"/>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38531FC9-AA52-9EA9-0D00-51F4CA3C1434}"/>
              </a:ext>
            </a:extLst>
          </p:cNvPr>
          <p:cNvSpPr>
            <a:spLocks noGrp="1"/>
          </p:cNvSpPr>
          <p:nvPr>
            <p:ph type="sldNum" sz="quarter" idx="13"/>
          </p:nvPr>
        </p:nvSpPr>
        <p:spPr/>
        <p:txBody>
          <a:bodyPr wrap="square"/>
          <a:lstStyle/>
          <a:p>
            <a:fld id="{5C01B2B2-3B32-4177-9645-58C2813D6AA3}" type="slidenum">
              <a:rPr lang="en-GB" smtClean="0"/>
              <a:pPr/>
              <a:t>12</a:t>
            </a:fld>
            <a:endParaRPr lang="en-GB"/>
          </a:p>
        </p:txBody>
      </p:sp>
      <p:cxnSp>
        <p:nvCxnSpPr>
          <p:cNvPr id="7" name="Straight Connector 6">
            <a:extLst>
              <a:ext uri="{FF2B5EF4-FFF2-40B4-BE49-F238E27FC236}">
                <a16:creationId xmlns:a16="http://schemas.microsoft.com/office/drawing/2014/main" id="{6881B18D-DA36-E302-B8B0-2A21F44E288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C08A8E8-81EE-B375-E35F-395EA4D61BC5}"/>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214EC2E6-6CA8-92E4-373B-348796CDCAA5}"/>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F4FDD6E9-1679-8472-87E1-DA77BA72EFCC}"/>
              </a:ext>
            </a:extLst>
          </p:cNvPr>
          <p:cNvSpPr txBox="1"/>
          <p:nvPr/>
        </p:nvSpPr>
        <p:spPr>
          <a:xfrm>
            <a:off x="2447825" y="411174"/>
            <a:ext cx="9100010" cy="707886"/>
          </a:xfrm>
          <a:prstGeom prst="rect">
            <a:avLst/>
          </a:prstGeom>
          <a:noFill/>
        </p:spPr>
        <p:txBody>
          <a:bodyPr wrap="square" rtlCol="0">
            <a:spAutoFit/>
          </a:bodyPr>
          <a:lstStyle/>
          <a:p>
            <a:r>
              <a:rPr lang="en-GB" sz="4000">
                <a:solidFill>
                  <a:schemeClr val="bg1"/>
                </a:solidFill>
              </a:rPr>
              <a:t>Case study 3 – </a:t>
            </a:r>
            <a:r>
              <a:rPr lang="en-US" sz="4000">
                <a:solidFill>
                  <a:schemeClr val="bg1"/>
                </a:solidFill>
              </a:rPr>
              <a:t>Social security benefits</a:t>
            </a:r>
            <a:endParaRPr lang="en-GB" sz="4000">
              <a:solidFill>
                <a:schemeClr val="bg1"/>
              </a:solidFill>
            </a:endParaRPr>
          </a:p>
        </p:txBody>
      </p:sp>
      <p:sp>
        <p:nvSpPr>
          <p:cNvPr id="3" name="TextBox 2">
            <a:extLst>
              <a:ext uri="{FF2B5EF4-FFF2-40B4-BE49-F238E27FC236}">
                <a16:creationId xmlns:a16="http://schemas.microsoft.com/office/drawing/2014/main" id="{26B675EE-9A20-0E47-F180-9A6C73B6C9FF}"/>
              </a:ext>
            </a:extLst>
          </p:cNvPr>
          <p:cNvSpPr txBox="1"/>
          <p:nvPr/>
        </p:nvSpPr>
        <p:spPr>
          <a:xfrm>
            <a:off x="656732" y="1721757"/>
            <a:ext cx="10520312" cy="4154984"/>
          </a:xfrm>
          <a:prstGeom prst="rect">
            <a:avLst/>
          </a:prstGeom>
          <a:noFill/>
        </p:spPr>
        <p:txBody>
          <a:bodyPr wrap="square" rtlCol="0">
            <a:spAutoFit/>
          </a:bodyPr>
          <a:lstStyle/>
          <a:p>
            <a:pPr fontAlgn="base"/>
            <a:r>
              <a:rPr lang="en-GB" sz="2400">
                <a:solidFill>
                  <a:schemeClr val="bg1"/>
                </a:solidFill>
              </a:rPr>
              <a:t>An injured veteran applies for a disability-related benefit soon after leaving the Armed Forces.</a:t>
            </a:r>
          </a:p>
          <a:p>
            <a:endParaRPr lang="en-GB" sz="2400">
              <a:solidFill>
                <a:schemeClr val="bg1"/>
              </a:solidFill>
            </a:endParaRPr>
          </a:p>
          <a:p>
            <a:r>
              <a:rPr lang="en-GB" sz="2400">
                <a:solidFill>
                  <a:schemeClr val="bg1"/>
                </a:solidFill>
              </a:rPr>
              <a:t>They have treatment appointments and fatigue. They are not confident using online systems or understanding what evidence they need.</a:t>
            </a:r>
          </a:p>
          <a:p>
            <a:endParaRPr lang="en-GB" sz="2400">
              <a:solidFill>
                <a:schemeClr val="bg1"/>
              </a:solidFill>
            </a:endParaRPr>
          </a:p>
          <a:p>
            <a:r>
              <a:rPr lang="en-GB" sz="2400">
                <a:solidFill>
                  <a:schemeClr val="bg1"/>
                </a:solidFill>
              </a:rPr>
              <a:t>The service says extra evidence must be sent within 14 days and sends messages through an online account.</a:t>
            </a:r>
          </a:p>
          <a:p>
            <a:endParaRPr lang="en-GB" sz="2400">
              <a:solidFill>
                <a:schemeClr val="bg1"/>
              </a:solidFill>
            </a:endParaRPr>
          </a:p>
          <a:p>
            <a:r>
              <a:rPr lang="en-GB" sz="2400">
                <a:solidFill>
                  <a:schemeClr val="bg1"/>
                </a:solidFill>
              </a:rPr>
              <a:t>The veteran does not see the message in time and misses the deadline. They ask for late evidence to be accepted.</a:t>
            </a:r>
          </a:p>
        </p:txBody>
      </p:sp>
    </p:spTree>
    <p:extLst>
      <p:ext uri="{BB962C8B-B14F-4D97-AF65-F5344CB8AC3E}">
        <p14:creationId xmlns:p14="http://schemas.microsoft.com/office/powerpoint/2010/main" val="2333177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13</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3 – Social security benefits</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access disadvantage if Service injury, fatigue or transition made the process harder.</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b="0">
                <a:solidFill>
                  <a:srgbClr val="F7F2F4"/>
                </a:solidFill>
                <a:latin typeface="Arial"/>
              </a:rPr>
              <a:t>Flexible support may be justified for an injured veteran, but the outcome is not automatic.</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Service/injury link, treatment timetable, why the message was missed and what evidence is outstanding.</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Short deadlines, online-only communication, rigid workflow, fraud controls and limited staff confidence.</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GB" b="0">
                <a:solidFill>
                  <a:srgbClr val="F7F2F4"/>
                </a:solidFill>
                <a:latin typeface="Arial"/>
              </a:rPr>
              <a:t>Use manual review for </a:t>
            </a:r>
            <a:r>
              <a:rPr b="0">
                <a:solidFill>
                  <a:srgbClr val="F7F2F4"/>
                </a:solidFill>
                <a:latin typeface="Arial"/>
              </a:rPr>
              <a:t>late evidence, </a:t>
            </a:r>
            <a:r>
              <a:rPr lang="en-GB" b="0">
                <a:solidFill>
                  <a:srgbClr val="F7F2F4"/>
                </a:solidFill>
                <a:latin typeface="Arial"/>
              </a:rPr>
              <a:t>allow </a:t>
            </a:r>
            <a:r>
              <a:rPr b="0">
                <a:solidFill>
                  <a:srgbClr val="F7F2F4"/>
                </a:solidFill>
                <a:latin typeface="Arial"/>
              </a:rPr>
              <a:t>alternative contact methods, signpost support, </a:t>
            </a:r>
            <a:r>
              <a:rPr lang="en-GB" b="0">
                <a:solidFill>
                  <a:srgbClr val="F7F2F4"/>
                </a:solidFill>
                <a:latin typeface="Arial"/>
              </a:rPr>
              <a:t>escalate where lawful </a:t>
            </a:r>
            <a:r>
              <a:rPr b="0">
                <a:solidFill>
                  <a:srgbClr val="F7F2F4"/>
                </a:solidFill>
                <a:latin typeface="Arial"/>
              </a:rPr>
              <a:t>and record the </a:t>
            </a:r>
            <a:r>
              <a:rPr lang="en-GB" b="0">
                <a:solidFill>
                  <a:srgbClr val="F7F2F4"/>
                </a:solidFill>
                <a:latin typeface="Arial"/>
              </a:rPr>
              <a:t>Service context</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A723359D-764A-892F-BCF5-3E971165A74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9BA991F-4532-038F-43A8-1698DE8875D5}"/>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F0A88F52-191F-29FB-F2CD-581A04B73958}"/>
              </a:ext>
            </a:extLst>
          </p:cNvPr>
          <p:cNvSpPr>
            <a:spLocks noGrp="1"/>
          </p:cNvSpPr>
          <p:nvPr>
            <p:ph type="sldNum" sz="quarter" idx="13"/>
          </p:nvPr>
        </p:nvSpPr>
        <p:spPr/>
        <p:txBody>
          <a:bodyPr wrap="square"/>
          <a:lstStyle/>
          <a:p>
            <a:fld id="{5C01B2B2-3B32-4177-9645-58C2813D6AA3}" type="slidenum">
              <a:rPr lang="en-GB" smtClean="0"/>
              <a:pPr/>
              <a:t>14</a:t>
            </a:fld>
            <a:endParaRPr lang="en-GB"/>
          </a:p>
        </p:txBody>
      </p:sp>
      <p:cxnSp>
        <p:nvCxnSpPr>
          <p:cNvPr id="7" name="Straight Connector 6">
            <a:extLst>
              <a:ext uri="{FF2B5EF4-FFF2-40B4-BE49-F238E27FC236}">
                <a16:creationId xmlns:a16="http://schemas.microsoft.com/office/drawing/2014/main" id="{E3C580FA-1DAF-AEA4-5207-E0DF9AD4BCD7}"/>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5BE7EE9-DCBD-B3C4-E727-F1E3E4063974}"/>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7D3C81C0-C3D7-DCEB-C84B-85AC2C381549}"/>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006A4793-2E2D-ACDD-C6E2-8CE0EF8E2E0C}"/>
              </a:ext>
            </a:extLst>
          </p:cNvPr>
          <p:cNvSpPr txBox="1"/>
          <p:nvPr/>
        </p:nvSpPr>
        <p:spPr>
          <a:xfrm>
            <a:off x="2447825" y="411174"/>
            <a:ext cx="9231985" cy="707886"/>
          </a:xfrm>
          <a:prstGeom prst="rect">
            <a:avLst/>
          </a:prstGeom>
          <a:noFill/>
        </p:spPr>
        <p:txBody>
          <a:bodyPr wrap="square" rtlCol="0">
            <a:spAutoFit/>
          </a:bodyPr>
          <a:lstStyle/>
          <a:p>
            <a:r>
              <a:rPr lang="en-GB" sz="4000">
                <a:solidFill>
                  <a:schemeClr val="bg1"/>
                </a:solidFill>
              </a:rPr>
              <a:t>Case study 4 – Health and social care</a:t>
            </a:r>
          </a:p>
        </p:txBody>
      </p:sp>
      <p:sp>
        <p:nvSpPr>
          <p:cNvPr id="6" name="TextBox 2">
            <a:extLst>
              <a:ext uri="{FF2B5EF4-FFF2-40B4-BE49-F238E27FC236}">
                <a16:creationId xmlns:a16="http://schemas.microsoft.com/office/drawing/2014/main" id="{562E3EA5-A10C-61CD-9AC5-B48AC712F2FB}"/>
              </a:ext>
            </a:extLst>
          </p:cNvPr>
          <p:cNvSpPr txBox="1"/>
          <p:nvPr/>
        </p:nvSpPr>
        <p:spPr>
          <a:xfrm>
            <a:off x="537329" y="1334497"/>
            <a:ext cx="10520312" cy="467820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r>
              <a:rPr lang="en-US" sz="2000">
                <a:solidFill>
                  <a:schemeClr val="bg1"/>
                </a:solidFill>
              </a:rPr>
              <a:t>A </a:t>
            </a:r>
            <a:r>
              <a:rPr lang="en-US" sz="2000" err="1">
                <a:solidFill>
                  <a:schemeClr val="bg1"/>
                </a:solidFill>
              </a:rPr>
              <a:t>dependant</a:t>
            </a:r>
            <a:r>
              <a:rPr lang="en-US" sz="2000">
                <a:solidFill>
                  <a:schemeClr val="bg1"/>
                </a:solidFill>
              </a:rPr>
              <a:t> relative receives a package of non-residential adult social care support. In their previous local authority area, they paid a small weekly contribution following a financial assessment. </a:t>
            </a:r>
          </a:p>
          <a:p>
            <a:pPr fontAlgn="base"/>
            <a:endParaRPr lang="en-US" sz="2000">
              <a:solidFill>
                <a:schemeClr val="bg1"/>
              </a:solidFill>
            </a:endParaRPr>
          </a:p>
          <a:p>
            <a:pPr fontAlgn="base"/>
            <a:r>
              <a:rPr lang="en-US" sz="2000">
                <a:solidFill>
                  <a:schemeClr val="bg1"/>
                </a:solidFill>
              </a:rPr>
              <a:t>They are required to move to a new area for family reasons linked to Service.  </a:t>
            </a:r>
          </a:p>
          <a:p>
            <a:pPr fontAlgn="base"/>
            <a:endParaRPr lang="en-US" sz="2000">
              <a:solidFill>
                <a:schemeClr val="bg1"/>
              </a:solidFill>
            </a:endParaRPr>
          </a:p>
          <a:p>
            <a:pPr fontAlgn="base"/>
            <a:r>
              <a:rPr lang="en-US" sz="2000">
                <a:solidFill>
                  <a:schemeClr val="bg1"/>
                </a:solidFill>
              </a:rPr>
              <a:t>The new authority carries out a fresh assessment before confirming the package, causing a delay in support and some deterioration in wellbeing.  </a:t>
            </a:r>
          </a:p>
          <a:p>
            <a:pPr fontAlgn="base"/>
            <a:endParaRPr lang="en-US" sz="2000">
              <a:solidFill>
                <a:schemeClr val="bg1"/>
              </a:solidFill>
            </a:endParaRPr>
          </a:p>
          <a:p>
            <a:pPr fontAlgn="base"/>
            <a:r>
              <a:rPr lang="en-US" sz="2000">
                <a:solidFill>
                  <a:schemeClr val="bg1"/>
                </a:solidFill>
              </a:rPr>
              <a:t>The authority also explains that its charging policy differs from the previous area, so the weekly contribution may be higher. </a:t>
            </a:r>
          </a:p>
          <a:p>
            <a:pPr fontAlgn="base"/>
            <a:endParaRPr lang="en-US" sz="2000">
              <a:solidFill>
                <a:schemeClr val="bg1"/>
              </a:solidFill>
            </a:endParaRPr>
          </a:p>
          <a:p>
            <a:pPr fontAlgn="base"/>
            <a:r>
              <a:rPr lang="en-US" sz="2000">
                <a:solidFill>
                  <a:schemeClr val="bg1"/>
                </a:solidFill>
              </a:rPr>
              <a:t>The authority must decide whether any action is needed to reduce delay and whether charging differences raises a Covenant issue.</a:t>
            </a:r>
          </a:p>
          <a:p>
            <a:endParaRPr lang="en-GB" sz="1600"/>
          </a:p>
        </p:txBody>
      </p:sp>
    </p:spTree>
    <p:extLst>
      <p:ext uri="{BB962C8B-B14F-4D97-AF65-F5344CB8AC3E}">
        <p14:creationId xmlns:p14="http://schemas.microsoft.com/office/powerpoint/2010/main" val="385221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15</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4 – Health and social care</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Separate the issues: delay after a Service-linked move may be disadvantage; local charging may not be.</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b="0">
                <a:solidFill>
                  <a:srgbClr val="F7F2F4"/>
                </a:solidFill>
                <a:latin typeface="Arial"/>
              </a:rPr>
              <a:t>No special provision, this is about removing disadvantage</a:t>
            </a:r>
            <a:r>
              <a:rPr b="0">
                <a:solidFill>
                  <a:srgbClr val="F7F2F4"/>
                </a:solidFill>
                <a:latin typeface="Arial"/>
              </a:rPr>
              <a:t>.</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Previous assessment/care plan, risks, move reason, financial assessment and local charging rules.</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Different local policies, information sharing, resource pressure, legal duties and uncertainty on comparators</a:t>
            </a:r>
            <a:r>
              <a:rPr lang="en-GB" b="0">
                <a:solidFill>
                  <a:srgbClr val="F7F2F4"/>
                </a:solidFill>
                <a:latin typeface="Arial"/>
              </a:rPr>
              <a:t> or what is classed as a covenant disadvantage</a:t>
            </a:r>
            <a:r>
              <a:rPr b="0">
                <a:solidFill>
                  <a:srgbClr val="F7F2F4"/>
                </a:solidFill>
                <a:latin typeface="Arial"/>
              </a:rPr>
              <a:t>.</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GB" b="0">
                <a:solidFill>
                  <a:srgbClr val="F7F2F4"/>
                </a:solidFill>
                <a:latin typeface="Arial"/>
              </a:rPr>
              <a:t>Plan transfers early; </a:t>
            </a:r>
            <a:r>
              <a:rPr b="0">
                <a:solidFill>
                  <a:srgbClr val="F7F2F4"/>
                </a:solidFill>
                <a:latin typeface="Arial"/>
              </a:rPr>
              <a:t>accept previous </a:t>
            </a:r>
            <a:r>
              <a:rPr lang="en-GB" b="0">
                <a:solidFill>
                  <a:srgbClr val="F7F2F4"/>
                </a:solidFill>
                <a:latin typeface="Arial"/>
              </a:rPr>
              <a:t>care </a:t>
            </a:r>
            <a:r>
              <a:rPr b="0">
                <a:solidFill>
                  <a:srgbClr val="F7F2F4"/>
                </a:solidFill>
                <a:latin typeface="Arial"/>
              </a:rPr>
              <a:t>evidence temporarily</a:t>
            </a:r>
            <a:r>
              <a:rPr lang="en-GB" b="0">
                <a:solidFill>
                  <a:srgbClr val="F7F2F4"/>
                </a:solidFill>
                <a:latin typeface="Arial"/>
              </a:rPr>
              <a:t>; put </a:t>
            </a:r>
            <a:r>
              <a:rPr b="0">
                <a:solidFill>
                  <a:srgbClr val="F7F2F4"/>
                </a:solidFill>
                <a:latin typeface="Arial"/>
              </a:rPr>
              <a:t>interim support </a:t>
            </a:r>
            <a:r>
              <a:rPr lang="en-US" b="0">
                <a:solidFill>
                  <a:srgbClr val="F7F2F4"/>
                </a:solidFill>
                <a:latin typeface="Arial"/>
              </a:rPr>
              <a:t>in place where risk requires it; explain</a:t>
            </a:r>
            <a:r>
              <a:rPr b="0">
                <a:solidFill>
                  <a:srgbClr val="F7F2F4"/>
                </a:solidFill>
                <a:latin typeface="Arial"/>
              </a:rPr>
              <a:t> charging separately.</a:t>
            </a:r>
          </a:p>
        </p:txBody>
      </p:sp>
    </p:spTree>
    <p:extLst>
      <p:ext uri="{BB962C8B-B14F-4D97-AF65-F5344CB8AC3E}">
        <p14:creationId xmlns:p14="http://schemas.microsoft.com/office/powerpoint/2010/main" val="2500745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9AEC4278-6506-BF1A-EC61-2629BC8AC30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1D024D2-4DF2-6E9B-7104-B1690AB2F176}"/>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F9487DBB-9D89-29C5-5F58-1A316F9F7DF3}"/>
              </a:ext>
            </a:extLst>
          </p:cNvPr>
          <p:cNvSpPr>
            <a:spLocks noGrp="1"/>
          </p:cNvSpPr>
          <p:nvPr>
            <p:ph type="sldNum" sz="quarter" idx="13"/>
          </p:nvPr>
        </p:nvSpPr>
        <p:spPr/>
        <p:txBody>
          <a:bodyPr wrap="square"/>
          <a:lstStyle/>
          <a:p>
            <a:fld id="{5C01B2B2-3B32-4177-9645-58C2813D6AA3}" type="slidenum">
              <a:rPr lang="en-GB" smtClean="0"/>
              <a:pPr/>
              <a:t>16</a:t>
            </a:fld>
            <a:endParaRPr lang="en-GB"/>
          </a:p>
        </p:txBody>
      </p:sp>
      <p:cxnSp>
        <p:nvCxnSpPr>
          <p:cNvPr id="7" name="Straight Connector 6">
            <a:extLst>
              <a:ext uri="{FF2B5EF4-FFF2-40B4-BE49-F238E27FC236}">
                <a16:creationId xmlns:a16="http://schemas.microsoft.com/office/drawing/2014/main" id="{3FF183B3-B5F5-9C19-46FF-7FE99530E6EA}"/>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EFCA53D-3BEA-C4A6-F1FB-1FEF67635CB0}"/>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7C5AE550-EFAD-DC45-7FB2-B35BC118A3A4}"/>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31030B64-2E6E-7DEB-3CBA-A2B493488741}"/>
              </a:ext>
            </a:extLst>
          </p:cNvPr>
          <p:cNvSpPr txBox="1"/>
          <p:nvPr/>
        </p:nvSpPr>
        <p:spPr>
          <a:xfrm>
            <a:off x="2447825" y="411174"/>
            <a:ext cx="9250839" cy="707886"/>
          </a:xfrm>
          <a:prstGeom prst="rect">
            <a:avLst/>
          </a:prstGeom>
          <a:noFill/>
        </p:spPr>
        <p:txBody>
          <a:bodyPr wrap="square" rtlCol="0">
            <a:spAutoFit/>
          </a:bodyPr>
          <a:lstStyle/>
          <a:p>
            <a:r>
              <a:rPr lang="en-GB" sz="4000">
                <a:solidFill>
                  <a:schemeClr val="bg1"/>
                </a:solidFill>
              </a:rPr>
              <a:t>Case study 5 – Social security benefits  </a:t>
            </a:r>
          </a:p>
        </p:txBody>
      </p:sp>
      <p:sp>
        <p:nvSpPr>
          <p:cNvPr id="3" name="TextBox 2">
            <a:extLst>
              <a:ext uri="{FF2B5EF4-FFF2-40B4-BE49-F238E27FC236}">
                <a16:creationId xmlns:a16="http://schemas.microsoft.com/office/drawing/2014/main" id="{C663221E-5415-607A-9608-E5295AD45A0F}"/>
              </a:ext>
            </a:extLst>
          </p:cNvPr>
          <p:cNvSpPr txBox="1"/>
          <p:nvPr/>
        </p:nvSpPr>
        <p:spPr>
          <a:xfrm>
            <a:off x="537329" y="1838227"/>
            <a:ext cx="10520312" cy="2308324"/>
          </a:xfrm>
          <a:prstGeom prst="rect">
            <a:avLst/>
          </a:prstGeom>
          <a:noFill/>
        </p:spPr>
        <p:txBody>
          <a:bodyPr wrap="square" rtlCol="0">
            <a:spAutoFit/>
          </a:bodyPr>
          <a:lstStyle/>
          <a:p>
            <a:pPr fontAlgn="base"/>
            <a:r>
              <a:rPr lang="en-GB" sz="2400">
                <a:solidFill>
                  <a:schemeClr val="bg1"/>
                </a:solidFill>
              </a:rPr>
              <a:t>A UK Government department is looking at ways to tighten an eligibility rule and improve fraud checks for a national benefits scheme.</a:t>
            </a:r>
          </a:p>
          <a:p>
            <a:endParaRPr lang="en-GB" sz="2400">
              <a:solidFill>
                <a:schemeClr val="bg1"/>
              </a:solidFill>
            </a:endParaRPr>
          </a:p>
          <a:p>
            <a:r>
              <a:rPr lang="en-GB" sz="2400">
                <a:solidFill>
                  <a:schemeClr val="bg1"/>
                </a:solidFill>
              </a:rPr>
              <a:t>One proposal would ask applicants to give two recent UK-based proofs, such as address or residency and employment history, and attend an in-person appointment within 10 working days.</a:t>
            </a:r>
          </a:p>
        </p:txBody>
      </p:sp>
    </p:spTree>
    <p:extLst>
      <p:ext uri="{BB962C8B-B14F-4D97-AF65-F5344CB8AC3E}">
        <p14:creationId xmlns:p14="http://schemas.microsoft.com/office/powerpoint/2010/main" val="756629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17</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5 – Social security benefits</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policy-level disadvantage: standard proof, address and appointment rules may not fit Service life.</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b="0">
                <a:solidFill>
                  <a:srgbClr val="F7F2F4"/>
                </a:solidFill>
                <a:latin typeface="Arial"/>
              </a:rPr>
              <a:t>No special provision, this is about removing disadvantage</a:t>
            </a:r>
            <a:r>
              <a:rPr b="0">
                <a:solidFill>
                  <a:srgbClr val="F7F2F4"/>
                </a:solidFill>
                <a:latin typeface="Arial"/>
              </a:rPr>
              <a:t>.</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Which cohorts are affected, fraud risk, legal constraints, proof options, digital access and appointment needs.</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Fraud-control pressure, automated rules, lack of data, consistency concerns and short implementation timescales.</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GB" b="0">
                <a:solidFill>
                  <a:srgbClr val="F7F2F4"/>
                </a:solidFill>
                <a:latin typeface="Arial"/>
              </a:rPr>
              <a:t>Add </a:t>
            </a:r>
            <a:r>
              <a:rPr b="0">
                <a:solidFill>
                  <a:srgbClr val="F7F2F4"/>
                </a:solidFill>
                <a:latin typeface="Arial"/>
              </a:rPr>
              <a:t>a Covenant impact test</a:t>
            </a:r>
            <a:r>
              <a:rPr lang="en-GB" b="0">
                <a:solidFill>
                  <a:srgbClr val="F7F2F4"/>
                </a:solidFill>
                <a:latin typeface="Arial"/>
              </a:rPr>
              <a:t> to policy design; allow </a:t>
            </a:r>
            <a:r>
              <a:rPr b="0">
                <a:solidFill>
                  <a:srgbClr val="F7F2F4"/>
                </a:solidFill>
                <a:latin typeface="Arial"/>
              </a:rPr>
              <a:t>alternative evidence, remote</a:t>
            </a:r>
            <a:r>
              <a:rPr lang="en-GB" b="0">
                <a:solidFill>
                  <a:srgbClr val="F7F2F4"/>
                </a:solidFill>
                <a:latin typeface="Arial"/>
              </a:rPr>
              <a:t> or </a:t>
            </a:r>
            <a:r>
              <a:rPr b="0">
                <a:solidFill>
                  <a:srgbClr val="F7F2F4"/>
                </a:solidFill>
                <a:latin typeface="Arial"/>
              </a:rPr>
              <a:t>extended appointments, manual review</a:t>
            </a:r>
            <a:r>
              <a:rPr lang="en-GB" b="0">
                <a:solidFill>
                  <a:srgbClr val="F7F2F4"/>
                </a:solidFill>
                <a:latin typeface="Arial"/>
              </a:rPr>
              <a:t>, staff guidance</a:t>
            </a:r>
            <a:r>
              <a:rPr b="0">
                <a:solidFill>
                  <a:srgbClr val="F7F2F4"/>
                </a:solidFill>
                <a:latin typeface="Arial"/>
              </a:rPr>
              <a:t> and monitoring.</a:t>
            </a:r>
          </a:p>
        </p:txBody>
      </p:sp>
    </p:spTree>
    <p:extLst>
      <p:ext uri="{BB962C8B-B14F-4D97-AF65-F5344CB8AC3E}">
        <p14:creationId xmlns:p14="http://schemas.microsoft.com/office/powerpoint/2010/main" val="2500745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C6D4F7A2-5D6D-7244-D933-F1365EB10E5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E68B8A1-C940-345D-8513-AEE40AB3BB8E}"/>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C5F7B0AE-7AA5-96D3-8CB8-88BC582CB694}"/>
              </a:ext>
            </a:extLst>
          </p:cNvPr>
          <p:cNvSpPr>
            <a:spLocks noGrp="1"/>
          </p:cNvSpPr>
          <p:nvPr>
            <p:ph type="sldNum" sz="quarter" idx="13"/>
          </p:nvPr>
        </p:nvSpPr>
        <p:spPr/>
        <p:txBody>
          <a:bodyPr wrap="square"/>
          <a:lstStyle/>
          <a:p>
            <a:fld id="{5C01B2B2-3B32-4177-9645-58C2813D6AA3}" type="slidenum">
              <a:rPr lang="en-GB" smtClean="0"/>
              <a:pPr/>
              <a:t>18</a:t>
            </a:fld>
            <a:endParaRPr lang="en-GB"/>
          </a:p>
        </p:txBody>
      </p:sp>
      <p:cxnSp>
        <p:nvCxnSpPr>
          <p:cNvPr id="7" name="Straight Connector 6">
            <a:extLst>
              <a:ext uri="{FF2B5EF4-FFF2-40B4-BE49-F238E27FC236}">
                <a16:creationId xmlns:a16="http://schemas.microsoft.com/office/drawing/2014/main" id="{0DEA8283-45B4-B1CC-D66B-A73CDB82FF66}"/>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1956DF3-69CD-F67A-ACBF-89ECFCED685D}"/>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3ED44006-861D-7E1B-79A4-07C6A165FABF}"/>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963CBE7F-F187-93AA-24CB-7D87914ED48D}"/>
              </a:ext>
            </a:extLst>
          </p:cNvPr>
          <p:cNvSpPr txBox="1"/>
          <p:nvPr/>
        </p:nvSpPr>
        <p:spPr>
          <a:xfrm>
            <a:off x="2447825" y="411174"/>
            <a:ext cx="9090583" cy="707886"/>
          </a:xfrm>
          <a:prstGeom prst="rect">
            <a:avLst/>
          </a:prstGeom>
          <a:noFill/>
        </p:spPr>
        <p:txBody>
          <a:bodyPr wrap="square" rtlCol="0">
            <a:spAutoFit/>
          </a:bodyPr>
          <a:lstStyle/>
          <a:p>
            <a:r>
              <a:rPr lang="en-GB" sz="4000">
                <a:solidFill>
                  <a:schemeClr val="bg1"/>
                </a:solidFill>
              </a:rPr>
              <a:t>Case study 6 – Health and social care</a:t>
            </a:r>
          </a:p>
        </p:txBody>
      </p:sp>
      <p:sp>
        <p:nvSpPr>
          <p:cNvPr id="3" name="TextBox 2">
            <a:extLst>
              <a:ext uri="{FF2B5EF4-FFF2-40B4-BE49-F238E27FC236}">
                <a16:creationId xmlns:a16="http://schemas.microsoft.com/office/drawing/2014/main" id="{785C1C57-4417-4C1D-C908-9CA8F9292132}"/>
              </a:ext>
            </a:extLst>
          </p:cNvPr>
          <p:cNvSpPr txBox="1"/>
          <p:nvPr/>
        </p:nvSpPr>
        <p:spPr>
          <a:xfrm>
            <a:off x="537329" y="1386112"/>
            <a:ext cx="10520312" cy="3477875"/>
          </a:xfrm>
          <a:prstGeom prst="rect">
            <a:avLst/>
          </a:prstGeom>
          <a:noFill/>
        </p:spPr>
        <p:txBody>
          <a:bodyPr wrap="square" rtlCol="0">
            <a:spAutoFit/>
          </a:bodyPr>
          <a:lstStyle/>
          <a:p>
            <a:pPr fontAlgn="base"/>
            <a:r>
              <a:rPr lang="en-GB" sz="2000">
                <a:solidFill>
                  <a:schemeClr val="bg1"/>
                </a:solidFill>
              </a:rPr>
              <a:t>An injured veteran has recently been medically discharged. They have a mobility impairment and chronic pain.</a:t>
            </a:r>
          </a:p>
          <a:p>
            <a:endParaRPr lang="en-GB" sz="2000">
              <a:solidFill>
                <a:schemeClr val="bg1"/>
              </a:solidFill>
            </a:endParaRPr>
          </a:p>
          <a:p>
            <a:r>
              <a:rPr lang="en-GB" sz="2000">
                <a:solidFill>
                  <a:schemeClr val="bg1"/>
                </a:solidFill>
              </a:rPr>
              <a:t>They are moving into a privately rented ground-floor flat. They need equipment and small adaptations, such as grab rails and a ramp threshold, to live safely and avoid going into hospital.</a:t>
            </a:r>
          </a:p>
          <a:p>
            <a:endParaRPr lang="en-GB" sz="2000">
              <a:solidFill>
                <a:schemeClr val="bg1"/>
              </a:solidFill>
            </a:endParaRPr>
          </a:p>
          <a:p>
            <a:r>
              <a:rPr lang="en-GB" sz="2000">
                <a:solidFill>
                  <a:schemeClr val="bg1"/>
                </a:solidFill>
              </a:rPr>
              <a:t>The local adult social care team says non-urgent assessments are taking 8–10 weeks because of demand. Equipment referrals are prioritised based on risk.</a:t>
            </a:r>
          </a:p>
          <a:p>
            <a:endParaRPr lang="en-GB" sz="2000">
              <a:solidFill>
                <a:schemeClr val="bg1"/>
              </a:solidFill>
            </a:endParaRPr>
          </a:p>
          <a:p>
            <a:r>
              <a:rPr lang="en-GB" sz="2000">
                <a:solidFill>
                  <a:schemeClr val="bg1"/>
                </a:solidFill>
              </a:rPr>
              <a:t>The veteran’s advocate asks for the case to be prioritised under the Covenant.</a:t>
            </a:r>
          </a:p>
        </p:txBody>
      </p:sp>
    </p:spTree>
    <p:extLst>
      <p:ext uri="{BB962C8B-B14F-4D97-AF65-F5344CB8AC3E}">
        <p14:creationId xmlns:p14="http://schemas.microsoft.com/office/powerpoint/2010/main" val="341411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19</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6 – Health and social care</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disadvantage and risk: recent medical discharge, Service injury and delayed safe living support.</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b="0">
                <a:solidFill>
                  <a:srgbClr val="F7F2F4"/>
                </a:solidFill>
                <a:latin typeface="Arial"/>
              </a:rPr>
              <a:t>May be justified for an injured veteran, subject to risk, eligibility and competing urgent needs.</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OT/clinical risk, discharge evidence, Service link, hospital risk, tenancy and adaptation consent.</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Demand, waiting lists, equipment stock, funding route, landlord consent and fear of unfair </a:t>
            </a:r>
            <a:r>
              <a:rPr b="0" err="1">
                <a:solidFill>
                  <a:srgbClr val="F7F2F4"/>
                </a:solidFill>
                <a:latin typeface="Arial"/>
              </a:rPr>
              <a:t>prioritisation</a:t>
            </a:r>
            <a:r>
              <a:rPr b="0">
                <a:solidFill>
                  <a:srgbClr val="F7F2F4"/>
                </a:solidFill>
                <a:latin typeface="Arial"/>
              </a:rPr>
              <a:t>.</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b="0">
                <a:solidFill>
                  <a:srgbClr val="F7F2F4"/>
                </a:solidFill>
                <a:latin typeface="Arial"/>
              </a:rPr>
              <a:t>Escalate triage</a:t>
            </a:r>
            <a:r>
              <a:rPr lang="en-GB" b="0">
                <a:solidFill>
                  <a:srgbClr val="F7F2F4"/>
                </a:solidFill>
                <a:latin typeface="Arial"/>
              </a:rPr>
              <a:t>; </a:t>
            </a:r>
            <a:r>
              <a:rPr b="0">
                <a:solidFill>
                  <a:srgbClr val="F7F2F4"/>
                </a:solidFill>
                <a:latin typeface="Arial"/>
              </a:rPr>
              <a:t>provide interim equipment</a:t>
            </a:r>
            <a:r>
              <a:rPr lang="en-GB" b="0">
                <a:solidFill>
                  <a:srgbClr val="F7F2F4"/>
                </a:solidFill>
                <a:latin typeface="Arial"/>
              </a:rPr>
              <a:t> or adaptations; </a:t>
            </a:r>
            <a:r>
              <a:rPr b="0">
                <a:solidFill>
                  <a:srgbClr val="F7F2F4"/>
                </a:solidFill>
                <a:latin typeface="Arial"/>
              </a:rPr>
              <a:t>fast-track assessment where </a:t>
            </a:r>
            <a:r>
              <a:rPr lang="en-GB" b="0">
                <a:solidFill>
                  <a:srgbClr val="F7F2F4"/>
                </a:solidFill>
                <a:latin typeface="Arial"/>
              </a:rPr>
              <a:t>risk </a:t>
            </a:r>
            <a:r>
              <a:rPr b="0">
                <a:solidFill>
                  <a:srgbClr val="F7F2F4"/>
                </a:solidFill>
                <a:latin typeface="Arial"/>
              </a:rPr>
              <a:t>and </a:t>
            </a:r>
            <a:r>
              <a:rPr lang="en-GB" b="0">
                <a:solidFill>
                  <a:srgbClr val="F7F2F4"/>
                </a:solidFill>
                <a:latin typeface="Arial"/>
              </a:rPr>
              <a:t>Service injury justify it; </a:t>
            </a:r>
            <a:r>
              <a:rPr b="0">
                <a:solidFill>
                  <a:srgbClr val="F7F2F4"/>
                </a:solidFill>
                <a:latin typeface="Arial"/>
              </a:rPr>
              <a:t>coordinate</a:t>
            </a:r>
            <a:r>
              <a:rPr lang="en-GB" b="0">
                <a:solidFill>
                  <a:srgbClr val="F7F2F4"/>
                </a:solidFill>
                <a:latin typeface="Arial"/>
              </a:rPr>
              <a:t> NHS, housing and</a:t>
            </a:r>
            <a:r>
              <a:rPr b="0">
                <a:solidFill>
                  <a:srgbClr val="F7F2F4"/>
                </a:solidFill>
                <a:latin typeface="Arial"/>
              </a:rPr>
              <a:t> partners.</a:t>
            </a:r>
          </a:p>
        </p:txBody>
      </p:sp>
    </p:spTree>
    <p:extLst>
      <p:ext uri="{BB962C8B-B14F-4D97-AF65-F5344CB8AC3E}">
        <p14:creationId xmlns:p14="http://schemas.microsoft.com/office/powerpoint/2010/main" val="2500745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251B24C4-28AD-FAE5-12E2-386A3F2D985F}"/>
            </a:ext>
          </a:extLst>
        </p:cNvPr>
        <p:cNvGrpSpPr/>
        <p:nvPr/>
      </p:nvGrpSpPr>
      <p:grpSpPr>
        <a:xfrm>
          <a:off x="0" y="0"/>
          <a:ext cx="0" cy="0"/>
          <a:chOff x="0" y="0"/>
          <a:chExt cx="0" cy="0"/>
        </a:xfrm>
      </p:grpSpPr>
      <p:sp>
        <p:nvSpPr>
          <p:cNvPr id="4" name="Isosceles Triangle 1">
            <a:extLst>
              <a:ext uri="{FF2B5EF4-FFF2-40B4-BE49-F238E27FC236}">
                <a16:creationId xmlns:a16="http://schemas.microsoft.com/office/drawing/2014/main" id="{E7F4E59D-D5FA-AF6F-7677-DF0C4EBE32EA}"/>
              </a:ext>
            </a:extLst>
          </p:cNvPr>
          <p:cNvSpPr/>
          <p:nvPr/>
        </p:nvSpPr>
        <p:spPr>
          <a:xfrm rot="5400000">
            <a:off x="-21839" y="18613"/>
            <a:ext cx="4601603" cy="4557925"/>
          </a:xfrm>
          <a:custGeom>
            <a:avLst/>
            <a:gdLst>
              <a:gd name="connsiteX0" fmla="*/ 0 w 4554419"/>
              <a:gd name="connsiteY0" fmla="*/ 4572000 h 4572000"/>
              <a:gd name="connsiteX1" fmla="*/ 2277210 w 4554419"/>
              <a:gd name="connsiteY1" fmla="*/ 0 h 4572000"/>
              <a:gd name="connsiteX2" fmla="*/ 4554419 w 4554419"/>
              <a:gd name="connsiteY2" fmla="*/ 4572000 h 4572000"/>
              <a:gd name="connsiteX3" fmla="*/ 0 w 4554419"/>
              <a:gd name="connsiteY3" fmla="*/ 4572000 h 4572000"/>
              <a:gd name="connsiteX0" fmla="*/ 0 w 4554419"/>
              <a:gd name="connsiteY0" fmla="*/ 5187465 h 5187465"/>
              <a:gd name="connsiteX1" fmla="*/ 17587 w 4554419"/>
              <a:gd name="connsiteY1" fmla="*/ 0 h 5187465"/>
              <a:gd name="connsiteX2" fmla="*/ 4554419 w 4554419"/>
              <a:gd name="connsiteY2" fmla="*/ 5187465 h 5187465"/>
              <a:gd name="connsiteX3" fmla="*/ 0 w 4554419"/>
              <a:gd name="connsiteY3" fmla="*/ 5187465 h 5187465"/>
              <a:gd name="connsiteX0" fmla="*/ 0 w 4554419"/>
              <a:gd name="connsiteY0" fmla="*/ 4563211 h 4563211"/>
              <a:gd name="connsiteX1" fmla="*/ 8795 w 4554419"/>
              <a:gd name="connsiteY1" fmla="*/ 0 h 4563211"/>
              <a:gd name="connsiteX2" fmla="*/ 4554419 w 4554419"/>
              <a:gd name="connsiteY2" fmla="*/ 4563211 h 4563211"/>
              <a:gd name="connsiteX3" fmla="*/ 0 w 4554419"/>
              <a:gd name="connsiteY3" fmla="*/ 4563211 h 4563211"/>
              <a:gd name="connsiteX0" fmla="*/ 3194 w 4557613"/>
              <a:gd name="connsiteY0" fmla="*/ 4557925 h 4557925"/>
              <a:gd name="connsiteX1" fmla="*/ 1519 w 4557613"/>
              <a:gd name="connsiteY1" fmla="*/ 0 h 4557925"/>
              <a:gd name="connsiteX2" fmla="*/ 4557613 w 4557613"/>
              <a:gd name="connsiteY2" fmla="*/ 4557925 h 4557925"/>
              <a:gd name="connsiteX3" fmla="*/ 3194 w 4557613"/>
              <a:gd name="connsiteY3" fmla="*/ 4557925 h 4557925"/>
            </a:gdLst>
            <a:ahLst/>
            <a:cxnLst>
              <a:cxn ang="0">
                <a:pos x="connsiteX0" y="connsiteY0"/>
              </a:cxn>
              <a:cxn ang="0">
                <a:pos x="connsiteX1" y="connsiteY1"/>
              </a:cxn>
              <a:cxn ang="0">
                <a:pos x="connsiteX2" y="connsiteY2"/>
              </a:cxn>
              <a:cxn ang="0">
                <a:pos x="connsiteX3" y="connsiteY3"/>
              </a:cxn>
            </a:cxnLst>
            <a:rect l="l" t="t" r="r" b="b"/>
            <a:pathLst>
              <a:path w="4557613" h="4557925">
                <a:moveTo>
                  <a:pt x="3194" y="4557925"/>
                </a:moveTo>
                <a:cubicBezTo>
                  <a:pt x="9056" y="2828770"/>
                  <a:pt x="-4343" y="1729155"/>
                  <a:pt x="1519" y="0"/>
                </a:cubicBezTo>
                <a:lnTo>
                  <a:pt x="4557613" y="4557925"/>
                </a:lnTo>
                <a:lnTo>
                  <a:pt x="3194" y="4557925"/>
                </a:lnTo>
                <a:close/>
              </a:path>
            </a:pathLst>
          </a:custGeom>
          <a:solidFill>
            <a:srgbClr val="BECDD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a:p>
        </p:txBody>
      </p:sp>
      <p:sp>
        <p:nvSpPr>
          <p:cNvPr id="5" name="Freeform 5">
            <a:extLst>
              <a:ext uri="{FF2B5EF4-FFF2-40B4-BE49-F238E27FC236}">
                <a16:creationId xmlns:a16="http://schemas.microsoft.com/office/drawing/2014/main" id="{B60564BC-BF52-7ECD-7A4C-011CCDE1EBAB}"/>
              </a:ext>
            </a:extLst>
          </p:cNvPr>
          <p:cNvSpPr>
            <a:spLocks/>
          </p:cNvSpPr>
          <p:nvPr/>
        </p:nvSpPr>
        <p:spPr bwMode="auto">
          <a:xfrm flipH="1" flipV="1">
            <a:off x="2262559" y="-70516"/>
            <a:ext cx="10001588" cy="5452441"/>
          </a:xfrm>
          <a:custGeom>
            <a:avLst/>
            <a:gdLst>
              <a:gd name="T0" fmla="*/ 2672 w 2740"/>
              <a:gd name="T1" fmla="*/ 0 h 2739"/>
              <a:gd name="T2" fmla="*/ 1779 w 2740"/>
              <a:gd name="T3" fmla="*/ 0 h 2739"/>
              <a:gd name="T4" fmla="*/ 1731 w 2740"/>
              <a:gd name="T5" fmla="*/ 19 h 2739"/>
              <a:gd name="T6" fmla="*/ 0 w 2740"/>
              <a:gd name="T7" fmla="*/ 1750 h 2739"/>
              <a:gd name="T8" fmla="*/ 990 w 2740"/>
              <a:gd name="T9" fmla="*/ 2739 h 2739"/>
              <a:gd name="T10" fmla="*/ 1563 w 2740"/>
              <a:gd name="T11" fmla="*/ 2164 h 2739"/>
              <a:gd name="T12" fmla="*/ 1565 w 2740"/>
              <a:gd name="T13" fmla="*/ 2166 h 2739"/>
              <a:gd name="T14" fmla="*/ 2720 w 2740"/>
              <a:gd name="T15" fmla="*/ 1008 h 2739"/>
              <a:gd name="T16" fmla="*/ 2740 w 2740"/>
              <a:gd name="T17" fmla="*/ 960 h 2739"/>
              <a:gd name="T18" fmla="*/ 2740 w 2740"/>
              <a:gd name="T19" fmla="*/ 68 h 2739"/>
              <a:gd name="T20" fmla="*/ 2672 w 2740"/>
              <a:gd name="T21" fmla="*/ 0 h 2739"/>
              <a:gd name="connsiteX0" fmla="*/ 9753 w 10001"/>
              <a:gd name="connsiteY0" fmla="*/ 185 h 10185"/>
              <a:gd name="connsiteX1" fmla="*/ 6494 w 10001"/>
              <a:gd name="connsiteY1" fmla="*/ 185 h 10185"/>
              <a:gd name="connsiteX2" fmla="*/ 6319 w 10001"/>
              <a:gd name="connsiteY2" fmla="*/ 254 h 10185"/>
              <a:gd name="connsiteX3" fmla="*/ 3205 w 10001"/>
              <a:gd name="connsiteY3" fmla="*/ 3363 h 10185"/>
              <a:gd name="connsiteX4" fmla="*/ 1 w 10001"/>
              <a:gd name="connsiteY4" fmla="*/ 6574 h 10185"/>
              <a:gd name="connsiteX5" fmla="*/ 3614 w 10001"/>
              <a:gd name="connsiteY5" fmla="*/ 10185 h 10185"/>
              <a:gd name="connsiteX6" fmla="*/ 5705 w 10001"/>
              <a:gd name="connsiteY6" fmla="*/ 8086 h 10185"/>
              <a:gd name="connsiteX7" fmla="*/ 5713 w 10001"/>
              <a:gd name="connsiteY7" fmla="*/ 8093 h 10185"/>
              <a:gd name="connsiteX8" fmla="*/ 9928 w 10001"/>
              <a:gd name="connsiteY8" fmla="*/ 3865 h 10185"/>
              <a:gd name="connsiteX9" fmla="*/ 10001 w 10001"/>
              <a:gd name="connsiteY9" fmla="*/ 3690 h 10185"/>
              <a:gd name="connsiteX10" fmla="*/ 10001 w 10001"/>
              <a:gd name="connsiteY10" fmla="*/ 433 h 10185"/>
              <a:gd name="connsiteX11" fmla="*/ 9753 w 10001"/>
              <a:gd name="connsiteY11" fmla="*/ 185 h 10185"/>
              <a:gd name="connsiteX0" fmla="*/ 9753 w 10001"/>
              <a:gd name="connsiteY0" fmla="*/ 185 h 10185"/>
              <a:gd name="connsiteX1" fmla="*/ 6494 w 10001"/>
              <a:gd name="connsiteY1" fmla="*/ 185 h 10185"/>
              <a:gd name="connsiteX2" fmla="*/ 6319 w 10001"/>
              <a:gd name="connsiteY2" fmla="*/ 254 h 10185"/>
              <a:gd name="connsiteX3" fmla="*/ 3205 w 10001"/>
              <a:gd name="connsiteY3" fmla="*/ 3363 h 10185"/>
              <a:gd name="connsiteX4" fmla="*/ 3205 w 10001"/>
              <a:gd name="connsiteY4" fmla="*/ 3363 h 10185"/>
              <a:gd name="connsiteX5" fmla="*/ 1 w 10001"/>
              <a:gd name="connsiteY5" fmla="*/ 6574 h 10185"/>
              <a:gd name="connsiteX6" fmla="*/ 3614 w 10001"/>
              <a:gd name="connsiteY6" fmla="*/ 10185 h 10185"/>
              <a:gd name="connsiteX7" fmla="*/ 5705 w 10001"/>
              <a:gd name="connsiteY7" fmla="*/ 8086 h 10185"/>
              <a:gd name="connsiteX8" fmla="*/ 5713 w 10001"/>
              <a:gd name="connsiteY8" fmla="*/ 8093 h 10185"/>
              <a:gd name="connsiteX9" fmla="*/ 9928 w 10001"/>
              <a:gd name="connsiteY9" fmla="*/ 3865 h 10185"/>
              <a:gd name="connsiteX10" fmla="*/ 10001 w 10001"/>
              <a:gd name="connsiteY10" fmla="*/ 3690 h 10185"/>
              <a:gd name="connsiteX11" fmla="*/ 10001 w 10001"/>
              <a:gd name="connsiteY11" fmla="*/ 433 h 10185"/>
              <a:gd name="connsiteX12" fmla="*/ 9753 w 10001"/>
              <a:gd name="connsiteY12" fmla="*/ 185 h 10185"/>
              <a:gd name="connsiteX0" fmla="*/ 9753 w 10001"/>
              <a:gd name="connsiteY0" fmla="*/ 185 h 10210"/>
              <a:gd name="connsiteX1" fmla="*/ 6494 w 10001"/>
              <a:gd name="connsiteY1" fmla="*/ 185 h 10210"/>
              <a:gd name="connsiteX2" fmla="*/ 6319 w 10001"/>
              <a:gd name="connsiteY2" fmla="*/ 254 h 10210"/>
              <a:gd name="connsiteX3" fmla="*/ 3205 w 10001"/>
              <a:gd name="connsiteY3" fmla="*/ 3363 h 10210"/>
              <a:gd name="connsiteX4" fmla="*/ 3205 w 10001"/>
              <a:gd name="connsiteY4" fmla="*/ 3363 h 10210"/>
              <a:gd name="connsiteX5" fmla="*/ 1 w 10001"/>
              <a:gd name="connsiteY5" fmla="*/ 6574 h 10210"/>
              <a:gd name="connsiteX6" fmla="*/ 3614 w 10001"/>
              <a:gd name="connsiteY6" fmla="*/ 10185 h 10210"/>
              <a:gd name="connsiteX7" fmla="*/ 5705 w 10001"/>
              <a:gd name="connsiteY7" fmla="*/ 8086 h 10210"/>
              <a:gd name="connsiteX8" fmla="*/ 5713 w 10001"/>
              <a:gd name="connsiteY8" fmla="*/ 8093 h 10210"/>
              <a:gd name="connsiteX9" fmla="*/ 9928 w 10001"/>
              <a:gd name="connsiteY9" fmla="*/ 3865 h 10210"/>
              <a:gd name="connsiteX10" fmla="*/ 10001 w 10001"/>
              <a:gd name="connsiteY10" fmla="*/ 3690 h 10210"/>
              <a:gd name="connsiteX11" fmla="*/ 10001 w 10001"/>
              <a:gd name="connsiteY11" fmla="*/ 433 h 10210"/>
              <a:gd name="connsiteX12" fmla="*/ 9753 w 10001"/>
              <a:gd name="connsiteY12" fmla="*/ 185 h 10210"/>
              <a:gd name="connsiteX0" fmla="*/ 6548 w 6796"/>
              <a:gd name="connsiteY0" fmla="*/ 185 h 10353"/>
              <a:gd name="connsiteX1" fmla="*/ 3289 w 6796"/>
              <a:gd name="connsiteY1" fmla="*/ 185 h 10353"/>
              <a:gd name="connsiteX2" fmla="*/ 3114 w 6796"/>
              <a:gd name="connsiteY2" fmla="*/ 254 h 10353"/>
              <a:gd name="connsiteX3" fmla="*/ 0 w 6796"/>
              <a:gd name="connsiteY3" fmla="*/ 3363 h 10353"/>
              <a:gd name="connsiteX4" fmla="*/ 0 w 6796"/>
              <a:gd name="connsiteY4" fmla="*/ 3363 h 10353"/>
              <a:gd name="connsiteX5" fmla="*/ 409 w 6796"/>
              <a:gd name="connsiteY5" fmla="*/ 10185 h 10353"/>
              <a:gd name="connsiteX6" fmla="*/ 2500 w 6796"/>
              <a:gd name="connsiteY6" fmla="*/ 8086 h 10353"/>
              <a:gd name="connsiteX7" fmla="*/ 2508 w 6796"/>
              <a:gd name="connsiteY7" fmla="*/ 8093 h 10353"/>
              <a:gd name="connsiteX8" fmla="*/ 6723 w 6796"/>
              <a:gd name="connsiteY8" fmla="*/ 3865 h 10353"/>
              <a:gd name="connsiteX9" fmla="*/ 6796 w 6796"/>
              <a:gd name="connsiteY9" fmla="*/ 3690 h 10353"/>
              <a:gd name="connsiteX10" fmla="*/ 6796 w 6796"/>
              <a:gd name="connsiteY10" fmla="*/ 433 h 10353"/>
              <a:gd name="connsiteX11" fmla="*/ 6548 w 6796"/>
              <a:gd name="connsiteY11" fmla="*/ 185 h 10353"/>
              <a:gd name="connsiteX0" fmla="*/ 9635 w 10000"/>
              <a:gd name="connsiteY0" fmla="*/ 180 h 7818"/>
              <a:gd name="connsiteX1" fmla="*/ 4840 w 10000"/>
              <a:gd name="connsiteY1" fmla="*/ 180 h 7818"/>
              <a:gd name="connsiteX2" fmla="*/ 4582 w 10000"/>
              <a:gd name="connsiteY2" fmla="*/ 246 h 7818"/>
              <a:gd name="connsiteX3" fmla="*/ 0 w 10000"/>
              <a:gd name="connsiteY3" fmla="*/ 3249 h 7818"/>
              <a:gd name="connsiteX4" fmla="*/ 0 w 10000"/>
              <a:gd name="connsiteY4" fmla="*/ 3249 h 7818"/>
              <a:gd name="connsiteX5" fmla="*/ 3679 w 10000"/>
              <a:gd name="connsiteY5" fmla="*/ 7811 h 7818"/>
              <a:gd name="connsiteX6" fmla="*/ 3690 w 10000"/>
              <a:gd name="connsiteY6" fmla="*/ 7818 h 7818"/>
              <a:gd name="connsiteX7" fmla="*/ 9893 w 10000"/>
              <a:gd name="connsiteY7" fmla="*/ 3734 h 7818"/>
              <a:gd name="connsiteX8" fmla="*/ 10000 w 10000"/>
              <a:gd name="connsiteY8" fmla="*/ 3565 h 7818"/>
              <a:gd name="connsiteX9" fmla="*/ 10000 w 10000"/>
              <a:gd name="connsiteY9" fmla="*/ 419 h 7818"/>
              <a:gd name="connsiteX10" fmla="*/ 9635 w 10000"/>
              <a:gd name="connsiteY10" fmla="*/ 180 h 7818"/>
              <a:gd name="connsiteX0" fmla="*/ 9635 w 10390"/>
              <a:gd name="connsiteY0" fmla="*/ 230 h 9992"/>
              <a:gd name="connsiteX1" fmla="*/ 4840 w 10390"/>
              <a:gd name="connsiteY1" fmla="*/ 230 h 9992"/>
              <a:gd name="connsiteX2" fmla="*/ 4582 w 10390"/>
              <a:gd name="connsiteY2" fmla="*/ 315 h 9992"/>
              <a:gd name="connsiteX3" fmla="*/ 0 w 10390"/>
              <a:gd name="connsiteY3" fmla="*/ 4156 h 9992"/>
              <a:gd name="connsiteX4" fmla="*/ 0 w 10390"/>
              <a:gd name="connsiteY4" fmla="*/ 4156 h 9992"/>
              <a:gd name="connsiteX5" fmla="*/ 3679 w 10390"/>
              <a:gd name="connsiteY5" fmla="*/ 9991 h 9992"/>
              <a:gd name="connsiteX6" fmla="*/ 9893 w 10390"/>
              <a:gd name="connsiteY6" fmla="*/ 4776 h 9992"/>
              <a:gd name="connsiteX7" fmla="*/ 10000 w 10390"/>
              <a:gd name="connsiteY7" fmla="*/ 4560 h 9992"/>
              <a:gd name="connsiteX8" fmla="*/ 10000 w 10390"/>
              <a:gd name="connsiteY8" fmla="*/ 536 h 9992"/>
              <a:gd name="connsiteX9" fmla="*/ 9635 w 10390"/>
              <a:gd name="connsiteY9" fmla="*/ 230 h 9992"/>
              <a:gd name="connsiteX0" fmla="*/ 9273 w 10000"/>
              <a:gd name="connsiteY0" fmla="*/ 230 h 4780"/>
              <a:gd name="connsiteX1" fmla="*/ 4658 w 10000"/>
              <a:gd name="connsiteY1" fmla="*/ 230 h 4780"/>
              <a:gd name="connsiteX2" fmla="*/ 4410 w 10000"/>
              <a:gd name="connsiteY2" fmla="*/ 315 h 4780"/>
              <a:gd name="connsiteX3" fmla="*/ 0 w 10000"/>
              <a:gd name="connsiteY3" fmla="*/ 4159 h 4780"/>
              <a:gd name="connsiteX4" fmla="*/ 0 w 10000"/>
              <a:gd name="connsiteY4" fmla="*/ 4159 h 4780"/>
              <a:gd name="connsiteX5" fmla="*/ 9522 w 10000"/>
              <a:gd name="connsiteY5" fmla="*/ 4780 h 4780"/>
              <a:gd name="connsiteX6" fmla="*/ 9625 w 10000"/>
              <a:gd name="connsiteY6" fmla="*/ 4564 h 4780"/>
              <a:gd name="connsiteX7" fmla="*/ 9625 w 10000"/>
              <a:gd name="connsiteY7" fmla="*/ 536 h 4780"/>
              <a:gd name="connsiteX8" fmla="*/ 9273 w 10000"/>
              <a:gd name="connsiteY8" fmla="*/ 230 h 4780"/>
              <a:gd name="connsiteX0" fmla="*/ 9273 w 9625"/>
              <a:gd name="connsiteY0" fmla="*/ 481 h 9548"/>
              <a:gd name="connsiteX1" fmla="*/ 4658 w 9625"/>
              <a:gd name="connsiteY1" fmla="*/ 481 h 9548"/>
              <a:gd name="connsiteX2" fmla="*/ 4410 w 9625"/>
              <a:gd name="connsiteY2" fmla="*/ 659 h 9548"/>
              <a:gd name="connsiteX3" fmla="*/ 0 w 9625"/>
              <a:gd name="connsiteY3" fmla="*/ 8701 h 9548"/>
              <a:gd name="connsiteX4" fmla="*/ 0 w 9625"/>
              <a:gd name="connsiteY4" fmla="*/ 8701 h 9548"/>
              <a:gd name="connsiteX5" fmla="*/ 9625 w 9625"/>
              <a:gd name="connsiteY5" fmla="*/ 9548 h 9548"/>
              <a:gd name="connsiteX6" fmla="*/ 9625 w 9625"/>
              <a:gd name="connsiteY6" fmla="*/ 1121 h 9548"/>
              <a:gd name="connsiteX7" fmla="*/ 9273 w 9625"/>
              <a:gd name="connsiteY7" fmla="*/ 481 h 9548"/>
              <a:gd name="connsiteX0" fmla="*/ 9634 w 10000"/>
              <a:gd name="connsiteY0" fmla="*/ 497 h 9993"/>
              <a:gd name="connsiteX1" fmla="*/ 4839 w 10000"/>
              <a:gd name="connsiteY1" fmla="*/ 497 h 9993"/>
              <a:gd name="connsiteX2" fmla="*/ 4582 w 10000"/>
              <a:gd name="connsiteY2" fmla="*/ 683 h 9993"/>
              <a:gd name="connsiteX3" fmla="*/ 0 w 10000"/>
              <a:gd name="connsiteY3" fmla="*/ 9106 h 9993"/>
              <a:gd name="connsiteX4" fmla="*/ 0 w 10000"/>
              <a:gd name="connsiteY4" fmla="*/ 9106 h 9993"/>
              <a:gd name="connsiteX5" fmla="*/ 10000 w 10000"/>
              <a:gd name="connsiteY5" fmla="*/ 9993 h 9993"/>
              <a:gd name="connsiteX6" fmla="*/ 10000 w 10000"/>
              <a:gd name="connsiteY6" fmla="*/ 1167 h 9993"/>
              <a:gd name="connsiteX7" fmla="*/ 9634 w 10000"/>
              <a:gd name="connsiteY7" fmla="*/ 497 h 9993"/>
              <a:gd name="connsiteX0" fmla="*/ 9634 w 10000"/>
              <a:gd name="connsiteY0" fmla="*/ 497 h 10000"/>
              <a:gd name="connsiteX1" fmla="*/ 4839 w 10000"/>
              <a:gd name="connsiteY1" fmla="*/ 497 h 10000"/>
              <a:gd name="connsiteX2" fmla="*/ 4582 w 10000"/>
              <a:gd name="connsiteY2" fmla="*/ 683 h 10000"/>
              <a:gd name="connsiteX3" fmla="*/ 0 w 10000"/>
              <a:gd name="connsiteY3" fmla="*/ 9112 h 10000"/>
              <a:gd name="connsiteX4" fmla="*/ 0 w 10000"/>
              <a:gd name="connsiteY4" fmla="*/ 9112 h 10000"/>
              <a:gd name="connsiteX5" fmla="*/ 10000 w 10000"/>
              <a:gd name="connsiteY5" fmla="*/ 10000 h 10000"/>
              <a:gd name="connsiteX6" fmla="*/ 10000 w 10000"/>
              <a:gd name="connsiteY6" fmla="*/ 1168 h 10000"/>
              <a:gd name="connsiteX7" fmla="*/ 9634 w 10000"/>
              <a:gd name="connsiteY7" fmla="*/ 497 h 10000"/>
              <a:gd name="connsiteX0" fmla="*/ 9634 w 10000"/>
              <a:gd name="connsiteY0" fmla="*/ 497 h 10000"/>
              <a:gd name="connsiteX1" fmla="*/ 4839 w 10000"/>
              <a:gd name="connsiteY1" fmla="*/ 497 h 10000"/>
              <a:gd name="connsiteX2" fmla="*/ 4582 w 10000"/>
              <a:gd name="connsiteY2" fmla="*/ 683 h 10000"/>
              <a:gd name="connsiteX3" fmla="*/ 0 w 10000"/>
              <a:gd name="connsiteY3" fmla="*/ 9112 h 10000"/>
              <a:gd name="connsiteX4" fmla="*/ 0 w 10000"/>
              <a:gd name="connsiteY4" fmla="*/ 9112 h 10000"/>
              <a:gd name="connsiteX5" fmla="*/ 10000 w 10000"/>
              <a:gd name="connsiteY5" fmla="*/ 10000 h 10000"/>
              <a:gd name="connsiteX6" fmla="*/ 10000 w 10000"/>
              <a:gd name="connsiteY6" fmla="*/ 1168 h 10000"/>
              <a:gd name="connsiteX7" fmla="*/ 9634 w 10000"/>
              <a:gd name="connsiteY7" fmla="*/ 497 h 10000"/>
              <a:gd name="connsiteX0" fmla="*/ 9634 w 10000"/>
              <a:gd name="connsiteY0" fmla="*/ 0 h 9503"/>
              <a:gd name="connsiteX1" fmla="*/ 4839 w 10000"/>
              <a:gd name="connsiteY1" fmla="*/ 0 h 9503"/>
              <a:gd name="connsiteX2" fmla="*/ 4582 w 10000"/>
              <a:gd name="connsiteY2" fmla="*/ 186 h 9503"/>
              <a:gd name="connsiteX3" fmla="*/ 0 w 10000"/>
              <a:gd name="connsiteY3" fmla="*/ 8615 h 9503"/>
              <a:gd name="connsiteX4" fmla="*/ 0 w 10000"/>
              <a:gd name="connsiteY4" fmla="*/ 8615 h 9503"/>
              <a:gd name="connsiteX5" fmla="*/ 10000 w 10000"/>
              <a:gd name="connsiteY5" fmla="*/ 9503 h 9503"/>
              <a:gd name="connsiteX6" fmla="*/ 10000 w 10000"/>
              <a:gd name="connsiteY6" fmla="*/ 671 h 9503"/>
              <a:gd name="connsiteX7" fmla="*/ 9634 w 10000"/>
              <a:gd name="connsiteY7" fmla="*/ 0 h 9503"/>
              <a:gd name="connsiteX0" fmla="*/ 9634 w 10000"/>
              <a:gd name="connsiteY0" fmla="*/ 0 h 10000"/>
              <a:gd name="connsiteX1" fmla="*/ 4839 w 10000"/>
              <a:gd name="connsiteY1" fmla="*/ 0 h 10000"/>
              <a:gd name="connsiteX2" fmla="*/ 4582 w 10000"/>
              <a:gd name="connsiteY2" fmla="*/ 196 h 10000"/>
              <a:gd name="connsiteX3" fmla="*/ 0 w 10000"/>
              <a:gd name="connsiteY3" fmla="*/ 9066 h 10000"/>
              <a:gd name="connsiteX4" fmla="*/ 0 w 10000"/>
              <a:gd name="connsiteY4" fmla="*/ 9066 h 10000"/>
              <a:gd name="connsiteX5" fmla="*/ 10000 w 10000"/>
              <a:gd name="connsiteY5" fmla="*/ 10000 h 10000"/>
              <a:gd name="connsiteX6" fmla="*/ 10000 w 10000"/>
              <a:gd name="connsiteY6" fmla="*/ 706 h 10000"/>
              <a:gd name="connsiteX7" fmla="*/ 9634 w 10000"/>
              <a:gd name="connsiteY7" fmla="*/ 0 h 10000"/>
              <a:gd name="connsiteX0" fmla="*/ 9634 w 10000"/>
              <a:gd name="connsiteY0" fmla="*/ 0 h 10000"/>
              <a:gd name="connsiteX1" fmla="*/ 4839 w 10000"/>
              <a:gd name="connsiteY1" fmla="*/ 0 h 10000"/>
              <a:gd name="connsiteX2" fmla="*/ 4582 w 10000"/>
              <a:gd name="connsiteY2" fmla="*/ 196 h 10000"/>
              <a:gd name="connsiteX3" fmla="*/ 0 w 10000"/>
              <a:gd name="connsiteY3" fmla="*/ 9066 h 10000"/>
              <a:gd name="connsiteX4" fmla="*/ 0 w 10000"/>
              <a:gd name="connsiteY4" fmla="*/ 9066 h 10000"/>
              <a:gd name="connsiteX5" fmla="*/ 10000 w 10000"/>
              <a:gd name="connsiteY5" fmla="*/ 10000 h 10000"/>
              <a:gd name="connsiteX6" fmla="*/ 10000 w 10000"/>
              <a:gd name="connsiteY6" fmla="*/ 706 h 10000"/>
              <a:gd name="connsiteX7" fmla="*/ 9634 w 10000"/>
              <a:gd name="connsiteY7" fmla="*/ 0 h 10000"/>
              <a:gd name="connsiteX0" fmla="*/ 9634 w 10000"/>
              <a:gd name="connsiteY0" fmla="*/ 0 h 10000"/>
              <a:gd name="connsiteX1" fmla="*/ 4839 w 10000"/>
              <a:gd name="connsiteY1" fmla="*/ 0 h 10000"/>
              <a:gd name="connsiteX2" fmla="*/ 4582 w 10000"/>
              <a:gd name="connsiteY2" fmla="*/ 196 h 10000"/>
              <a:gd name="connsiteX3" fmla="*/ 0 w 10000"/>
              <a:gd name="connsiteY3" fmla="*/ 9066 h 10000"/>
              <a:gd name="connsiteX4" fmla="*/ 0 w 10000"/>
              <a:gd name="connsiteY4" fmla="*/ 9066 h 10000"/>
              <a:gd name="connsiteX5" fmla="*/ 10000 w 10000"/>
              <a:gd name="connsiteY5" fmla="*/ 10000 h 10000"/>
              <a:gd name="connsiteX6" fmla="*/ 10000 w 10000"/>
              <a:gd name="connsiteY6" fmla="*/ 706 h 10000"/>
              <a:gd name="connsiteX7" fmla="*/ 9634 w 10000"/>
              <a:gd name="connsiteY7" fmla="*/ 0 h 10000"/>
              <a:gd name="connsiteX0" fmla="*/ 9634 w 10000"/>
              <a:gd name="connsiteY0" fmla="*/ 0 h 9093"/>
              <a:gd name="connsiteX1" fmla="*/ 4839 w 10000"/>
              <a:gd name="connsiteY1" fmla="*/ 0 h 9093"/>
              <a:gd name="connsiteX2" fmla="*/ 4582 w 10000"/>
              <a:gd name="connsiteY2" fmla="*/ 196 h 9093"/>
              <a:gd name="connsiteX3" fmla="*/ 0 w 10000"/>
              <a:gd name="connsiteY3" fmla="*/ 9066 h 9093"/>
              <a:gd name="connsiteX4" fmla="*/ 0 w 10000"/>
              <a:gd name="connsiteY4" fmla="*/ 9066 h 9093"/>
              <a:gd name="connsiteX5" fmla="*/ 10000 w 10000"/>
              <a:gd name="connsiteY5" fmla="*/ 9093 h 9093"/>
              <a:gd name="connsiteX6" fmla="*/ 10000 w 10000"/>
              <a:gd name="connsiteY6" fmla="*/ 706 h 9093"/>
              <a:gd name="connsiteX7" fmla="*/ 9634 w 10000"/>
              <a:gd name="connsiteY7" fmla="*/ 0 h 9093"/>
              <a:gd name="connsiteX0" fmla="*/ 9634 w 10000"/>
              <a:gd name="connsiteY0" fmla="*/ 0 h 11475"/>
              <a:gd name="connsiteX1" fmla="*/ 4839 w 10000"/>
              <a:gd name="connsiteY1" fmla="*/ 0 h 11475"/>
              <a:gd name="connsiteX2" fmla="*/ 4582 w 10000"/>
              <a:gd name="connsiteY2" fmla="*/ 216 h 11475"/>
              <a:gd name="connsiteX3" fmla="*/ 0 w 10000"/>
              <a:gd name="connsiteY3" fmla="*/ 9970 h 11475"/>
              <a:gd name="connsiteX4" fmla="*/ 0 w 10000"/>
              <a:gd name="connsiteY4" fmla="*/ 9970 h 11475"/>
              <a:gd name="connsiteX5" fmla="*/ 10000 w 10000"/>
              <a:gd name="connsiteY5" fmla="*/ 10000 h 11475"/>
              <a:gd name="connsiteX6" fmla="*/ 10000 w 10000"/>
              <a:gd name="connsiteY6" fmla="*/ 776 h 11475"/>
              <a:gd name="connsiteX7" fmla="*/ 9634 w 10000"/>
              <a:gd name="connsiteY7" fmla="*/ 0 h 11475"/>
              <a:gd name="connsiteX0" fmla="*/ 9634 w 10000"/>
              <a:gd name="connsiteY0" fmla="*/ 0 h 11475"/>
              <a:gd name="connsiteX1" fmla="*/ 4839 w 10000"/>
              <a:gd name="connsiteY1" fmla="*/ 0 h 11475"/>
              <a:gd name="connsiteX2" fmla="*/ 4582 w 10000"/>
              <a:gd name="connsiteY2" fmla="*/ 216 h 11475"/>
              <a:gd name="connsiteX3" fmla="*/ 0 w 10000"/>
              <a:gd name="connsiteY3" fmla="*/ 9970 h 11475"/>
              <a:gd name="connsiteX4" fmla="*/ 0 w 10000"/>
              <a:gd name="connsiteY4" fmla="*/ 9970 h 11475"/>
              <a:gd name="connsiteX5" fmla="*/ 10000 w 10000"/>
              <a:gd name="connsiteY5" fmla="*/ 10000 h 11475"/>
              <a:gd name="connsiteX6" fmla="*/ 10000 w 10000"/>
              <a:gd name="connsiteY6" fmla="*/ 776 h 11475"/>
              <a:gd name="connsiteX7" fmla="*/ 9634 w 10000"/>
              <a:gd name="connsiteY7" fmla="*/ 0 h 11475"/>
              <a:gd name="connsiteX0" fmla="*/ 9634 w 10000"/>
              <a:gd name="connsiteY0" fmla="*/ 0 h 11475"/>
              <a:gd name="connsiteX1" fmla="*/ 4839 w 10000"/>
              <a:gd name="connsiteY1" fmla="*/ 0 h 11475"/>
              <a:gd name="connsiteX2" fmla="*/ 4582 w 10000"/>
              <a:gd name="connsiteY2" fmla="*/ 216 h 11475"/>
              <a:gd name="connsiteX3" fmla="*/ 0 w 10000"/>
              <a:gd name="connsiteY3" fmla="*/ 9970 h 11475"/>
              <a:gd name="connsiteX4" fmla="*/ 0 w 10000"/>
              <a:gd name="connsiteY4" fmla="*/ 9970 h 11475"/>
              <a:gd name="connsiteX5" fmla="*/ 10000 w 10000"/>
              <a:gd name="connsiteY5" fmla="*/ 10000 h 11475"/>
              <a:gd name="connsiteX6" fmla="*/ 10000 w 10000"/>
              <a:gd name="connsiteY6" fmla="*/ 776 h 11475"/>
              <a:gd name="connsiteX7" fmla="*/ 9634 w 10000"/>
              <a:gd name="connsiteY7" fmla="*/ 0 h 11475"/>
              <a:gd name="connsiteX0" fmla="*/ 9634 w 10000"/>
              <a:gd name="connsiteY0" fmla="*/ 0 h 10000"/>
              <a:gd name="connsiteX1" fmla="*/ 4839 w 10000"/>
              <a:gd name="connsiteY1" fmla="*/ 0 h 10000"/>
              <a:gd name="connsiteX2" fmla="*/ 4582 w 10000"/>
              <a:gd name="connsiteY2" fmla="*/ 216 h 10000"/>
              <a:gd name="connsiteX3" fmla="*/ 0 w 10000"/>
              <a:gd name="connsiteY3" fmla="*/ 9970 h 10000"/>
              <a:gd name="connsiteX4" fmla="*/ 0 w 10000"/>
              <a:gd name="connsiteY4" fmla="*/ 9970 h 10000"/>
              <a:gd name="connsiteX5" fmla="*/ 10000 w 10000"/>
              <a:gd name="connsiteY5" fmla="*/ 10000 h 10000"/>
              <a:gd name="connsiteX6" fmla="*/ 10000 w 10000"/>
              <a:gd name="connsiteY6" fmla="*/ 776 h 10000"/>
              <a:gd name="connsiteX7" fmla="*/ 9634 w 10000"/>
              <a:gd name="connsiteY7" fmla="*/ 0 h 10000"/>
              <a:gd name="connsiteX0" fmla="*/ 9634 w 10000"/>
              <a:gd name="connsiteY0" fmla="*/ 0 h 10000"/>
              <a:gd name="connsiteX1" fmla="*/ 4839 w 10000"/>
              <a:gd name="connsiteY1" fmla="*/ 0 h 10000"/>
              <a:gd name="connsiteX2" fmla="*/ 4582 w 10000"/>
              <a:gd name="connsiteY2" fmla="*/ 216 h 10000"/>
              <a:gd name="connsiteX3" fmla="*/ 0 w 10000"/>
              <a:gd name="connsiteY3" fmla="*/ 9970 h 10000"/>
              <a:gd name="connsiteX4" fmla="*/ 0 w 10000"/>
              <a:gd name="connsiteY4" fmla="*/ 9970 h 10000"/>
              <a:gd name="connsiteX5" fmla="*/ 2122 w 10000"/>
              <a:gd name="connsiteY5" fmla="*/ 9970 h 10000"/>
              <a:gd name="connsiteX6" fmla="*/ 10000 w 10000"/>
              <a:gd name="connsiteY6" fmla="*/ 10000 h 10000"/>
              <a:gd name="connsiteX7" fmla="*/ 10000 w 10000"/>
              <a:gd name="connsiteY7" fmla="*/ 776 h 10000"/>
              <a:gd name="connsiteX8" fmla="*/ 9634 w 10000"/>
              <a:gd name="connsiteY8" fmla="*/ 0 h 10000"/>
              <a:gd name="connsiteX0" fmla="*/ 9634 w 10000"/>
              <a:gd name="connsiteY0" fmla="*/ 0 h 10000"/>
              <a:gd name="connsiteX1" fmla="*/ 4839 w 10000"/>
              <a:gd name="connsiteY1" fmla="*/ 0 h 10000"/>
              <a:gd name="connsiteX2" fmla="*/ 4582 w 10000"/>
              <a:gd name="connsiteY2" fmla="*/ 216 h 10000"/>
              <a:gd name="connsiteX3" fmla="*/ 0 w 10000"/>
              <a:gd name="connsiteY3" fmla="*/ 9970 h 10000"/>
              <a:gd name="connsiteX4" fmla="*/ 0 w 10000"/>
              <a:gd name="connsiteY4" fmla="*/ 9970 h 10000"/>
              <a:gd name="connsiteX5" fmla="*/ 2122 w 10000"/>
              <a:gd name="connsiteY5" fmla="*/ 9970 h 10000"/>
              <a:gd name="connsiteX6" fmla="*/ 2122 w 10000"/>
              <a:gd name="connsiteY6" fmla="*/ 9970 h 10000"/>
              <a:gd name="connsiteX7" fmla="*/ 10000 w 10000"/>
              <a:gd name="connsiteY7" fmla="*/ 10000 h 10000"/>
              <a:gd name="connsiteX8" fmla="*/ 10000 w 10000"/>
              <a:gd name="connsiteY8" fmla="*/ 776 h 10000"/>
              <a:gd name="connsiteX9" fmla="*/ 9634 w 10000"/>
              <a:gd name="connsiteY9" fmla="*/ 0 h 10000"/>
              <a:gd name="connsiteX0" fmla="*/ 9634 w 10000"/>
              <a:gd name="connsiteY0" fmla="*/ 0 h 10000"/>
              <a:gd name="connsiteX1" fmla="*/ 4839 w 10000"/>
              <a:gd name="connsiteY1" fmla="*/ 0 h 10000"/>
              <a:gd name="connsiteX2" fmla="*/ 4582 w 10000"/>
              <a:gd name="connsiteY2" fmla="*/ 216 h 10000"/>
              <a:gd name="connsiteX3" fmla="*/ 2129 w 10000"/>
              <a:gd name="connsiteY3" fmla="*/ 5469 h 10000"/>
              <a:gd name="connsiteX4" fmla="*/ 0 w 10000"/>
              <a:gd name="connsiteY4" fmla="*/ 9970 h 10000"/>
              <a:gd name="connsiteX5" fmla="*/ 0 w 10000"/>
              <a:gd name="connsiteY5" fmla="*/ 9970 h 10000"/>
              <a:gd name="connsiteX6" fmla="*/ 2122 w 10000"/>
              <a:gd name="connsiteY6" fmla="*/ 9970 h 10000"/>
              <a:gd name="connsiteX7" fmla="*/ 2122 w 10000"/>
              <a:gd name="connsiteY7" fmla="*/ 9970 h 10000"/>
              <a:gd name="connsiteX8" fmla="*/ 10000 w 10000"/>
              <a:gd name="connsiteY8" fmla="*/ 10000 h 10000"/>
              <a:gd name="connsiteX9" fmla="*/ 10000 w 10000"/>
              <a:gd name="connsiteY9" fmla="*/ 776 h 10000"/>
              <a:gd name="connsiteX10" fmla="*/ 9634 w 10000"/>
              <a:gd name="connsiteY10" fmla="*/ 0 h 10000"/>
              <a:gd name="connsiteX0" fmla="*/ 9634 w 10000"/>
              <a:gd name="connsiteY0" fmla="*/ 0 h 10000"/>
              <a:gd name="connsiteX1" fmla="*/ 4839 w 10000"/>
              <a:gd name="connsiteY1" fmla="*/ 0 h 10000"/>
              <a:gd name="connsiteX2" fmla="*/ 4582 w 10000"/>
              <a:gd name="connsiteY2" fmla="*/ 216 h 10000"/>
              <a:gd name="connsiteX3" fmla="*/ 2129 w 10000"/>
              <a:gd name="connsiteY3" fmla="*/ 5469 h 10000"/>
              <a:gd name="connsiteX4" fmla="*/ 0 w 10000"/>
              <a:gd name="connsiteY4" fmla="*/ 9970 h 10000"/>
              <a:gd name="connsiteX5" fmla="*/ 2122 w 10000"/>
              <a:gd name="connsiteY5" fmla="*/ 9970 h 10000"/>
              <a:gd name="connsiteX6" fmla="*/ 2122 w 10000"/>
              <a:gd name="connsiteY6" fmla="*/ 9970 h 10000"/>
              <a:gd name="connsiteX7" fmla="*/ 10000 w 10000"/>
              <a:gd name="connsiteY7" fmla="*/ 10000 h 10000"/>
              <a:gd name="connsiteX8" fmla="*/ 10000 w 10000"/>
              <a:gd name="connsiteY8" fmla="*/ 776 h 10000"/>
              <a:gd name="connsiteX9" fmla="*/ 9634 w 10000"/>
              <a:gd name="connsiteY9" fmla="*/ 0 h 10000"/>
              <a:gd name="connsiteX0" fmla="*/ 7512 w 7878"/>
              <a:gd name="connsiteY0" fmla="*/ 0 h 10000"/>
              <a:gd name="connsiteX1" fmla="*/ 2717 w 7878"/>
              <a:gd name="connsiteY1" fmla="*/ 0 h 10000"/>
              <a:gd name="connsiteX2" fmla="*/ 2460 w 7878"/>
              <a:gd name="connsiteY2" fmla="*/ 216 h 10000"/>
              <a:gd name="connsiteX3" fmla="*/ 7 w 7878"/>
              <a:gd name="connsiteY3" fmla="*/ 5469 h 10000"/>
              <a:gd name="connsiteX4" fmla="*/ 0 w 7878"/>
              <a:gd name="connsiteY4" fmla="*/ 9970 h 10000"/>
              <a:gd name="connsiteX5" fmla="*/ 0 w 7878"/>
              <a:gd name="connsiteY5" fmla="*/ 9970 h 10000"/>
              <a:gd name="connsiteX6" fmla="*/ 7878 w 7878"/>
              <a:gd name="connsiteY6" fmla="*/ 10000 h 10000"/>
              <a:gd name="connsiteX7" fmla="*/ 7878 w 7878"/>
              <a:gd name="connsiteY7" fmla="*/ 776 h 10000"/>
              <a:gd name="connsiteX8" fmla="*/ 7512 w 7878"/>
              <a:gd name="connsiteY8" fmla="*/ 0 h 10000"/>
              <a:gd name="connsiteX0" fmla="*/ 9535 w 10045"/>
              <a:gd name="connsiteY0" fmla="*/ 0 h 9970"/>
              <a:gd name="connsiteX1" fmla="*/ 3449 w 10045"/>
              <a:gd name="connsiteY1" fmla="*/ 0 h 9970"/>
              <a:gd name="connsiteX2" fmla="*/ 3123 w 10045"/>
              <a:gd name="connsiteY2" fmla="*/ 216 h 9970"/>
              <a:gd name="connsiteX3" fmla="*/ 9 w 10045"/>
              <a:gd name="connsiteY3" fmla="*/ 5469 h 9970"/>
              <a:gd name="connsiteX4" fmla="*/ 0 w 10045"/>
              <a:gd name="connsiteY4" fmla="*/ 9970 h 9970"/>
              <a:gd name="connsiteX5" fmla="*/ 0 w 10045"/>
              <a:gd name="connsiteY5" fmla="*/ 9970 h 9970"/>
              <a:gd name="connsiteX6" fmla="*/ 10045 w 10045"/>
              <a:gd name="connsiteY6" fmla="*/ 9955 h 9970"/>
              <a:gd name="connsiteX7" fmla="*/ 10000 w 10045"/>
              <a:gd name="connsiteY7" fmla="*/ 776 h 9970"/>
              <a:gd name="connsiteX8" fmla="*/ 9535 w 10045"/>
              <a:gd name="connsiteY8" fmla="*/ 0 h 9970"/>
              <a:gd name="connsiteX0" fmla="*/ 9492 w 10000"/>
              <a:gd name="connsiteY0" fmla="*/ 0 h 10000"/>
              <a:gd name="connsiteX1" fmla="*/ 3434 w 10000"/>
              <a:gd name="connsiteY1" fmla="*/ 0 h 10000"/>
              <a:gd name="connsiteX2" fmla="*/ 3109 w 10000"/>
              <a:gd name="connsiteY2" fmla="*/ 217 h 10000"/>
              <a:gd name="connsiteX3" fmla="*/ 9 w 10000"/>
              <a:gd name="connsiteY3" fmla="*/ 5485 h 10000"/>
              <a:gd name="connsiteX4" fmla="*/ 0 w 10000"/>
              <a:gd name="connsiteY4" fmla="*/ 10000 h 10000"/>
              <a:gd name="connsiteX5" fmla="*/ 0 w 10000"/>
              <a:gd name="connsiteY5" fmla="*/ 10000 h 10000"/>
              <a:gd name="connsiteX6" fmla="*/ 10000 w 10000"/>
              <a:gd name="connsiteY6" fmla="*/ 9985 h 10000"/>
              <a:gd name="connsiteX7" fmla="*/ 9955 w 10000"/>
              <a:gd name="connsiteY7" fmla="*/ 778 h 10000"/>
              <a:gd name="connsiteX8" fmla="*/ 9492 w 10000"/>
              <a:gd name="connsiteY8" fmla="*/ 0 h 10000"/>
              <a:gd name="connsiteX0" fmla="*/ 9492 w 9991"/>
              <a:gd name="connsiteY0" fmla="*/ 0 h 10000"/>
              <a:gd name="connsiteX1" fmla="*/ 3434 w 9991"/>
              <a:gd name="connsiteY1" fmla="*/ 0 h 10000"/>
              <a:gd name="connsiteX2" fmla="*/ 3109 w 9991"/>
              <a:gd name="connsiteY2" fmla="*/ 217 h 10000"/>
              <a:gd name="connsiteX3" fmla="*/ 9 w 9991"/>
              <a:gd name="connsiteY3" fmla="*/ 5485 h 10000"/>
              <a:gd name="connsiteX4" fmla="*/ 0 w 9991"/>
              <a:gd name="connsiteY4" fmla="*/ 10000 h 10000"/>
              <a:gd name="connsiteX5" fmla="*/ 0 w 9991"/>
              <a:gd name="connsiteY5" fmla="*/ 10000 h 10000"/>
              <a:gd name="connsiteX6" fmla="*/ 9991 w 9991"/>
              <a:gd name="connsiteY6" fmla="*/ 9955 h 10000"/>
              <a:gd name="connsiteX7" fmla="*/ 9955 w 9991"/>
              <a:gd name="connsiteY7" fmla="*/ 778 h 10000"/>
              <a:gd name="connsiteX8" fmla="*/ 9492 w 9991"/>
              <a:gd name="connsiteY8" fmla="*/ 0 h 10000"/>
              <a:gd name="connsiteX0" fmla="*/ 9501 w 9973"/>
              <a:gd name="connsiteY0" fmla="*/ 0 h 10000"/>
              <a:gd name="connsiteX1" fmla="*/ 3437 w 9973"/>
              <a:gd name="connsiteY1" fmla="*/ 0 h 10000"/>
              <a:gd name="connsiteX2" fmla="*/ 3112 w 9973"/>
              <a:gd name="connsiteY2" fmla="*/ 217 h 10000"/>
              <a:gd name="connsiteX3" fmla="*/ 9 w 9973"/>
              <a:gd name="connsiteY3" fmla="*/ 5485 h 10000"/>
              <a:gd name="connsiteX4" fmla="*/ 0 w 9973"/>
              <a:gd name="connsiteY4" fmla="*/ 10000 h 10000"/>
              <a:gd name="connsiteX5" fmla="*/ 0 w 9973"/>
              <a:gd name="connsiteY5" fmla="*/ 10000 h 10000"/>
              <a:gd name="connsiteX6" fmla="*/ 9973 w 9973"/>
              <a:gd name="connsiteY6" fmla="*/ 9970 h 10000"/>
              <a:gd name="connsiteX7" fmla="*/ 9964 w 9973"/>
              <a:gd name="connsiteY7" fmla="*/ 778 h 10000"/>
              <a:gd name="connsiteX8" fmla="*/ 9501 w 9973"/>
              <a:gd name="connsiteY8" fmla="*/ 0 h 10000"/>
              <a:gd name="connsiteX0" fmla="*/ 9527 w 10000"/>
              <a:gd name="connsiteY0" fmla="*/ 0 h 10015"/>
              <a:gd name="connsiteX1" fmla="*/ 3446 w 10000"/>
              <a:gd name="connsiteY1" fmla="*/ 0 h 10015"/>
              <a:gd name="connsiteX2" fmla="*/ 3120 w 10000"/>
              <a:gd name="connsiteY2" fmla="*/ 217 h 10015"/>
              <a:gd name="connsiteX3" fmla="*/ 9 w 10000"/>
              <a:gd name="connsiteY3" fmla="*/ 5485 h 10015"/>
              <a:gd name="connsiteX4" fmla="*/ 0 w 10000"/>
              <a:gd name="connsiteY4" fmla="*/ 10000 h 10015"/>
              <a:gd name="connsiteX5" fmla="*/ 0 w 10000"/>
              <a:gd name="connsiteY5" fmla="*/ 10000 h 10015"/>
              <a:gd name="connsiteX6" fmla="*/ 10000 w 10000"/>
              <a:gd name="connsiteY6" fmla="*/ 10015 h 10015"/>
              <a:gd name="connsiteX7" fmla="*/ 9991 w 10000"/>
              <a:gd name="connsiteY7" fmla="*/ 778 h 10015"/>
              <a:gd name="connsiteX8" fmla="*/ 9527 w 10000"/>
              <a:gd name="connsiteY8" fmla="*/ 0 h 10015"/>
              <a:gd name="connsiteX0" fmla="*/ 9527 w 10740"/>
              <a:gd name="connsiteY0" fmla="*/ 0 h 10015"/>
              <a:gd name="connsiteX1" fmla="*/ 3446 w 10740"/>
              <a:gd name="connsiteY1" fmla="*/ 0 h 10015"/>
              <a:gd name="connsiteX2" fmla="*/ 3120 w 10740"/>
              <a:gd name="connsiteY2" fmla="*/ 217 h 10015"/>
              <a:gd name="connsiteX3" fmla="*/ 9 w 10740"/>
              <a:gd name="connsiteY3" fmla="*/ 5485 h 10015"/>
              <a:gd name="connsiteX4" fmla="*/ 0 w 10740"/>
              <a:gd name="connsiteY4" fmla="*/ 10000 h 10015"/>
              <a:gd name="connsiteX5" fmla="*/ 0 w 10740"/>
              <a:gd name="connsiteY5" fmla="*/ 10000 h 10015"/>
              <a:gd name="connsiteX6" fmla="*/ 10000 w 10740"/>
              <a:gd name="connsiteY6" fmla="*/ 10015 h 10015"/>
              <a:gd name="connsiteX7" fmla="*/ 9998 w 10740"/>
              <a:gd name="connsiteY7" fmla="*/ 8673 h 10015"/>
              <a:gd name="connsiteX8" fmla="*/ 9991 w 10740"/>
              <a:gd name="connsiteY8" fmla="*/ 778 h 10015"/>
              <a:gd name="connsiteX9" fmla="*/ 9527 w 10740"/>
              <a:gd name="connsiteY9" fmla="*/ 0 h 10015"/>
              <a:gd name="connsiteX0" fmla="*/ 9527 w 10740"/>
              <a:gd name="connsiteY0" fmla="*/ 0 h 10015"/>
              <a:gd name="connsiteX1" fmla="*/ 3446 w 10740"/>
              <a:gd name="connsiteY1" fmla="*/ 0 h 10015"/>
              <a:gd name="connsiteX2" fmla="*/ 3120 w 10740"/>
              <a:gd name="connsiteY2" fmla="*/ 217 h 10015"/>
              <a:gd name="connsiteX3" fmla="*/ 9 w 10740"/>
              <a:gd name="connsiteY3" fmla="*/ 5485 h 10015"/>
              <a:gd name="connsiteX4" fmla="*/ 0 w 10740"/>
              <a:gd name="connsiteY4" fmla="*/ 10000 h 10015"/>
              <a:gd name="connsiteX5" fmla="*/ 0 w 10740"/>
              <a:gd name="connsiteY5" fmla="*/ 10000 h 10015"/>
              <a:gd name="connsiteX6" fmla="*/ 10000 w 10740"/>
              <a:gd name="connsiteY6" fmla="*/ 10015 h 10015"/>
              <a:gd name="connsiteX7" fmla="*/ 9998 w 10740"/>
              <a:gd name="connsiteY7" fmla="*/ 8673 h 10015"/>
              <a:gd name="connsiteX8" fmla="*/ 9998 w 10740"/>
              <a:gd name="connsiteY8" fmla="*/ 8673 h 10015"/>
              <a:gd name="connsiteX9" fmla="*/ 9991 w 10740"/>
              <a:gd name="connsiteY9" fmla="*/ 778 h 10015"/>
              <a:gd name="connsiteX10" fmla="*/ 9527 w 10740"/>
              <a:gd name="connsiteY10" fmla="*/ 0 h 10015"/>
              <a:gd name="connsiteX0" fmla="*/ 9527 w 10740"/>
              <a:gd name="connsiteY0" fmla="*/ 0 h 10015"/>
              <a:gd name="connsiteX1" fmla="*/ 3446 w 10740"/>
              <a:gd name="connsiteY1" fmla="*/ 0 h 10015"/>
              <a:gd name="connsiteX2" fmla="*/ 3120 w 10740"/>
              <a:gd name="connsiteY2" fmla="*/ 217 h 10015"/>
              <a:gd name="connsiteX3" fmla="*/ 614 w 10740"/>
              <a:gd name="connsiteY3" fmla="*/ 4455 h 10015"/>
              <a:gd name="connsiteX4" fmla="*/ 9 w 10740"/>
              <a:gd name="connsiteY4" fmla="*/ 5485 h 10015"/>
              <a:gd name="connsiteX5" fmla="*/ 0 w 10740"/>
              <a:gd name="connsiteY5" fmla="*/ 10000 h 10015"/>
              <a:gd name="connsiteX6" fmla="*/ 0 w 10740"/>
              <a:gd name="connsiteY6" fmla="*/ 10000 h 10015"/>
              <a:gd name="connsiteX7" fmla="*/ 10000 w 10740"/>
              <a:gd name="connsiteY7" fmla="*/ 10015 h 10015"/>
              <a:gd name="connsiteX8" fmla="*/ 9998 w 10740"/>
              <a:gd name="connsiteY8" fmla="*/ 8673 h 10015"/>
              <a:gd name="connsiteX9" fmla="*/ 9998 w 10740"/>
              <a:gd name="connsiteY9" fmla="*/ 8673 h 10015"/>
              <a:gd name="connsiteX10" fmla="*/ 9991 w 10740"/>
              <a:gd name="connsiteY10" fmla="*/ 778 h 10015"/>
              <a:gd name="connsiteX11" fmla="*/ 9527 w 10740"/>
              <a:gd name="connsiteY11" fmla="*/ 0 h 10015"/>
              <a:gd name="connsiteX0" fmla="*/ 9527 w 10740"/>
              <a:gd name="connsiteY0" fmla="*/ 0 h 10015"/>
              <a:gd name="connsiteX1" fmla="*/ 3446 w 10740"/>
              <a:gd name="connsiteY1" fmla="*/ 0 h 10015"/>
              <a:gd name="connsiteX2" fmla="*/ 3120 w 10740"/>
              <a:gd name="connsiteY2" fmla="*/ 217 h 10015"/>
              <a:gd name="connsiteX3" fmla="*/ 614 w 10740"/>
              <a:gd name="connsiteY3" fmla="*/ 4455 h 10015"/>
              <a:gd name="connsiteX4" fmla="*/ 614 w 10740"/>
              <a:gd name="connsiteY4" fmla="*/ 4455 h 10015"/>
              <a:gd name="connsiteX5" fmla="*/ 9 w 10740"/>
              <a:gd name="connsiteY5" fmla="*/ 5485 h 10015"/>
              <a:gd name="connsiteX6" fmla="*/ 0 w 10740"/>
              <a:gd name="connsiteY6" fmla="*/ 10000 h 10015"/>
              <a:gd name="connsiteX7" fmla="*/ 0 w 10740"/>
              <a:gd name="connsiteY7" fmla="*/ 10000 h 10015"/>
              <a:gd name="connsiteX8" fmla="*/ 10000 w 10740"/>
              <a:gd name="connsiteY8" fmla="*/ 10015 h 10015"/>
              <a:gd name="connsiteX9" fmla="*/ 9998 w 10740"/>
              <a:gd name="connsiteY9" fmla="*/ 8673 h 10015"/>
              <a:gd name="connsiteX10" fmla="*/ 9998 w 10740"/>
              <a:gd name="connsiteY10" fmla="*/ 8673 h 10015"/>
              <a:gd name="connsiteX11" fmla="*/ 9991 w 10740"/>
              <a:gd name="connsiteY11" fmla="*/ 778 h 10015"/>
              <a:gd name="connsiteX12" fmla="*/ 9527 w 10740"/>
              <a:gd name="connsiteY12" fmla="*/ 0 h 10015"/>
              <a:gd name="connsiteX0" fmla="*/ 9527 w 10027"/>
              <a:gd name="connsiteY0" fmla="*/ 0 h 10000"/>
              <a:gd name="connsiteX1" fmla="*/ 3446 w 10027"/>
              <a:gd name="connsiteY1" fmla="*/ 0 h 10000"/>
              <a:gd name="connsiteX2" fmla="*/ 3120 w 10027"/>
              <a:gd name="connsiteY2" fmla="*/ 217 h 10000"/>
              <a:gd name="connsiteX3" fmla="*/ 614 w 10027"/>
              <a:gd name="connsiteY3" fmla="*/ 4455 h 10000"/>
              <a:gd name="connsiteX4" fmla="*/ 614 w 10027"/>
              <a:gd name="connsiteY4" fmla="*/ 4455 h 10000"/>
              <a:gd name="connsiteX5" fmla="*/ 9 w 10027"/>
              <a:gd name="connsiteY5" fmla="*/ 5485 h 10000"/>
              <a:gd name="connsiteX6" fmla="*/ 0 w 10027"/>
              <a:gd name="connsiteY6" fmla="*/ 10000 h 10000"/>
              <a:gd name="connsiteX7" fmla="*/ 0 w 10027"/>
              <a:gd name="connsiteY7" fmla="*/ 10000 h 10000"/>
              <a:gd name="connsiteX8" fmla="*/ 9998 w 10027"/>
              <a:gd name="connsiteY8" fmla="*/ 8673 h 10000"/>
              <a:gd name="connsiteX9" fmla="*/ 9998 w 10027"/>
              <a:gd name="connsiteY9" fmla="*/ 8673 h 10000"/>
              <a:gd name="connsiteX10" fmla="*/ 9991 w 10027"/>
              <a:gd name="connsiteY10" fmla="*/ 778 h 10000"/>
              <a:gd name="connsiteX11" fmla="*/ 9527 w 10027"/>
              <a:gd name="connsiteY11" fmla="*/ 0 h 10000"/>
              <a:gd name="connsiteX0" fmla="*/ 9527 w 10027"/>
              <a:gd name="connsiteY0" fmla="*/ 0 h 10000"/>
              <a:gd name="connsiteX1" fmla="*/ 3446 w 10027"/>
              <a:gd name="connsiteY1" fmla="*/ 0 h 10000"/>
              <a:gd name="connsiteX2" fmla="*/ 3120 w 10027"/>
              <a:gd name="connsiteY2" fmla="*/ 217 h 10000"/>
              <a:gd name="connsiteX3" fmla="*/ 614 w 10027"/>
              <a:gd name="connsiteY3" fmla="*/ 4455 h 10000"/>
              <a:gd name="connsiteX4" fmla="*/ 614 w 10027"/>
              <a:gd name="connsiteY4" fmla="*/ 4455 h 10000"/>
              <a:gd name="connsiteX5" fmla="*/ 0 w 10027"/>
              <a:gd name="connsiteY5" fmla="*/ 10000 h 10000"/>
              <a:gd name="connsiteX6" fmla="*/ 0 w 10027"/>
              <a:gd name="connsiteY6" fmla="*/ 10000 h 10000"/>
              <a:gd name="connsiteX7" fmla="*/ 9998 w 10027"/>
              <a:gd name="connsiteY7" fmla="*/ 8673 h 10000"/>
              <a:gd name="connsiteX8" fmla="*/ 9998 w 10027"/>
              <a:gd name="connsiteY8" fmla="*/ 8673 h 10000"/>
              <a:gd name="connsiteX9" fmla="*/ 9991 w 10027"/>
              <a:gd name="connsiteY9" fmla="*/ 778 h 10000"/>
              <a:gd name="connsiteX10" fmla="*/ 9527 w 10027"/>
              <a:gd name="connsiteY10" fmla="*/ 0 h 10000"/>
              <a:gd name="connsiteX0" fmla="*/ 9527 w 10027"/>
              <a:gd name="connsiteY0" fmla="*/ 0 h 10000"/>
              <a:gd name="connsiteX1" fmla="*/ 3446 w 10027"/>
              <a:gd name="connsiteY1" fmla="*/ 0 h 10000"/>
              <a:gd name="connsiteX2" fmla="*/ 3120 w 10027"/>
              <a:gd name="connsiteY2" fmla="*/ 217 h 10000"/>
              <a:gd name="connsiteX3" fmla="*/ 614 w 10027"/>
              <a:gd name="connsiteY3" fmla="*/ 4455 h 10000"/>
              <a:gd name="connsiteX4" fmla="*/ 614 w 10027"/>
              <a:gd name="connsiteY4" fmla="*/ 4455 h 10000"/>
              <a:gd name="connsiteX5" fmla="*/ 0 w 10027"/>
              <a:gd name="connsiteY5" fmla="*/ 10000 h 10000"/>
              <a:gd name="connsiteX6" fmla="*/ 610 w 10027"/>
              <a:gd name="connsiteY6" fmla="*/ 8624 h 10000"/>
              <a:gd name="connsiteX7" fmla="*/ 9998 w 10027"/>
              <a:gd name="connsiteY7" fmla="*/ 8673 h 10000"/>
              <a:gd name="connsiteX8" fmla="*/ 9998 w 10027"/>
              <a:gd name="connsiteY8" fmla="*/ 8673 h 10000"/>
              <a:gd name="connsiteX9" fmla="*/ 9991 w 10027"/>
              <a:gd name="connsiteY9" fmla="*/ 778 h 10000"/>
              <a:gd name="connsiteX10" fmla="*/ 9527 w 10027"/>
              <a:gd name="connsiteY10" fmla="*/ 0 h 10000"/>
              <a:gd name="connsiteX0" fmla="*/ 9611 w 10111"/>
              <a:gd name="connsiteY0" fmla="*/ 0 h 8673"/>
              <a:gd name="connsiteX1" fmla="*/ 3530 w 10111"/>
              <a:gd name="connsiteY1" fmla="*/ 0 h 8673"/>
              <a:gd name="connsiteX2" fmla="*/ 3204 w 10111"/>
              <a:gd name="connsiteY2" fmla="*/ 217 h 8673"/>
              <a:gd name="connsiteX3" fmla="*/ 698 w 10111"/>
              <a:gd name="connsiteY3" fmla="*/ 4455 h 8673"/>
              <a:gd name="connsiteX4" fmla="*/ 698 w 10111"/>
              <a:gd name="connsiteY4" fmla="*/ 4455 h 8673"/>
              <a:gd name="connsiteX5" fmla="*/ 694 w 10111"/>
              <a:gd name="connsiteY5" fmla="*/ 8624 h 8673"/>
              <a:gd name="connsiteX6" fmla="*/ 10082 w 10111"/>
              <a:gd name="connsiteY6" fmla="*/ 8673 h 8673"/>
              <a:gd name="connsiteX7" fmla="*/ 10082 w 10111"/>
              <a:gd name="connsiteY7" fmla="*/ 8673 h 8673"/>
              <a:gd name="connsiteX8" fmla="*/ 10075 w 10111"/>
              <a:gd name="connsiteY8" fmla="*/ 778 h 8673"/>
              <a:gd name="connsiteX9" fmla="*/ 9611 w 10111"/>
              <a:gd name="connsiteY9" fmla="*/ 0 h 8673"/>
              <a:gd name="connsiteX0" fmla="*/ 9505 w 10000"/>
              <a:gd name="connsiteY0" fmla="*/ 0 h 10000"/>
              <a:gd name="connsiteX1" fmla="*/ 3491 w 10000"/>
              <a:gd name="connsiteY1" fmla="*/ 0 h 10000"/>
              <a:gd name="connsiteX2" fmla="*/ 3169 w 10000"/>
              <a:gd name="connsiteY2" fmla="*/ 250 h 10000"/>
              <a:gd name="connsiteX3" fmla="*/ 690 w 10000"/>
              <a:gd name="connsiteY3" fmla="*/ 5137 h 10000"/>
              <a:gd name="connsiteX4" fmla="*/ 690 w 10000"/>
              <a:gd name="connsiteY4" fmla="*/ 5137 h 10000"/>
              <a:gd name="connsiteX5" fmla="*/ 686 w 10000"/>
              <a:gd name="connsiteY5" fmla="*/ 9957 h 10000"/>
              <a:gd name="connsiteX6" fmla="*/ 9971 w 10000"/>
              <a:gd name="connsiteY6" fmla="*/ 10000 h 10000"/>
              <a:gd name="connsiteX7" fmla="*/ 9971 w 10000"/>
              <a:gd name="connsiteY7" fmla="*/ 10000 h 10000"/>
              <a:gd name="connsiteX8" fmla="*/ 9964 w 10000"/>
              <a:gd name="connsiteY8" fmla="*/ 897 h 10000"/>
              <a:gd name="connsiteX9" fmla="*/ 9505 w 10000"/>
              <a:gd name="connsiteY9" fmla="*/ 0 h 10000"/>
              <a:gd name="connsiteX0" fmla="*/ 8819 w 9314"/>
              <a:gd name="connsiteY0" fmla="*/ 0 h 10000"/>
              <a:gd name="connsiteX1" fmla="*/ 2805 w 9314"/>
              <a:gd name="connsiteY1" fmla="*/ 0 h 10000"/>
              <a:gd name="connsiteX2" fmla="*/ 2483 w 9314"/>
              <a:gd name="connsiteY2" fmla="*/ 250 h 10000"/>
              <a:gd name="connsiteX3" fmla="*/ 4 w 9314"/>
              <a:gd name="connsiteY3" fmla="*/ 5137 h 10000"/>
              <a:gd name="connsiteX4" fmla="*/ 0 w 9314"/>
              <a:gd name="connsiteY4" fmla="*/ 9957 h 10000"/>
              <a:gd name="connsiteX5" fmla="*/ 9285 w 9314"/>
              <a:gd name="connsiteY5" fmla="*/ 10000 h 10000"/>
              <a:gd name="connsiteX6" fmla="*/ 9285 w 9314"/>
              <a:gd name="connsiteY6" fmla="*/ 10000 h 10000"/>
              <a:gd name="connsiteX7" fmla="*/ 9278 w 9314"/>
              <a:gd name="connsiteY7" fmla="*/ 897 h 10000"/>
              <a:gd name="connsiteX8" fmla="*/ 8819 w 9314"/>
              <a:gd name="connsiteY8" fmla="*/ 0 h 10000"/>
              <a:gd name="connsiteX0" fmla="*/ 9483 w 10014"/>
              <a:gd name="connsiteY0" fmla="*/ 0 h 10000"/>
              <a:gd name="connsiteX1" fmla="*/ 3026 w 10014"/>
              <a:gd name="connsiteY1" fmla="*/ 0 h 10000"/>
              <a:gd name="connsiteX2" fmla="*/ 2680 w 10014"/>
              <a:gd name="connsiteY2" fmla="*/ 250 h 10000"/>
              <a:gd name="connsiteX3" fmla="*/ 18 w 10014"/>
              <a:gd name="connsiteY3" fmla="*/ 5137 h 10000"/>
              <a:gd name="connsiteX4" fmla="*/ 0 w 10014"/>
              <a:gd name="connsiteY4" fmla="*/ 9970 h 10000"/>
              <a:gd name="connsiteX5" fmla="*/ 9983 w 10014"/>
              <a:gd name="connsiteY5" fmla="*/ 10000 h 10000"/>
              <a:gd name="connsiteX6" fmla="*/ 9983 w 10014"/>
              <a:gd name="connsiteY6" fmla="*/ 10000 h 10000"/>
              <a:gd name="connsiteX7" fmla="*/ 9975 w 10014"/>
              <a:gd name="connsiteY7" fmla="*/ 897 h 10000"/>
              <a:gd name="connsiteX8" fmla="*/ 9483 w 10014"/>
              <a:gd name="connsiteY8"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14" h="10000">
                <a:moveTo>
                  <a:pt x="9483" y="0"/>
                </a:moveTo>
                <a:lnTo>
                  <a:pt x="3026" y="0"/>
                </a:lnTo>
                <a:cubicBezTo>
                  <a:pt x="2826" y="-2"/>
                  <a:pt x="2773" y="78"/>
                  <a:pt x="2680" y="250"/>
                </a:cubicBezTo>
                <a:lnTo>
                  <a:pt x="18" y="5137"/>
                </a:lnTo>
                <a:cubicBezTo>
                  <a:pt x="17" y="6744"/>
                  <a:pt x="1" y="8363"/>
                  <a:pt x="0" y="9970"/>
                </a:cubicBezTo>
                <a:lnTo>
                  <a:pt x="9983" y="10000"/>
                </a:lnTo>
                <a:lnTo>
                  <a:pt x="9983" y="10000"/>
                </a:lnTo>
                <a:cubicBezTo>
                  <a:pt x="9982" y="8483"/>
                  <a:pt x="10060" y="2564"/>
                  <a:pt x="9975" y="897"/>
                </a:cubicBezTo>
                <a:cubicBezTo>
                  <a:pt x="9975" y="400"/>
                  <a:pt x="9761" y="0"/>
                  <a:pt x="9483" y="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 name="Text Placeholder 2">
            <a:extLst>
              <a:ext uri="{FF2B5EF4-FFF2-40B4-BE49-F238E27FC236}">
                <a16:creationId xmlns:a16="http://schemas.microsoft.com/office/drawing/2014/main" id="{6964F041-3DD3-A75C-DF03-80A43382CF5D}"/>
              </a:ext>
            </a:extLst>
          </p:cNvPr>
          <p:cNvSpPr>
            <a:spLocks noGrp="1"/>
          </p:cNvSpPr>
          <p:nvPr>
            <p:ph type="body" sz="quarter" idx="13"/>
          </p:nvPr>
        </p:nvSpPr>
        <p:spPr>
          <a:xfrm>
            <a:off x="2624714" y="3684149"/>
            <a:ext cx="8786725" cy="1172293"/>
          </a:xfrm>
        </p:spPr>
        <p:txBody>
          <a:bodyPr wrap="square">
            <a:noAutofit/>
          </a:bodyPr>
          <a:lstStyle/>
          <a:p>
            <a:r>
              <a:rPr lang="en-GB" sz="3600" b="1">
                <a:solidFill>
                  <a:srgbClr val="303942"/>
                </a:solidFill>
                <a:latin typeface="Arial"/>
                <a:cs typeface="Arial"/>
              </a:rPr>
              <a:t>Armed Forces Covenant Workshop</a:t>
            </a:r>
            <a:endParaRPr lang="en-US" sz="3600" b="1">
              <a:solidFill>
                <a:srgbClr val="303942"/>
              </a:solidFill>
              <a:latin typeface="Arial"/>
              <a:cs typeface="Arial"/>
            </a:endParaRPr>
          </a:p>
          <a:p>
            <a:endParaRPr lang="en-GB" sz="3600">
              <a:solidFill>
                <a:srgbClr val="303942"/>
              </a:solidFill>
              <a:latin typeface="Arial"/>
              <a:cs typeface="Arial"/>
            </a:endParaRPr>
          </a:p>
          <a:p>
            <a:r>
              <a:rPr lang="en-GB" sz="2000" b="1">
                <a:solidFill>
                  <a:srgbClr val="303942"/>
                </a:solidFill>
                <a:latin typeface="Arial"/>
                <a:cs typeface="Arial"/>
              </a:rPr>
              <a:t> </a:t>
            </a:r>
            <a:r>
              <a:rPr lang="en-GB" sz="2800" b="1">
                <a:solidFill>
                  <a:srgbClr val="303942"/>
                </a:solidFill>
                <a:latin typeface="Arial"/>
                <a:cs typeface="Arial"/>
              </a:rPr>
              <a:t>MOD                  </a:t>
            </a:r>
            <a:r>
              <a:rPr lang="en-US" sz="2800">
                <a:solidFill>
                  <a:srgbClr val="303942"/>
                </a:solidFill>
                <a:latin typeface="Arial"/>
                <a:cs typeface="Arial"/>
              </a:rPr>
              <a:t>     </a:t>
            </a:r>
            <a:r>
              <a:rPr lang="en-GB" sz="2800" b="1">
                <a:solidFill>
                  <a:srgbClr val="303942"/>
                </a:solidFill>
                <a:latin typeface="Arial"/>
                <a:cs typeface="Arial"/>
              </a:rPr>
              <a:t>Dorset Council</a:t>
            </a:r>
          </a:p>
          <a:p>
            <a:r>
              <a:rPr lang="en-GB" sz="2800" b="1">
                <a:solidFill>
                  <a:srgbClr val="303942"/>
                </a:solidFill>
                <a:latin typeface="Arial"/>
                <a:cs typeface="Arial"/>
              </a:rPr>
              <a:t> </a:t>
            </a:r>
            <a:r>
              <a:rPr lang="en-GB" sz="2800">
                <a:solidFill>
                  <a:srgbClr val="303942"/>
                </a:solidFill>
                <a:latin typeface="Arial"/>
                <a:cs typeface="Arial"/>
              </a:rPr>
              <a:t>Sophie Rackham </a:t>
            </a:r>
            <a:r>
              <a:rPr lang="en-GB" sz="2800" b="1">
                <a:solidFill>
                  <a:srgbClr val="303942"/>
                </a:solidFill>
                <a:latin typeface="Arial"/>
                <a:cs typeface="Arial"/>
              </a:rPr>
              <a:t>          </a:t>
            </a:r>
            <a:r>
              <a:rPr lang="en-GB" sz="2800">
                <a:solidFill>
                  <a:srgbClr val="303942"/>
                </a:solidFill>
                <a:latin typeface="Arial"/>
                <a:cs typeface="Arial"/>
              </a:rPr>
              <a:t> Nicholas Harper</a:t>
            </a:r>
            <a:endParaRPr lang="en-GB" sz="2800">
              <a:solidFill>
                <a:srgbClr val="303942"/>
              </a:solidFill>
            </a:endParaRPr>
          </a:p>
          <a:p>
            <a:r>
              <a:rPr lang="en-GB" sz="2800">
                <a:solidFill>
                  <a:srgbClr val="303942"/>
                </a:solidFill>
                <a:latin typeface="Arial"/>
                <a:cs typeface="Arial"/>
              </a:rPr>
              <a:t> SSgt James McCafferty</a:t>
            </a:r>
            <a:endParaRPr lang="en-GB" sz="2800">
              <a:solidFill>
                <a:srgbClr val="303942"/>
              </a:solidFill>
            </a:endParaRPr>
          </a:p>
          <a:p>
            <a:endParaRPr lang="en-GB" sz="2000">
              <a:solidFill>
                <a:srgbClr val="303942"/>
              </a:solidFill>
              <a:latin typeface="Arial"/>
              <a:cs typeface="Arial"/>
            </a:endParaRPr>
          </a:p>
        </p:txBody>
      </p:sp>
      <p:sp>
        <p:nvSpPr>
          <p:cNvPr id="9" name="Slide Number Placeholder 8">
            <a:extLst>
              <a:ext uri="{FF2B5EF4-FFF2-40B4-BE49-F238E27FC236}">
                <a16:creationId xmlns:a16="http://schemas.microsoft.com/office/drawing/2014/main" id="{25AF0FEA-0306-5BBD-FFB6-AFD38F3C9A93}"/>
              </a:ext>
            </a:extLst>
          </p:cNvPr>
          <p:cNvSpPr>
            <a:spLocks noGrp="1"/>
          </p:cNvSpPr>
          <p:nvPr>
            <p:ph type="sldNum" sz="quarter" idx="14"/>
          </p:nvPr>
        </p:nvSpPr>
        <p:spPr/>
        <p:txBody>
          <a:bodyPr wrap="square"/>
          <a:lstStyle/>
          <a:p>
            <a:fld id="{5C01B2B2-3B32-4177-9645-58C2813D6AA3}" type="slidenum">
              <a:rPr lang="en-GB" smtClean="0"/>
              <a:pPr/>
              <a:t>2</a:t>
            </a:fld>
            <a:endParaRPr lang="en-GB"/>
          </a:p>
        </p:txBody>
      </p:sp>
      <p:cxnSp>
        <p:nvCxnSpPr>
          <p:cNvPr id="6" name="Straight Connector 5">
            <a:extLst>
              <a:ext uri="{FF2B5EF4-FFF2-40B4-BE49-F238E27FC236}">
                <a16:creationId xmlns:a16="http://schemas.microsoft.com/office/drawing/2014/main" id="{AF221AC8-596E-DE73-B357-B0FBE3EE4159}"/>
              </a:ext>
            </a:extLst>
          </p:cNvPr>
          <p:cNvCxnSpPr/>
          <p:nvPr/>
        </p:nvCxnSpPr>
        <p:spPr>
          <a:xfrm>
            <a:off x="-6009" y="6416231"/>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F134400-2003-EE38-02BC-E117F60168D0}"/>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8" name="Picture 7" descr="A lion holding a flag&#10;&#10;AI-generated content may be incorrect.">
            <a:extLst>
              <a:ext uri="{FF2B5EF4-FFF2-40B4-BE49-F238E27FC236}">
                <a16:creationId xmlns:a16="http://schemas.microsoft.com/office/drawing/2014/main" id="{14DCB3C4-A2E5-154E-F3FD-8721A9DA89E0}"/>
              </a:ext>
            </a:extLst>
          </p:cNvPr>
          <p:cNvPicPr>
            <a:picLocks noChangeAspect="1"/>
          </p:cNvPicPr>
          <p:nvPr/>
        </p:nvPicPr>
        <p:blipFill>
          <a:blip r:embed="rId3"/>
          <a:stretch>
            <a:fillRect/>
          </a:stretch>
        </p:blipFill>
        <p:spPr>
          <a:xfrm>
            <a:off x="2628904" y="342348"/>
            <a:ext cx="2282891" cy="1238250"/>
          </a:xfrm>
          <a:prstGeom prst="rect">
            <a:avLst/>
          </a:prstGeom>
        </p:spPr>
      </p:pic>
    </p:spTree>
    <p:extLst>
      <p:ext uri="{BB962C8B-B14F-4D97-AF65-F5344CB8AC3E}">
        <p14:creationId xmlns:p14="http://schemas.microsoft.com/office/powerpoint/2010/main" val="1313018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4EF96902-E4B0-CDB4-392C-AEAC62CD67F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180B3BED-0912-9130-EEC2-D759A345EE39}"/>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7E2AB2BE-4AF8-0B87-00B0-95DE635797A9}"/>
              </a:ext>
            </a:extLst>
          </p:cNvPr>
          <p:cNvSpPr>
            <a:spLocks noGrp="1"/>
          </p:cNvSpPr>
          <p:nvPr>
            <p:ph type="sldNum" sz="quarter" idx="13"/>
          </p:nvPr>
        </p:nvSpPr>
        <p:spPr/>
        <p:txBody>
          <a:bodyPr wrap="square"/>
          <a:lstStyle/>
          <a:p>
            <a:fld id="{5C01B2B2-3B32-4177-9645-58C2813D6AA3}" type="slidenum">
              <a:rPr lang="en-GB" smtClean="0"/>
              <a:pPr/>
              <a:t>20</a:t>
            </a:fld>
            <a:endParaRPr lang="en-GB"/>
          </a:p>
        </p:txBody>
      </p:sp>
      <p:cxnSp>
        <p:nvCxnSpPr>
          <p:cNvPr id="7" name="Straight Connector 6">
            <a:extLst>
              <a:ext uri="{FF2B5EF4-FFF2-40B4-BE49-F238E27FC236}">
                <a16:creationId xmlns:a16="http://schemas.microsoft.com/office/drawing/2014/main" id="{58D0E521-4958-3BEB-06E7-DD3C4FD9C381}"/>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F52521A-3DFF-1612-44BF-03126531E077}"/>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713242D3-52AE-21A8-8156-661CA426B074}"/>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8A4D6652-5AE0-DAC3-CEFF-BE25A9056E84}"/>
              </a:ext>
            </a:extLst>
          </p:cNvPr>
          <p:cNvSpPr txBox="1"/>
          <p:nvPr/>
        </p:nvSpPr>
        <p:spPr>
          <a:xfrm>
            <a:off x="2447825" y="411174"/>
            <a:ext cx="9459119" cy="707886"/>
          </a:xfrm>
          <a:prstGeom prst="rect">
            <a:avLst/>
          </a:prstGeom>
          <a:noFill/>
        </p:spPr>
        <p:txBody>
          <a:bodyPr wrap="square" rtlCol="0">
            <a:spAutoFit/>
          </a:bodyPr>
          <a:lstStyle/>
          <a:p>
            <a:r>
              <a:rPr lang="en-GB" sz="4000">
                <a:solidFill>
                  <a:schemeClr val="bg1"/>
                </a:solidFill>
              </a:rPr>
              <a:t>Case study 7 – Education and training</a:t>
            </a:r>
          </a:p>
        </p:txBody>
      </p:sp>
      <p:sp>
        <p:nvSpPr>
          <p:cNvPr id="3" name="TextBox 2">
            <a:extLst>
              <a:ext uri="{FF2B5EF4-FFF2-40B4-BE49-F238E27FC236}">
                <a16:creationId xmlns:a16="http://schemas.microsoft.com/office/drawing/2014/main" id="{26A5BC2A-25AB-3996-318C-C3A67C3815DE}"/>
              </a:ext>
            </a:extLst>
          </p:cNvPr>
          <p:cNvSpPr txBox="1"/>
          <p:nvPr/>
        </p:nvSpPr>
        <p:spPr>
          <a:xfrm>
            <a:off x="537329" y="1838227"/>
            <a:ext cx="10520312" cy="3046988"/>
          </a:xfrm>
          <a:prstGeom prst="rect">
            <a:avLst/>
          </a:prstGeom>
          <a:noFill/>
        </p:spPr>
        <p:txBody>
          <a:bodyPr wrap="square" rtlCol="0">
            <a:spAutoFit/>
          </a:bodyPr>
          <a:lstStyle/>
          <a:p>
            <a:pPr fontAlgn="base"/>
            <a:r>
              <a:rPr lang="en-GB" sz="2400">
                <a:solidFill>
                  <a:schemeClr val="bg1"/>
                </a:solidFill>
              </a:rPr>
              <a:t>A Service family is bereaved after the death of a Service person. Soon afterwards, the family moves to be closer to support. They say the move is linked to the Service parent’s death.</a:t>
            </a:r>
          </a:p>
          <a:p>
            <a:endParaRPr lang="en-GB" sz="2400">
              <a:solidFill>
                <a:schemeClr val="bg1"/>
              </a:solidFill>
            </a:endParaRPr>
          </a:p>
          <a:p>
            <a:r>
              <a:rPr lang="en-GB" sz="2400">
                <a:solidFill>
                  <a:schemeClr val="bg1"/>
                </a:solidFill>
              </a:rPr>
              <a:t>The child joins a new secondary school mid-year and has exams soon. The new school uses different exam boards from the previous school.</a:t>
            </a:r>
          </a:p>
          <a:p>
            <a:endParaRPr lang="en-GB" sz="2400">
              <a:solidFill>
                <a:schemeClr val="bg1"/>
              </a:solidFill>
            </a:endParaRPr>
          </a:p>
          <a:p>
            <a:r>
              <a:rPr lang="en-GB" sz="2400">
                <a:solidFill>
                  <a:schemeClr val="bg1"/>
                </a:solidFill>
              </a:rPr>
              <a:t>The surviving parent asks for flexibility with the timetable.</a:t>
            </a:r>
          </a:p>
        </p:txBody>
      </p:sp>
    </p:spTree>
    <p:extLst>
      <p:ext uri="{BB962C8B-B14F-4D97-AF65-F5344CB8AC3E}">
        <p14:creationId xmlns:p14="http://schemas.microsoft.com/office/powerpoint/2010/main" val="3804873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21</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7 – Education and training</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Service-child disadvantage: bereavement, Service-linked move, exam disruption and wellbeing impact.</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b="0">
                <a:solidFill>
                  <a:srgbClr val="F7F2F4"/>
                </a:solidFill>
                <a:latin typeface="Arial"/>
              </a:rPr>
              <a:t>May be justified for a bereaved Service family, but only within school and exam-board powers.</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Previous school records, exam boards, timetable constraints, bereavement needs and support already in place.</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Exam rules, different specifications, late records, pastoral capacity and uncertainty over responsibilities.</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GB" b="0">
                <a:solidFill>
                  <a:srgbClr val="F7F2F4"/>
                </a:solidFill>
                <a:latin typeface="Arial"/>
              </a:rPr>
              <a:t>Appoint </a:t>
            </a:r>
            <a:r>
              <a:rPr b="0">
                <a:solidFill>
                  <a:srgbClr val="F7F2F4"/>
                </a:solidFill>
                <a:latin typeface="Arial"/>
              </a:rPr>
              <a:t>a </a:t>
            </a:r>
            <a:r>
              <a:rPr lang="en-GB" b="0">
                <a:solidFill>
                  <a:srgbClr val="F7F2F4"/>
                </a:solidFill>
                <a:latin typeface="Arial"/>
              </a:rPr>
              <a:t>named </a:t>
            </a:r>
            <a:r>
              <a:rPr b="0">
                <a:solidFill>
                  <a:srgbClr val="F7F2F4"/>
                </a:solidFill>
                <a:latin typeface="Arial"/>
              </a:rPr>
              <a:t>lead</a:t>
            </a:r>
            <a:r>
              <a:rPr lang="en-GB" b="0">
                <a:solidFill>
                  <a:srgbClr val="F7F2F4"/>
                </a:solidFill>
                <a:latin typeface="Arial"/>
              </a:rPr>
              <a:t>; contact </a:t>
            </a:r>
            <a:r>
              <a:rPr b="0">
                <a:solidFill>
                  <a:srgbClr val="F7F2F4"/>
                </a:solidFill>
                <a:latin typeface="Arial"/>
              </a:rPr>
              <a:t>previous school</a:t>
            </a:r>
            <a:r>
              <a:rPr lang="en-GB" b="0">
                <a:solidFill>
                  <a:srgbClr val="F7F2F4"/>
                </a:solidFill>
                <a:latin typeface="Arial"/>
              </a:rPr>
              <a:t> and </a:t>
            </a:r>
            <a:r>
              <a:rPr b="0">
                <a:solidFill>
                  <a:srgbClr val="F7F2F4"/>
                </a:solidFill>
                <a:latin typeface="Arial"/>
              </a:rPr>
              <a:t>exam </a:t>
            </a:r>
            <a:r>
              <a:rPr lang="en-GB" b="0">
                <a:solidFill>
                  <a:srgbClr val="F7F2F4"/>
                </a:solidFill>
                <a:latin typeface="Arial"/>
              </a:rPr>
              <a:t>boards quickly; use </a:t>
            </a:r>
            <a:r>
              <a:rPr b="0">
                <a:solidFill>
                  <a:srgbClr val="F7F2F4"/>
                </a:solidFill>
                <a:latin typeface="Arial"/>
              </a:rPr>
              <a:t>timetable flexibility, catch-up and pastoral support</a:t>
            </a:r>
            <a:r>
              <a:rPr lang="en-GB" b="0">
                <a:solidFill>
                  <a:srgbClr val="F7F2F4"/>
                </a:solidFill>
                <a:latin typeface="Arial"/>
              </a:rPr>
              <a:t> within rules</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27FF14CC-70B1-36A3-FA0B-072629712F9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06F2B13-891D-BDAB-619E-2323D84EEA96}"/>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5FCBF1A9-DDDB-1C6B-1EFC-68BC49F27AAD}"/>
              </a:ext>
            </a:extLst>
          </p:cNvPr>
          <p:cNvSpPr>
            <a:spLocks noGrp="1"/>
          </p:cNvSpPr>
          <p:nvPr>
            <p:ph type="sldNum" sz="quarter" idx="13"/>
          </p:nvPr>
        </p:nvSpPr>
        <p:spPr/>
        <p:txBody>
          <a:bodyPr wrap="square"/>
          <a:lstStyle/>
          <a:p>
            <a:fld id="{5C01B2B2-3B32-4177-9645-58C2813D6AA3}" type="slidenum">
              <a:rPr lang="en-GB" smtClean="0"/>
              <a:pPr/>
              <a:t>22</a:t>
            </a:fld>
            <a:endParaRPr lang="en-GB"/>
          </a:p>
        </p:txBody>
      </p:sp>
      <p:cxnSp>
        <p:nvCxnSpPr>
          <p:cNvPr id="7" name="Straight Connector 6">
            <a:extLst>
              <a:ext uri="{FF2B5EF4-FFF2-40B4-BE49-F238E27FC236}">
                <a16:creationId xmlns:a16="http://schemas.microsoft.com/office/drawing/2014/main" id="{AF39FFFC-5A10-9B84-34F8-829C25D9224E}"/>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372CDDE-5D0F-ADFD-080C-F25BDDABF10E}"/>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ACCB840B-CC44-9FC9-F955-0F986F0FF6E4}"/>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CA2E0E8D-1238-ACD6-3E94-5409A9C8D82A}"/>
              </a:ext>
            </a:extLst>
          </p:cNvPr>
          <p:cNvSpPr txBox="1"/>
          <p:nvPr/>
        </p:nvSpPr>
        <p:spPr>
          <a:xfrm>
            <a:off x="2061570" y="336760"/>
            <a:ext cx="9967032" cy="707886"/>
          </a:xfrm>
          <a:prstGeom prst="rect">
            <a:avLst/>
          </a:prstGeom>
          <a:noFill/>
        </p:spPr>
        <p:txBody>
          <a:bodyPr wrap="square" rtlCol="0">
            <a:spAutoFit/>
          </a:bodyPr>
          <a:lstStyle/>
          <a:p>
            <a:r>
              <a:rPr lang="en-GB" sz="4000">
                <a:solidFill>
                  <a:schemeClr val="bg1"/>
                </a:solidFill>
              </a:rPr>
              <a:t>Case study 8 – </a:t>
            </a:r>
            <a:r>
              <a:rPr lang="en-US" sz="4000">
                <a:solidFill>
                  <a:schemeClr val="bg1"/>
                </a:solidFill>
              </a:rPr>
              <a:t>Immigration and citizenship</a:t>
            </a:r>
            <a:endParaRPr lang="en-GB" sz="4000">
              <a:solidFill>
                <a:schemeClr val="bg1"/>
              </a:solidFill>
            </a:endParaRPr>
          </a:p>
        </p:txBody>
      </p:sp>
      <p:sp>
        <p:nvSpPr>
          <p:cNvPr id="3" name="TextBox 2">
            <a:extLst>
              <a:ext uri="{FF2B5EF4-FFF2-40B4-BE49-F238E27FC236}">
                <a16:creationId xmlns:a16="http://schemas.microsoft.com/office/drawing/2014/main" id="{06983D80-8429-87F6-2FF3-50D0CD2C3DA4}"/>
              </a:ext>
            </a:extLst>
          </p:cNvPr>
          <p:cNvSpPr txBox="1"/>
          <p:nvPr/>
        </p:nvSpPr>
        <p:spPr>
          <a:xfrm>
            <a:off x="537329" y="1838227"/>
            <a:ext cx="10520312" cy="3785652"/>
          </a:xfrm>
          <a:prstGeom prst="rect">
            <a:avLst/>
          </a:prstGeom>
          <a:noFill/>
        </p:spPr>
        <p:txBody>
          <a:bodyPr wrap="square" rtlCol="0">
            <a:spAutoFit/>
          </a:bodyPr>
          <a:lstStyle/>
          <a:p>
            <a:pPr fontAlgn="base"/>
            <a:r>
              <a:rPr lang="en-GB" sz="2400">
                <a:solidFill>
                  <a:schemeClr val="bg1"/>
                </a:solidFill>
              </a:rPr>
              <a:t>A non-UK Service partner is living overseas with their serving partner because of a posting.</a:t>
            </a:r>
          </a:p>
          <a:p>
            <a:endParaRPr lang="en-GB" sz="2400">
              <a:solidFill>
                <a:schemeClr val="bg1"/>
              </a:solidFill>
            </a:endParaRPr>
          </a:p>
          <a:p>
            <a:r>
              <a:rPr lang="en-GB" sz="2400">
                <a:solidFill>
                  <a:schemeClr val="bg1"/>
                </a:solidFill>
              </a:rPr>
              <a:t>The family plans to return to the UK within three months. The partner needs to renew their immigration permission and apply for settlement so they can start a job soon after returning.</a:t>
            </a:r>
          </a:p>
          <a:p>
            <a:endParaRPr lang="en-GB" sz="2400">
              <a:solidFill>
                <a:schemeClr val="bg1"/>
              </a:solidFill>
            </a:endParaRPr>
          </a:p>
          <a:p>
            <a:r>
              <a:rPr lang="en-GB" sz="2400">
                <a:solidFill>
                  <a:schemeClr val="bg1"/>
                </a:solidFill>
              </a:rPr>
              <a:t>The process requires a biometrics appointment and supporting documents. The appointment is in the UK. It is unclear whether the family can meet the document requirements from overseas within the required timescales.</a:t>
            </a:r>
          </a:p>
        </p:txBody>
      </p:sp>
    </p:spTree>
    <p:extLst>
      <p:ext uri="{BB962C8B-B14F-4D97-AF65-F5344CB8AC3E}">
        <p14:creationId xmlns:p14="http://schemas.microsoft.com/office/powerpoint/2010/main" val="2305775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23</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9262394" cy="707886"/>
          </a:xfrm>
          <a:prstGeom prst="rect">
            <a:avLst/>
          </a:prstGeom>
          <a:noFill/>
        </p:spPr>
        <p:txBody>
          <a:bodyPr wrap="square" lIns="0" tIns="0" rIns="0" bIns="0" rtlCol="0">
            <a:noAutofit/>
          </a:bodyPr>
          <a:lstStyle/>
          <a:p>
            <a:pPr algn="l"/>
            <a:r>
              <a:rPr sz="3600" b="0">
                <a:solidFill>
                  <a:srgbClr val="F4F0F2"/>
                </a:solidFill>
                <a:latin typeface="Arial"/>
              </a:rPr>
              <a:t>Case study 8 – Immigration and citizenship</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access disadvantage: overseas posting may make documents, biometrics and timing harder.</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a:solidFill>
                  <a:srgbClr val="F7F2F4"/>
                </a:solidFill>
                <a:latin typeface="Arial"/>
              </a:rPr>
              <a:t>No special provision</a:t>
            </a:r>
            <a:r>
              <a:rPr b="0">
                <a:solidFill>
                  <a:srgbClr val="F7F2F4"/>
                </a:solidFill>
                <a:latin typeface="Arial"/>
              </a:rPr>
              <a:t>; special provision may apply only for those sacrificing the most.</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Immigration route, expiry dates, posting evidence, document gaps, appointment options and work start date.</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Rigid rules, UK biometrics, document access, travel costs, time limits and staff unfamiliarity with postings.</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b="0">
                <a:solidFill>
                  <a:srgbClr val="F7F2F4"/>
                </a:solidFill>
                <a:latin typeface="Arial"/>
              </a:rPr>
              <a:t>Escalate early</a:t>
            </a:r>
            <a:r>
              <a:rPr lang="en-GB" b="0">
                <a:solidFill>
                  <a:srgbClr val="F7F2F4"/>
                </a:solidFill>
                <a:latin typeface="Arial"/>
              </a:rPr>
              <a:t>; </a:t>
            </a:r>
            <a:r>
              <a:rPr b="0">
                <a:solidFill>
                  <a:srgbClr val="F7F2F4"/>
                </a:solidFill>
                <a:latin typeface="Arial"/>
              </a:rPr>
              <a:t>clarify acceptable evidence</a:t>
            </a:r>
            <a:r>
              <a:rPr lang="en-GB" b="0">
                <a:solidFill>
                  <a:srgbClr val="F7F2F4"/>
                </a:solidFill>
                <a:latin typeface="Arial"/>
              </a:rPr>
              <a:t>; </a:t>
            </a:r>
            <a:r>
              <a:rPr b="0">
                <a:solidFill>
                  <a:srgbClr val="F7F2F4"/>
                </a:solidFill>
                <a:latin typeface="Arial"/>
              </a:rPr>
              <a:t>explore overseas</a:t>
            </a:r>
            <a:r>
              <a:rPr lang="en-GB" b="0">
                <a:solidFill>
                  <a:srgbClr val="F7F2F4"/>
                </a:solidFill>
                <a:latin typeface="Arial"/>
              </a:rPr>
              <a:t> or </a:t>
            </a:r>
            <a:r>
              <a:rPr b="0">
                <a:solidFill>
                  <a:srgbClr val="F7F2F4"/>
                </a:solidFill>
                <a:latin typeface="Arial"/>
              </a:rPr>
              <a:t>priority appointments</a:t>
            </a:r>
            <a:r>
              <a:rPr lang="en-GB" b="0">
                <a:solidFill>
                  <a:srgbClr val="F7F2F4"/>
                </a:solidFill>
                <a:latin typeface="Arial"/>
              </a:rPr>
              <a:t>/</a:t>
            </a:r>
            <a:r>
              <a:rPr b="0">
                <a:solidFill>
                  <a:srgbClr val="F7F2F4"/>
                </a:solidFill>
                <a:latin typeface="Arial"/>
              </a:rPr>
              <a:t>extensions </a:t>
            </a:r>
            <a:r>
              <a:rPr lang="en-GB" b="0">
                <a:solidFill>
                  <a:srgbClr val="F7F2F4"/>
                </a:solidFill>
                <a:latin typeface="Arial"/>
              </a:rPr>
              <a:t>where available; </a:t>
            </a:r>
            <a:r>
              <a:rPr b="0">
                <a:solidFill>
                  <a:srgbClr val="F7F2F4"/>
                </a:solidFill>
                <a:latin typeface="Arial"/>
              </a:rPr>
              <a:t>give </a:t>
            </a:r>
            <a:r>
              <a:rPr lang="en-GB" b="0">
                <a:solidFill>
                  <a:srgbClr val="F7F2F4"/>
                </a:solidFill>
                <a:latin typeface="Arial"/>
              </a:rPr>
              <a:t>the family </a:t>
            </a:r>
            <a:r>
              <a:rPr b="0">
                <a:solidFill>
                  <a:srgbClr val="F7F2F4"/>
                </a:solidFill>
                <a:latin typeface="Arial"/>
              </a:rPr>
              <a:t>a </a:t>
            </a:r>
            <a:r>
              <a:rPr lang="en-GB" b="0">
                <a:solidFill>
                  <a:srgbClr val="F7F2F4"/>
                </a:solidFill>
                <a:latin typeface="Arial"/>
              </a:rPr>
              <a:t>clear timetable</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3370CFA9-A6C8-A037-2533-CACD9F69C99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07BD38C-F3D5-C75C-115B-ECD6096025C0}"/>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58AED45A-23BA-20A8-C3A6-942680B38635}"/>
              </a:ext>
            </a:extLst>
          </p:cNvPr>
          <p:cNvSpPr>
            <a:spLocks noGrp="1"/>
          </p:cNvSpPr>
          <p:nvPr>
            <p:ph type="sldNum" sz="quarter" idx="13"/>
          </p:nvPr>
        </p:nvSpPr>
        <p:spPr/>
        <p:txBody>
          <a:bodyPr wrap="square"/>
          <a:lstStyle/>
          <a:p>
            <a:fld id="{5C01B2B2-3B32-4177-9645-58C2813D6AA3}" type="slidenum">
              <a:rPr lang="en-GB" smtClean="0"/>
              <a:pPr/>
              <a:t>24</a:t>
            </a:fld>
            <a:endParaRPr lang="en-GB"/>
          </a:p>
        </p:txBody>
      </p:sp>
      <p:cxnSp>
        <p:nvCxnSpPr>
          <p:cNvPr id="7" name="Straight Connector 6">
            <a:extLst>
              <a:ext uri="{FF2B5EF4-FFF2-40B4-BE49-F238E27FC236}">
                <a16:creationId xmlns:a16="http://schemas.microsoft.com/office/drawing/2014/main" id="{27B5A5E0-3B89-5A17-2CA2-A71425D0FD7E}"/>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FBDA80CA-6AED-94D3-00E3-E120CAC6870F}"/>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654BC501-113E-EA1B-5D53-DDAEB9966F9D}"/>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3D167AE8-B205-23DC-665B-0E284BB6E705}"/>
              </a:ext>
            </a:extLst>
          </p:cNvPr>
          <p:cNvSpPr txBox="1"/>
          <p:nvPr/>
        </p:nvSpPr>
        <p:spPr>
          <a:xfrm>
            <a:off x="2447825" y="411174"/>
            <a:ext cx="9326253" cy="707886"/>
          </a:xfrm>
          <a:prstGeom prst="rect">
            <a:avLst/>
          </a:prstGeom>
          <a:noFill/>
        </p:spPr>
        <p:txBody>
          <a:bodyPr wrap="square" rtlCol="0">
            <a:spAutoFit/>
          </a:bodyPr>
          <a:lstStyle/>
          <a:p>
            <a:r>
              <a:rPr lang="en-GB" sz="4000">
                <a:solidFill>
                  <a:schemeClr val="bg1"/>
                </a:solidFill>
              </a:rPr>
              <a:t>Case study 9 – Social security benefits</a:t>
            </a:r>
          </a:p>
        </p:txBody>
      </p:sp>
      <p:sp>
        <p:nvSpPr>
          <p:cNvPr id="3" name="TextBox 2">
            <a:extLst>
              <a:ext uri="{FF2B5EF4-FFF2-40B4-BE49-F238E27FC236}">
                <a16:creationId xmlns:a16="http://schemas.microsoft.com/office/drawing/2014/main" id="{0CB4A4D4-B11D-5B47-2756-34DDB70998A4}"/>
              </a:ext>
            </a:extLst>
          </p:cNvPr>
          <p:cNvSpPr txBox="1"/>
          <p:nvPr/>
        </p:nvSpPr>
        <p:spPr>
          <a:xfrm>
            <a:off x="509048" y="1334593"/>
            <a:ext cx="11189616" cy="4093428"/>
          </a:xfrm>
          <a:prstGeom prst="rect">
            <a:avLst/>
          </a:prstGeom>
          <a:noFill/>
        </p:spPr>
        <p:txBody>
          <a:bodyPr wrap="square" rtlCol="0">
            <a:spAutoFit/>
          </a:bodyPr>
          <a:lstStyle/>
          <a:p>
            <a:pPr fontAlgn="base"/>
            <a:r>
              <a:rPr lang="en-GB" sz="2000">
                <a:solidFill>
                  <a:schemeClr val="bg1"/>
                </a:solidFill>
              </a:rPr>
              <a:t>A reservist is mobilised for several months and then returns to civilian life.</a:t>
            </a:r>
          </a:p>
          <a:p>
            <a:endParaRPr lang="en-GB" sz="2000">
              <a:solidFill>
                <a:schemeClr val="bg1"/>
              </a:solidFill>
            </a:endParaRPr>
          </a:p>
          <a:p>
            <a:r>
              <a:rPr lang="en-GB" sz="2000">
                <a:solidFill>
                  <a:schemeClr val="bg1"/>
                </a:solidFill>
              </a:rPr>
              <a:t>The household also moves because of their partner’s posting. The partner loses their job because of the move.</a:t>
            </a:r>
          </a:p>
          <a:p>
            <a:endParaRPr lang="en-GB" sz="2000">
              <a:solidFill>
                <a:schemeClr val="bg1"/>
              </a:solidFill>
            </a:endParaRPr>
          </a:p>
          <a:p>
            <a:r>
              <a:rPr lang="en-GB" sz="2000">
                <a:solidFill>
                  <a:schemeClr val="bg1"/>
                </a:solidFill>
              </a:rPr>
              <a:t>They apply for Universal Credit and a local welfare support payment while their income is reduced.</a:t>
            </a:r>
          </a:p>
          <a:p>
            <a:endParaRPr lang="en-GB" sz="2000">
              <a:solidFill>
                <a:schemeClr val="bg1"/>
              </a:solidFill>
            </a:endParaRPr>
          </a:p>
          <a:p>
            <a:r>
              <a:rPr lang="en-GB" sz="2000">
                <a:solidFill>
                  <a:schemeClr val="bg1"/>
                </a:solidFill>
              </a:rPr>
              <a:t>They have a unit letter confirming the move date, but bank statements still show their old address. They also have limited email access while overseas for training.</a:t>
            </a:r>
          </a:p>
          <a:p>
            <a:endParaRPr lang="en-GB" sz="2000">
              <a:solidFill>
                <a:schemeClr val="bg1"/>
              </a:solidFill>
            </a:endParaRPr>
          </a:p>
          <a:p>
            <a:r>
              <a:rPr lang="en-GB" sz="2000">
                <a:solidFill>
                  <a:schemeClr val="bg1"/>
                </a:solidFill>
              </a:rPr>
              <a:t>Their application is flagged because the address history does not match. The team must decide whether to keep the fraud flag.</a:t>
            </a:r>
          </a:p>
        </p:txBody>
      </p:sp>
    </p:spTree>
    <p:extLst>
      <p:ext uri="{BB962C8B-B14F-4D97-AF65-F5344CB8AC3E}">
        <p14:creationId xmlns:p14="http://schemas.microsoft.com/office/powerpoint/2010/main" val="18804385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25</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3600" b="0">
                <a:solidFill>
                  <a:srgbClr val="F4F0F2"/>
                </a:solidFill>
                <a:latin typeface="Arial"/>
              </a:rPr>
              <a:t>Case study 9 – Social security benefits</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Potential access disadvantage: mobilisation, relocation and training can create record mismatches.</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b="0">
                <a:solidFill>
                  <a:srgbClr val="F7F2F4"/>
                </a:solidFill>
                <a:latin typeface="Arial"/>
              </a:rPr>
              <a:t>No special provision. </a:t>
            </a:r>
            <a:endParaRPr b="0">
              <a:solidFill>
                <a:srgbClr val="F7F2F4"/>
              </a:solidFill>
              <a:latin typeface="Arial"/>
            </a:endParaRP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Mobilisation/posting dates, unit letter, address history, income need and communication limits.</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Automated fraud flags, mismatched records, limited evidence, public-funds risk and staff uncertainty.</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b="0">
                <a:solidFill>
                  <a:srgbClr val="F7F2F4"/>
                </a:solidFill>
                <a:latin typeface="Arial"/>
              </a:rPr>
              <a:t>Manual review</a:t>
            </a:r>
            <a:r>
              <a:rPr lang="en-GB" b="0">
                <a:solidFill>
                  <a:srgbClr val="F7F2F4"/>
                </a:solidFill>
                <a:latin typeface="Arial"/>
              </a:rPr>
              <a:t>; </a:t>
            </a:r>
            <a:r>
              <a:rPr b="0">
                <a:solidFill>
                  <a:srgbClr val="F7F2F4"/>
                </a:solidFill>
                <a:latin typeface="Arial"/>
              </a:rPr>
              <a:t>accept Service evidence where lawful</a:t>
            </a:r>
            <a:r>
              <a:rPr lang="en-GB" b="0">
                <a:solidFill>
                  <a:srgbClr val="F7F2F4"/>
                </a:solidFill>
                <a:latin typeface="Arial"/>
              </a:rPr>
              <a:t>; adapt </a:t>
            </a:r>
            <a:r>
              <a:rPr b="0">
                <a:solidFill>
                  <a:srgbClr val="F7F2F4"/>
                </a:solidFill>
                <a:latin typeface="Arial"/>
              </a:rPr>
              <a:t>contact </a:t>
            </a:r>
            <a:r>
              <a:rPr lang="en-GB" b="0">
                <a:solidFill>
                  <a:srgbClr val="F7F2F4"/>
                </a:solidFill>
                <a:latin typeface="Arial"/>
              </a:rPr>
              <a:t>methods; </a:t>
            </a:r>
            <a:r>
              <a:rPr b="0">
                <a:solidFill>
                  <a:srgbClr val="F7F2F4"/>
                </a:solidFill>
                <a:latin typeface="Arial"/>
              </a:rPr>
              <a:t>consider urgent support and record </a:t>
            </a:r>
            <a:r>
              <a:rPr lang="en-US" b="0">
                <a:solidFill>
                  <a:srgbClr val="F7F2F4"/>
                </a:solidFill>
                <a:latin typeface="Arial"/>
              </a:rPr>
              <a:t>why any fraud flag is changed or retained</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5754C3EA-4461-353C-9778-29A5E9CCB18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F51B8CE-AE94-3CE1-6EF8-ED79BA89FB6B}"/>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8EDC3187-2C4B-988E-4A01-5017AA264D63}"/>
              </a:ext>
            </a:extLst>
          </p:cNvPr>
          <p:cNvSpPr>
            <a:spLocks noGrp="1"/>
          </p:cNvSpPr>
          <p:nvPr>
            <p:ph type="sldNum" sz="quarter" idx="13"/>
          </p:nvPr>
        </p:nvSpPr>
        <p:spPr/>
        <p:txBody>
          <a:bodyPr wrap="square"/>
          <a:lstStyle/>
          <a:p>
            <a:fld id="{5C01B2B2-3B32-4177-9645-58C2813D6AA3}" type="slidenum">
              <a:rPr lang="en-GB" smtClean="0"/>
              <a:pPr/>
              <a:t>26</a:t>
            </a:fld>
            <a:endParaRPr lang="en-GB"/>
          </a:p>
        </p:txBody>
      </p:sp>
      <p:cxnSp>
        <p:nvCxnSpPr>
          <p:cNvPr id="7" name="Straight Connector 6">
            <a:extLst>
              <a:ext uri="{FF2B5EF4-FFF2-40B4-BE49-F238E27FC236}">
                <a16:creationId xmlns:a16="http://schemas.microsoft.com/office/drawing/2014/main" id="{1041AAC6-1289-5AC5-FE60-B55460494790}"/>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28BB2D-116A-F663-7927-886E1845458A}"/>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09A9C3E-FD78-545F-AD22-D73C68BCF94E}"/>
              </a:ext>
            </a:extLst>
          </p:cNvPr>
          <p:cNvPicPr>
            <a:picLocks noChangeAspect="1"/>
          </p:cNvPicPr>
          <p:nvPr/>
        </p:nvPicPr>
        <p:blipFill>
          <a:blip r:embed="rId2"/>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BD5821CF-2A0A-23CD-CB0A-C4B131B94D52}"/>
              </a:ext>
            </a:extLst>
          </p:cNvPr>
          <p:cNvSpPr txBox="1"/>
          <p:nvPr/>
        </p:nvSpPr>
        <p:spPr>
          <a:xfrm>
            <a:off x="2447825" y="411174"/>
            <a:ext cx="9326253" cy="707886"/>
          </a:xfrm>
          <a:prstGeom prst="rect">
            <a:avLst/>
          </a:prstGeom>
          <a:noFill/>
        </p:spPr>
        <p:txBody>
          <a:bodyPr wrap="square" rtlCol="0">
            <a:spAutoFit/>
          </a:bodyPr>
          <a:lstStyle/>
          <a:p>
            <a:r>
              <a:rPr lang="en-GB" sz="4000">
                <a:solidFill>
                  <a:schemeClr val="bg1"/>
                </a:solidFill>
              </a:rPr>
              <a:t>Case study 10 – Transport  </a:t>
            </a:r>
          </a:p>
        </p:txBody>
      </p:sp>
      <p:sp>
        <p:nvSpPr>
          <p:cNvPr id="3" name="TextBox 2">
            <a:extLst>
              <a:ext uri="{FF2B5EF4-FFF2-40B4-BE49-F238E27FC236}">
                <a16:creationId xmlns:a16="http://schemas.microsoft.com/office/drawing/2014/main" id="{792DE223-47E0-A3A2-3505-D79D2EA9C0C5}"/>
              </a:ext>
            </a:extLst>
          </p:cNvPr>
          <p:cNvSpPr txBox="1"/>
          <p:nvPr/>
        </p:nvSpPr>
        <p:spPr>
          <a:xfrm>
            <a:off x="285056" y="1537091"/>
            <a:ext cx="11519554" cy="4154984"/>
          </a:xfrm>
          <a:prstGeom prst="rect">
            <a:avLst/>
          </a:prstGeom>
          <a:noFill/>
        </p:spPr>
        <p:txBody>
          <a:bodyPr wrap="square" rtlCol="0">
            <a:spAutoFit/>
          </a:bodyPr>
          <a:lstStyle/>
          <a:p>
            <a:pPr fontAlgn="base"/>
            <a:r>
              <a:rPr lang="en-GB" sz="2400">
                <a:solidFill>
                  <a:schemeClr val="bg1"/>
                </a:solidFill>
              </a:rPr>
              <a:t>A family member living in Service accommodation applies for a local concessionary travel pass.</a:t>
            </a:r>
          </a:p>
          <a:p>
            <a:endParaRPr lang="en-GB" sz="2400">
              <a:solidFill>
                <a:schemeClr val="bg1"/>
              </a:solidFill>
            </a:endParaRPr>
          </a:p>
          <a:p>
            <a:r>
              <a:rPr lang="en-GB" sz="2400">
                <a:solidFill>
                  <a:schemeClr val="bg1"/>
                </a:solidFill>
              </a:rPr>
              <a:t>The scheme asks for two standard proofs of address. The applicant does not have utility bills or a council tax bill in their own name because MOD manages these payments on behalf of the family. </a:t>
            </a:r>
          </a:p>
          <a:p>
            <a:endParaRPr lang="en-GB" sz="2400">
              <a:solidFill>
                <a:schemeClr val="bg1"/>
              </a:solidFill>
            </a:endParaRPr>
          </a:p>
          <a:p>
            <a:r>
              <a:rPr lang="en-GB" sz="2400">
                <a:solidFill>
                  <a:schemeClr val="bg1"/>
                </a:solidFill>
              </a:rPr>
              <a:t>The application is refused.</a:t>
            </a:r>
          </a:p>
          <a:p>
            <a:endParaRPr lang="en-GB" sz="2400">
              <a:solidFill>
                <a:schemeClr val="bg1"/>
              </a:solidFill>
            </a:endParaRPr>
          </a:p>
          <a:p>
            <a:r>
              <a:rPr lang="en-GB" sz="2400">
                <a:solidFill>
                  <a:schemeClr val="bg1"/>
                </a:solidFill>
              </a:rPr>
              <a:t>The authority must decide whether this is a disadvantage linked to Service and whether it should accept other evidence.</a:t>
            </a:r>
          </a:p>
        </p:txBody>
      </p:sp>
    </p:spTree>
    <p:extLst>
      <p:ext uri="{BB962C8B-B14F-4D97-AF65-F5344CB8AC3E}">
        <p14:creationId xmlns:p14="http://schemas.microsoft.com/office/powerpoint/2010/main" val="201628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27</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sz="4000" b="0">
                <a:solidFill>
                  <a:srgbClr val="F4F0F2"/>
                </a:solidFill>
                <a:latin typeface="Arial"/>
              </a:rPr>
              <a:t>Case study 10 – Transport</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a:solidFill>
                  <a:srgbClr val="7FD8E7"/>
                </a:solidFill>
                <a:latin typeface="Arial"/>
              </a:rPr>
              <a:t>Disadvantage</a:t>
            </a:r>
          </a:p>
          <a:p>
            <a:pPr>
              <a:lnSpc>
                <a:spcPct val="105000"/>
              </a:lnSpc>
              <a:spcBef>
                <a:spcPts val="200"/>
              </a:spcBef>
            </a:pPr>
            <a:r>
              <a:rPr b="0">
                <a:solidFill>
                  <a:srgbClr val="F7F2F4"/>
                </a:solidFill>
                <a:latin typeface="Arial"/>
              </a:rPr>
              <a:t>Likely disadvantage: Service accommodation can prevent standard proof of address.</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b="0">
                <a:solidFill>
                  <a:srgbClr val="F7F2F4"/>
                </a:solidFill>
                <a:latin typeface="Arial"/>
              </a:rPr>
              <a:t>No special provision</a:t>
            </a:r>
            <a:r>
              <a:rPr b="0">
                <a:solidFill>
                  <a:srgbClr val="F7F2F4"/>
                </a:solidFill>
                <a:latin typeface="Arial"/>
              </a:rPr>
              <a:t>.</a:t>
            </a: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b="0">
                <a:solidFill>
                  <a:srgbClr val="F7F2F4"/>
                </a:solidFill>
                <a:latin typeface="Arial"/>
              </a:rPr>
              <a:t>Scheme rules, residency, Service accommodation evidence and acceptable MOD/unit confirmation.</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Fraud prevention, inflexible forms, staff scripts, IT limits and lack of awareness.</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b="0">
                <a:solidFill>
                  <a:srgbClr val="F7F2F4"/>
                </a:solidFill>
                <a:latin typeface="Arial"/>
              </a:rPr>
              <a:t>Review </a:t>
            </a:r>
            <a:r>
              <a:rPr lang="en-GB" b="0">
                <a:solidFill>
                  <a:srgbClr val="F7F2F4"/>
                </a:solidFill>
                <a:latin typeface="Arial"/>
              </a:rPr>
              <a:t>the </a:t>
            </a:r>
            <a:r>
              <a:rPr b="0">
                <a:solidFill>
                  <a:srgbClr val="F7F2F4"/>
                </a:solidFill>
                <a:latin typeface="Arial"/>
              </a:rPr>
              <a:t>refusal</a:t>
            </a:r>
            <a:r>
              <a:rPr lang="en-GB" b="0">
                <a:solidFill>
                  <a:srgbClr val="F7F2F4"/>
                </a:solidFill>
                <a:latin typeface="Arial"/>
              </a:rPr>
              <a:t>; </a:t>
            </a:r>
            <a:r>
              <a:rPr b="0">
                <a:solidFill>
                  <a:srgbClr val="F7F2F4"/>
                </a:solidFill>
                <a:latin typeface="Arial"/>
              </a:rPr>
              <a:t>accept </a:t>
            </a:r>
            <a:r>
              <a:rPr lang="en-GB" b="0">
                <a:solidFill>
                  <a:srgbClr val="F7F2F4"/>
                </a:solidFill>
                <a:latin typeface="Arial"/>
              </a:rPr>
              <a:t>MOD/unit evidence; publish </a:t>
            </a:r>
            <a:r>
              <a:rPr b="0">
                <a:solidFill>
                  <a:srgbClr val="F7F2F4"/>
                </a:solidFill>
                <a:latin typeface="Arial"/>
              </a:rPr>
              <a:t>alternative proof options</a:t>
            </a:r>
            <a:r>
              <a:rPr lang="en-GB" b="0">
                <a:solidFill>
                  <a:srgbClr val="F7F2F4"/>
                </a:solidFill>
                <a:latin typeface="Arial"/>
              </a:rPr>
              <a:t>; </a:t>
            </a:r>
            <a:r>
              <a:rPr b="0">
                <a:solidFill>
                  <a:srgbClr val="F7F2F4"/>
                </a:solidFill>
                <a:latin typeface="Arial"/>
              </a:rPr>
              <a:t>train staff and add a manual override</a:t>
            </a:r>
            <a:r>
              <a:rPr lang="en-GB" b="0">
                <a:solidFill>
                  <a:srgbClr val="F7F2F4"/>
                </a:solidFill>
                <a:latin typeface="Arial"/>
              </a:rPr>
              <a:t> route</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E287DD5F-3BFC-85E1-939B-ACB10D58BC3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C225F20-C4EF-505F-2B05-7679E26F389C}"/>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BD8F1446-20F4-A829-3018-0B923A4D6840}"/>
              </a:ext>
            </a:extLst>
          </p:cNvPr>
          <p:cNvSpPr>
            <a:spLocks noGrp="1"/>
          </p:cNvSpPr>
          <p:nvPr>
            <p:ph type="sldNum" sz="quarter" idx="13"/>
          </p:nvPr>
        </p:nvSpPr>
        <p:spPr/>
        <p:txBody>
          <a:bodyPr wrap="square"/>
          <a:lstStyle/>
          <a:p>
            <a:fld id="{5C01B2B2-3B32-4177-9645-58C2813D6AA3}" type="slidenum">
              <a:rPr lang="en-GB" smtClean="0"/>
              <a:pPr/>
              <a:t>28</a:t>
            </a:fld>
            <a:endParaRPr lang="en-GB"/>
          </a:p>
        </p:txBody>
      </p:sp>
      <p:cxnSp>
        <p:nvCxnSpPr>
          <p:cNvPr id="7" name="Straight Connector 6">
            <a:extLst>
              <a:ext uri="{FF2B5EF4-FFF2-40B4-BE49-F238E27FC236}">
                <a16:creationId xmlns:a16="http://schemas.microsoft.com/office/drawing/2014/main" id="{3A5ABF6A-0046-0827-9A8B-5400E5CB7B6D}"/>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3F07932-63B7-B5AD-C522-8FB2D17B9968}"/>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[Security Marking]</a:t>
            </a:r>
          </a:p>
        </p:txBody>
      </p:sp>
      <p:sp>
        <p:nvSpPr>
          <p:cNvPr id="10" name="TextBox 9">
            <a:extLst>
              <a:ext uri="{FF2B5EF4-FFF2-40B4-BE49-F238E27FC236}">
                <a16:creationId xmlns:a16="http://schemas.microsoft.com/office/drawing/2014/main" id="{AC95D604-177D-3608-E16A-197F1F559591}"/>
              </a:ext>
            </a:extLst>
          </p:cNvPr>
          <p:cNvSpPr txBox="1"/>
          <p:nvPr/>
        </p:nvSpPr>
        <p:spPr>
          <a:xfrm>
            <a:off x="449742" y="1286131"/>
            <a:ext cx="11560005" cy="3970318"/>
          </a:xfrm>
          <a:prstGeom prst="rect">
            <a:avLst/>
          </a:prstGeom>
          <a:noFill/>
        </p:spPr>
        <p:txBody>
          <a:bodyPr wrap="square" lIns="91440" tIns="45720" rIns="91440" bIns="45720" anchor="t">
            <a:spAutoFit/>
          </a:bodyPr>
          <a:lstStyle/>
          <a:p>
            <a:endParaRPr lang="en-GB" sz="2800">
              <a:solidFill>
                <a:srgbClr val="FFFFFF"/>
              </a:solidFill>
              <a:latin typeface="Arial"/>
              <a:cs typeface="Arial"/>
            </a:endParaRPr>
          </a:p>
          <a:p>
            <a:pPr algn="ctr"/>
            <a:r>
              <a:rPr lang="en-GB" sz="2800">
                <a:solidFill>
                  <a:srgbClr val="FFFFFF"/>
                </a:solidFill>
                <a:cs typeface="Arial"/>
              </a:rPr>
              <a:t>To understand the</a:t>
            </a:r>
            <a:r>
              <a:rPr lang="en-GB" sz="2800" b="1">
                <a:solidFill>
                  <a:srgbClr val="FFFFFF"/>
                </a:solidFill>
                <a:cs typeface="Arial"/>
              </a:rPr>
              <a:t> legal duty</a:t>
            </a:r>
            <a:r>
              <a:rPr lang="en-GB" sz="2800">
                <a:solidFill>
                  <a:srgbClr val="FFFFFF"/>
                </a:solidFill>
                <a:cs typeface="Arial"/>
              </a:rPr>
              <a:t> in practice, including the requirement to offer special provision where appropriate.</a:t>
            </a:r>
          </a:p>
          <a:p>
            <a:pPr algn="ctr"/>
            <a:endParaRPr lang="en-GB" sz="2800">
              <a:solidFill>
                <a:srgbClr val="FFFFFF"/>
              </a:solidFill>
              <a:cs typeface="Arial"/>
            </a:endParaRPr>
          </a:p>
          <a:p>
            <a:pPr algn="ctr"/>
            <a:r>
              <a:rPr lang="en-GB" sz="2800">
                <a:solidFill>
                  <a:srgbClr val="FFFFFF"/>
                </a:solidFill>
                <a:cs typeface="Arial"/>
              </a:rPr>
              <a:t>And,</a:t>
            </a:r>
          </a:p>
          <a:p>
            <a:pPr algn="ctr"/>
            <a:endParaRPr lang="en-GB" sz="2800">
              <a:solidFill>
                <a:srgbClr val="FFFFFF"/>
              </a:solidFill>
              <a:cs typeface="Arial"/>
            </a:endParaRPr>
          </a:p>
          <a:p>
            <a:pPr algn="ctr"/>
            <a:r>
              <a:rPr lang="en-GB" sz="2800">
                <a:solidFill>
                  <a:srgbClr val="FFFFFF"/>
                </a:solidFill>
                <a:cs typeface="Arial"/>
              </a:rPr>
              <a:t>To recognise when to take action to identify and reduce disadvantage by making realistic improvements to support or services.</a:t>
            </a:r>
            <a:endParaRPr lang="en-US" sz="2800">
              <a:cs typeface="Arial"/>
            </a:endParaRPr>
          </a:p>
          <a:p>
            <a:endParaRPr lang="en-GB" sz="28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80DAE016-6999-EDE3-EA9A-B35ACF79F0AA}"/>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63AF1318-EF69-B0DB-A3AE-0F3B9AD280A7}"/>
              </a:ext>
            </a:extLst>
          </p:cNvPr>
          <p:cNvSpPr txBox="1"/>
          <p:nvPr/>
        </p:nvSpPr>
        <p:spPr>
          <a:xfrm>
            <a:off x="2356700" y="336760"/>
            <a:ext cx="7296346" cy="707886"/>
          </a:xfrm>
          <a:prstGeom prst="rect">
            <a:avLst/>
          </a:prstGeom>
          <a:noFill/>
        </p:spPr>
        <p:txBody>
          <a:bodyPr wrap="square" lIns="91440" tIns="45720" rIns="91440" bIns="45720" rtlCol="0" anchor="t">
            <a:spAutoFit/>
          </a:bodyPr>
          <a:lstStyle/>
          <a:p>
            <a:r>
              <a:rPr lang="en-GB" sz="4000">
                <a:solidFill>
                  <a:schemeClr val="bg1"/>
                </a:solidFill>
              </a:rPr>
              <a:t>Objective  </a:t>
            </a:r>
          </a:p>
        </p:txBody>
      </p:sp>
    </p:spTree>
    <p:extLst>
      <p:ext uri="{BB962C8B-B14F-4D97-AF65-F5344CB8AC3E}">
        <p14:creationId xmlns:p14="http://schemas.microsoft.com/office/powerpoint/2010/main" val="2934944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5017EEC3-46C3-04F6-F4D7-5CE52D73E3F9}"/>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CF84C27-DA53-11CE-85EE-ABBE01BEB01E}"/>
              </a:ext>
            </a:extLst>
          </p:cNvPr>
          <p:cNvSpPr>
            <a:spLocks noGrp="1"/>
          </p:cNvSpPr>
          <p:nvPr>
            <p:ph type="sldNum" sz="quarter" idx="13"/>
          </p:nvPr>
        </p:nvSpPr>
        <p:spPr/>
        <p:txBody>
          <a:bodyPr wrap="square"/>
          <a:lstStyle/>
          <a:p>
            <a:fld id="{5C01B2B2-3B32-4177-9645-58C2813D6AA3}" type="slidenum">
              <a:rPr lang="en-GB" smtClean="0"/>
              <a:pPr/>
              <a:t>3</a:t>
            </a:fld>
            <a:endParaRPr lang="en-GB"/>
          </a:p>
        </p:txBody>
      </p:sp>
      <p:cxnSp>
        <p:nvCxnSpPr>
          <p:cNvPr id="7" name="Straight Connector 6">
            <a:extLst>
              <a:ext uri="{FF2B5EF4-FFF2-40B4-BE49-F238E27FC236}">
                <a16:creationId xmlns:a16="http://schemas.microsoft.com/office/drawing/2014/main" id="{8C34428C-CFFD-5CC2-4A77-4FAD0829D844}"/>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4076A1F-0EB5-57D7-7A9F-F8E018551B3D}"/>
              </a:ext>
            </a:extLst>
          </p:cNvPr>
          <p:cNvSpPr txBox="1"/>
          <p:nvPr/>
        </p:nvSpPr>
        <p:spPr>
          <a:xfrm>
            <a:off x="631995" y="1593058"/>
            <a:ext cx="11560005" cy="3293209"/>
          </a:xfrm>
          <a:prstGeom prst="rect">
            <a:avLst/>
          </a:prstGeom>
          <a:noFill/>
        </p:spPr>
        <p:txBody>
          <a:bodyPr wrap="square" lIns="91440" tIns="45720" rIns="91440" bIns="45720" anchor="t">
            <a:noAutofit/>
          </a:bodyPr>
          <a:lstStyle/>
          <a:p>
            <a:pPr marL="457200" indent="-457200">
              <a:buFont typeface="Arial"/>
              <a:buChar char="•"/>
            </a:pPr>
            <a:r>
              <a:rPr lang="en-GB" sz="2800">
                <a:solidFill>
                  <a:srgbClr val="FFFFFF"/>
                </a:solidFill>
                <a:latin typeface="Arial"/>
                <a:cs typeface="Arial"/>
              </a:rPr>
              <a:t>The legal duty only makes a difference if it is applied confidently</a:t>
            </a:r>
          </a:p>
          <a:p>
            <a:pPr marL="457200" indent="-457200">
              <a:buFont typeface="Arial"/>
              <a:buChar char="•"/>
            </a:pPr>
            <a:endParaRPr lang="en-GB" sz="2800">
              <a:cs typeface="Arial"/>
            </a:endParaRPr>
          </a:p>
          <a:p>
            <a:pPr marL="457200" indent="-457200">
              <a:buFont typeface="Arial"/>
              <a:buChar char="•"/>
            </a:pPr>
            <a:r>
              <a:rPr lang="en-GB" sz="2800">
                <a:solidFill>
                  <a:srgbClr val="FFFFFF"/>
                </a:solidFill>
                <a:latin typeface="Arial"/>
                <a:cs typeface="Arial"/>
              </a:rPr>
              <a:t>“Due regard” might feel difficult to interpret in real decisions</a:t>
            </a:r>
          </a:p>
          <a:p>
            <a:pPr marL="457200" indent="-457200">
              <a:buFont typeface="Arial"/>
              <a:buChar char="•"/>
            </a:pPr>
            <a:endParaRPr lang="en-GB" sz="2800">
              <a:solidFill>
                <a:srgbClr val="FFFFFF"/>
              </a:solidFill>
              <a:latin typeface="Arial"/>
              <a:cs typeface="Arial"/>
            </a:endParaRPr>
          </a:p>
          <a:p>
            <a:pPr marL="457200" indent="-457200">
              <a:buFont typeface="Arial"/>
              <a:buChar char="•"/>
            </a:pPr>
            <a:r>
              <a:rPr lang="en-GB" sz="2800">
                <a:solidFill>
                  <a:srgbClr val="FFFFFF"/>
                </a:solidFill>
                <a:latin typeface="Arial"/>
                <a:cs typeface="Arial"/>
              </a:rPr>
              <a:t>Disadvantage linked to service life may not always be obvious</a:t>
            </a:r>
          </a:p>
          <a:p>
            <a:pPr marL="457200" indent="-457200">
              <a:buFont typeface="Arial"/>
              <a:buChar char="•"/>
            </a:pPr>
            <a:endParaRPr lang="en-GB" sz="2800">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25173E66-845F-395C-5D4E-E1EDE695E8F7}"/>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4482E717-24F4-FE26-0052-F9D673997B27}"/>
              </a:ext>
            </a:extLst>
          </p:cNvPr>
          <p:cNvSpPr txBox="1"/>
          <p:nvPr/>
        </p:nvSpPr>
        <p:spPr>
          <a:xfrm>
            <a:off x="2447826" y="411174"/>
            <a:ext cx="7296346" cy="707886"/>
          </a:xfrm>
          <a:prstGeom prst="rect">
            <a:avLst/>
          </a:prstGeom>
          <a:noFill/>
        </p:spPr>
        <p:txBody>
          <a:bodyPr wrap="square" lIns="91440" tIns="45720" rIns="91440" bIns="45720" rtlCol="0" anchor="t">
            <a:spAutoFit/>
          </a:bodyPr>
          <a:lstStyle/>
          <a:p>
            <a:r>
              <a:rPr lang="en-GB" sz="4000">
                <a:solidFill>
                  <a:schemeClr val="bg1"/>
                </a:solidFill>
              </a:rPr>
              <a:t>Why this matters </a:t>
            </a:r>
          </a:p>
        </p:txBody>
      </p:sp>
      <p:sp>
        <p:nvSpPr>
          <p:cNvPr id="6" name="TextBox 5">
            <a:extLst>
              <a:ext uri="{FF2B5EF4-FFF2-40B4-BE49-F238E27FC236}">
                <a16:creationId xmlns:a16="http://schemas.microsoft.com/office/drawing/2014/main" id="{3854B152-DD18-7420-60BA-C9CA7EC8F3F1}"/>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376999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FF1C187B-ED6D-8DFD-39E9-E896FD6254EC}"/>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985510C-A1B0-2CF3-13B3-2396B8E7F92F}"/>
              </a:ext>
            </a:extLst>
          </p:cNvPr>
          <p:cNvSpPr>
            <a:spLocks noGrp="1"/>
          </p:cNvSpPr>
          <p:nvPr>
            <p:ph type="sldNum" sz="quarter" idx="13"/>
          </p:nvPr>
        </p:nvSpPr>
        <p:spPr/>
        <p:txBody>
          <a:bodyPr wrap="square"/>
          <a:lstStyle/>
          <a:p>
            <a:fld id="{5C01B2B2-3B32-4177-9645-58C2813D6AA3}" type="slidenum">
              <a:rPr lang="en-GB" smtClean="0"/>
              <a:pPr/>
              <a:t>4</a:t>
            </a:fld>
            <a:endParaRPr lang="en-GB"/>
          </a:p>
        </p:txBody>
      </p:sp>
      <p:cxnSp>
        <p:nvCxnSpPr>
          <p:cNvPr id="7" name="Straight Connector 6">
            <a:extLst>
              <a:ext uri="{FF2B5EF4-FFF2-40B4-BE49-F238E27FC236}">
                <a16:creationId xmlns:a16="http://schemas.microsoft.com/office/drawing/2014/main" id="{D629C481-AC45-B9C5-78D6-90EBDB22492F}"/>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EC1B63C-6FB9-5EC4-7807-8533F3F19C10}"/>
              </a:ext>
            </a:extLst>
          </p:cNvPr>
          <p:cNvSpPr txBox="1"/>
          <p:nvPr/>
        </p:nvSpPr>
        <p:spPr>
          <a:xfrm>
            <a:off x="449742" y="1286131"/>
            <a:ext cx="11560005" cy="3970318"/>
          </a:xfrm>
          <a:prstGeom prst="rect">
            <a:avLst/>
          </a:prstGeom>
          <a:noFill/>
        </p:spPr>
        <p:txBody>
          <a:bodyPr wrap="square" lIns="91440" tIns="45720" rIns="91440" bIns="45720" anchor="t">
            <a:spAutoFit/>
          </a:bodyPr>
          <a:lstStyle/>
          <a:p>
            <a:endParaRPr lang="en-GB" sz="2800">
              <a:solidFill>
                <a:srgbClr val="FFFFFF"/>
              </a:solidFill>
              <a:latin typeface="Arial"/>
              <a:cs typeface="Arial"/>
            </a:endParaRPr>
          </a:p>
          <a:p>
            <a:pPr algn="ctr"/>
            <a:r>
              <a:rPr lang="en-GB" sz="2800">
                <a:solidFill>
                  <a:srgbClr val="FFFFFF"/>
                </a:solidFill>
                <a:latin typeface="Arial"/>
                <a:cs typeface="Arial"/>
              </a:rPr>
              <a:t>To understand the</a:t>
            </a:r>
            <a:r>
              <a:rPr lang="en-GB" sz="2800" b="1">
                <a:solidFill>
                  <a:srgbClr val="FFFFFF"/>
                </a:solidFill>
                <a:latin typeface="Arial"/>
                <a:cs typeface="Arial"/>
              </a:rPr>
              <a:t> legal duty</a:t>
            </a:r>
            <a:r>
              <a:rPr lang="en-GB" sz="2800">
                <a:solidFill>
                  <a:srgbClr val="FFFFFF"/>
                </a:solidFill>
                <a:latin typeface="Arial"/>
                <a:cs typeface="Arial"/>
              </a:rPr>
              <a:t> in practice, including the requirement to offer special provision where appropriate.</a:t>
            </a:r>
          </a:p>
          <a:p>
            <a:pPr algn="ctr"/>
            <a:endParaRPr lang="en-GB" sz="2800">
              <a:solidFill>
                <a:srgbClr val="FFFFFF"/>
              </a:solidFill>
              <a:latin typeface="Arial"/>
              <a:cs typeface="Arial"/>
            </a:endParaRPr>
          </a:p>
          <a:p>
            <a:pPr algn="ctr"/>
            <a:r>
              <a:rPr lang="en-GB" sz="2800">
                <a:solidFill>
                  <a:srgbClr val="FFFFFF"/>
                </a:solidFill>
                <a:latin typeface="Arial"/>
                <a:cs typeface="Arial"/>
              </a:rPr>
              <a:t>And,</a:t>
            </a:r>
          </a:p>
          <a:p>
            <a:pPr algn="ctr"/>
            <a:endParaRPr lang="en-GB" sz="2800">
              <a:solidFill>
                <a:srgbClr val="FFFFFF"/>
              </a:solidFill>
              <a:latin typeface="Arial"/>
              <a:cs typeface="Arial"/>
            </a:endParaRPr>
          </a:p>
          <a:p>
            <a:pPr algn="ctr"/>
            <a:r>
              <a:rPr lang="en-GB" sz="2800">
                <a:solidFill>
                  <a:srgbClr val="FFFFFF"/>
                </a:solidFill>
                <a:latin typeface="Arial"/>
                <a:cs typeface="Arial"/>
              </a:rPr>
              <a:t>To recognise when to take action to identify and reduce disadvantage by making realistic improvements to support or services.</a:t>
            </a:r>
            <a:endParaRPr lang="en-US" sz="2800">
              <a:latin typeface="Arial"/>
              <a:cs typeface="Arial"/>
            </a:endParaRPr>
          </a:p>
          <a:p>
            <a:endParaRPr lang="en-GB" sz="28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FE422F7D-E5E7-043A-08FC-97040D5F99CA}"/>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B5341437-BBFE-C2C3-88F0-D85ADAAEF820}"/>
              </a:ext>
            </a:extLst>
          </p:cNvPr>
          <p:cNvSpPr txBox="1"/>
          <p:nvPr/>
        </p:nvSpPr>
        <p:spPr>
          <a:xfrm>
            <a:off x="2356700" y="336760"/>
            <a:ext cx="7296346" cy="707886"/>
          </a:xfrm>
          <a:prstGeom prst="rect">
            <a:avLst/>
          </a:prstGeom>
          <a:noFill/>
        </p:spPr>
        <p:txBody>
          <a:bodyPr wrap="square" lIns="91440" tIns="45720" rIns="91440" bIns="45720" rtlCol="0" anchor="t">
            <a:spAutoFit/>
          </a:bodyPr>
          <a:lstStyle/>
          <a:p>
            <a:r>
              <a:rPr lang="en-GB" sz="4000">
                <a:solidFill>
                  <a:schemeClr val="bg1"/>
                </a:solidFill>
              </a:rPr>
              <a:t>Objective  </a:t>
            </a:r>
          </a:p>
        </p:txBody>
      </p:sp>
      <p:sp>
        <p:nvSpPr>
          <p:cNvPr id="6" name="TextBox 5">
            <a:extLst>
              <a:ext uri="{FF2B5EF4-FFF2-40B4-BE49-F238E27FC236}">
                <a16:creationId xmlns:a16="http://schemas.microsoft.com/office/drawing/2014/main" id="{9724CD2F-AAC5-B15E-6564-2548D23FF9D9}"/>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20726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6DA5E169-B3E1-D7EA-CA06-AF48420101F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715B82D-9A93-A8D9-B817-26152CB34DBF}"/>
              </a:ext>
            </a:extLst>
          </p:cNvPr>
          <p:cNvSpPr>
            <a:spLocks noGrp="1"/>
          </p:cNvSpPr>
          <p:nvPr>
            <p:ph type="ftr" sz="quarter" idx="3"/>
          </p:nvPr>
        </p:nvSpPr>
        <p:spPr/>
        <p:txBody>
          <a:bodyPr wrap="square"/>
          <a:lstStyle/>
          <a:p>
            <a:endParaRPr lang="en-US"/>
          </a:p>
        </p:txBody>
      </p:sp>
      <p:sp>
        <p:nvSpPr>
          <p:cNvPr id="5" name="Slide Number Placeholder 4">
            <a:extLst>
              <a:ext uri="{FF2B5EF4-FFF2-40B4-BE49-F238E27FC236}">
                <a16:creationId xmlns:a16="http://schemas.microsoft.com/office/drawing/2014/main" id="{5D51E560-B5A7-ED56-0D2E-A586CFA165C3}"/>
              </a:ext>
            </a:extLst>
          </p:cNvPr>
          <p:cNvSpPr>
            <a:spLocks noGrp="1"/>
          </p:cNvSpPr>
          <p:nvPr>
            <p:ph type="sldNum" sz="quarter" idx="13"/>
          </p:nvPr>
        </p:nvSpPr>
        <p:spPr/>
        <p:txBody>
          <a:bodyPr wrap="square"/>
          <a:lstStyle/>
          <a:p>
            <a:fld id="{5C01B2B2-3B32-4177-9645-58C2813D6AA3}" type="slidenum">
              <a:rPr lang="en-GB" smtClean="0"/>
              <a:pPr/>
              <a:t>5</a:t>
            </a:fld>
            <a:endParaRPr lang="en-GB"/>
          </a:p>
        </p:txBody>
      </p:sp>
      <p:sp>
        <p:nvSpPr>
          <p:cNvPr id="10" name="TextBox 9">
            <a:extLst>
              <a:ext uri="{FF2B5EF4-FFF2-40B4-BE49-F238E27FC236}">
                <a16:creationId xmlns:a16="http://schemas.microsoft.com/office/drawing/2014/main" id="{6E4DC665-58B6-A010-073A-FC8C5C650152}"/>
              </a:ext>
            </a:extLst>
          </p:cNvPr>
          <p:cNvSpPr txBox="1"/>
          <p:nvPr/>
        </p:nvSpPr>
        <p:spPr>
          <a:xfrm>
            <a:off x="449742" y="1286131"/>
            <a:ext cx="11560005" cy="1384995"/>
          </a:xfrm>
          <a:prstGeom prst="rect">
            <a:avLst/>
          </a:prstGeom>
          <a:noFill/>
        </p:spPr>
        <p:txBody>
          <a:bodyPr wrap="square" lIns="91440" tIns="45720" rIns="91440" bIns="45720" anchor="t">
            <a:spAutoFit/>
          </a:bodyPr>
          <a:lstStyle/>
          <a:p>
            <a:r>
              <a:rPr lang="en-GB" sz="2800">
                <a:solidFill>
                  <a:srgbClr val="FFFFFF"/>
                </a:solidFill>
                <a:latin typeface="Arial"/>
                <a:cs typeface="Arial"/>
              </a:rPr>
              <a:t>What does this mean?</a:t>
            </a:r>
          </a:p>
          <a:p>
            <a:pPr algn="ctr"/>
            <a:endParaRPr lang="en-GB" sz="2800">
              <a:solidFill>
                <a:srgbClr val="FFFFFF"/>
              </a:solidFill>
              <a:latin typeface="Arial"/>
              <a:cs typeface="Arial"/>
            </a:endParaRPr>
          </a:p>
          <a:p>
            <a:endParaRPr lang="en-GB" sz="28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ACBEA955-9EE4-EC04-BC52-DB3B0FF2E387}"/>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AB65B693-3BE3-5A44-A775-39779F32100A}"/>
              </a:ext>
            </a:extLst>
          </p:cNvPr>
          <p:cNvSpPr txBox="1"/>
          <p:nvPr/>
        </p:nvSpPr>
        <p:spPr>
          <a:xfrm>
            <a:off x="2356700" y="336760"/>
            <a:ext cx="7296346" cy="707886"/>
          </a:xfrm>
          <a:prstGeom prst="rect">
            <a:avLst/>
          </a:prstGeom>
          <a:noFill/>
        </p:spPr>
        <p:txBody>
          <a:bodyPr wrap="square" lIns="91440" tIns="45720" rIns="91440" bIns="45720" rtlCol="0" anchor="t">
            <a:spAutoFit/>
          </a:bodyPr>
          <a:lstStyle/>
          <a:p>
            <a:r>
              <a:rPr lang="en-GB" sz="4000">
                <a:solidFill>
                  <a:schemeClr val="bg1"/>
                </a:solidFill>
              </a:rPr>
              <a:t>Legal Duty Extension  </a:t>
            </a:r>
          </a:p>
        </p:txBody>
      </p:sp>
      <p:sp>
        <p:nvSpPr>
          <p:cNvPr id="6" name="TextBox 5">
            <a:extLst>
              <a:ext uri="{FF2B5EF4-FFF2-40B4-BE49-F238E27FC236}">
                <a16:creationId xmlns:a16="http://schemas.microsoft.com/office/drawing/2014/main" id="{221A06F6-87C4-C4C4-3A0A-6D9061DFD75F}"/>
              </a:ext>
            </a:extLst>
          </p:cNvPr>
          <p:cNvSpPr txBox="1"/>
          <p:nvPr/>
        </p:nvSpPr>
        <p:spPr>
          <a:xfrm>
            <a:off x="227600" y="2084293"/>
            <a:ext cx="11560005" cy="3108543"/>
          </a:xfrm>
          <a:prstGeom prst="rect">
            <a:avLst/>
          </a:prstGeom>
          <a:noFill/>
        </p:spPr>
        <p:txBody>
          <a:bodyPr wrap="square" lIns="91440" tIns="45720" rIns="91440" bIns="45720" anchor="t">
            <a:spAutoFit/>
          </a:bodyPr>
          <a:lstStyle/>
          <a:p>
            <a:endParaRPr lang="en-GB" sz="2800">
              <a:solidFill>
                <a:srgbClr val="FFFFFF"/>
              </a:solidFill>
              <a:latin typeface="Arial"/>
              <a:cs typeface="Arial"/>
            </a:endParaRPr>
          </a:p>
          <a:p>
            <a:pPr algn="ctr"/>
            <a:br>
              <a:rPr lang="en-GB" sz="2800" b="1">
                <a:latin typeface="Arial"/>
                <a:cs typeface="Arial"/>
              </a:rPr>
            </a:br>
            <a:r>
              <a:rPr lang="en-GB" sz="2800" b="1">
                <a:solidFill>
                  <a:srgbClr val="FFFFFF"/>
                </a:solidFill>
                <a:latin typeface="Arial"/>
                <a:cs typeface="Arial"/>
              </a:rPr>
              <a:t> From 2027, Ministerial Departments, Devolved Governments and Local Public delivery bodies must have due regard</a:t>
            </a:r>
            <a:r>
              <a:rPr lang="en-GB" sz="2800">
                <a:solidFill>
                  <a:srgbClr val="FFFFFF"/>
                </a:solidFill>
                <a:latin typeface="Arial"/>
                <a:cs typeface="Arial"/>
              </a:rPr>
              <a:t> to the Covenant principles when making decisions within 12 key policy areas.</a:t>
            </a:r>
            <a:endParaRPr lang="en-GB" sz="2800">
              <a:latin typeface="Arial"/>
              <a:cs typeface="Arial"/>
            </a:endParaRPr>
          </a:p>
          <a:p>
            <a:pPr algn="ctr"/>
            <a:endParaRPr lang="en-GB" sz="2800">
              <a:solidFill>
                <a:srgbClr val="FFFFFF"/>
              </a:solidFill>
              <a:latin typeface="Arial"/>
              <a:cs typeface="Arial"/>
            </a:endParaRPr>
          </a:p>
          <a:p>
            <a:endParaRPr lang="en-GB" sz="2800">
              <a:solidFill>
                <a:srgbClr val="FFFFFF"/>
              </a:solidFill>
              <a:latin typeface="Arial"/>
              <a:cs typeface="Arial"/>
            </a:endParaRPr>
          </a:p>
        </p:txBody>
      </p:sp>
      <p:cxnSp>
        <p:nvCxnSpPr>
          <p:cNvPr id="14" name="Straight Connector 13">
            <a:extLst>
              <a:ext uri="{FF2B5EF4-FFF2-40B4-BE49-F238E27FC236}">
                <a16:creationId xmlns:a16="http://schemas.microsoft.com/office/drawing/2014/main" id="{69DC4E13-8B9E-F295-22E7-4A2321F2D5A9}"/>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067620E1-D1CF-55BE-CA5C-FC5C69AA4DF5}"/>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174558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0632845E-98A0-0182-0BB5-B0A39CC1280D}"/>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11B38A8-5207-94A7-BF8E-9C16BC7C9D4B}"/>
              </a:ext>
            </a:extLst>
          </p:cNvPr>
          <p:cNvSpPr>
            <a:spLocks noGrp="1"/>
          </p:cNvSpPr>
          <p:nvPr>
            <p:ph type="sldNum" sz="quarter" idx="13"/>
          </p:nvPr>
        </p:nvSpPr>
        <p:spPr/>
        <p:txBody>
          <a:bodyPr wrap="square"/>
          <a:lstStyle/>
          <a:p>
            <a:fld id="{5C01B2B2-3B32-4177-9645-58C2813D6AA3}" type="slidenum">
              <a:rPr lang="en-GB" smtClean="0"/>
              <a:pPr/>
              <a:t>6</a:t>
            </a:fld>
            <a:endParaRPr lang="en-GB"/>
          </a:p>
        </p:txBody>
      </p:sp>
      <p:cxnSp>
        <p:nvCxnSpPr>
          <p:cNvPr id="7" name="Straight Connector 6">
            <a:extLst>
              <a:ext uri="{FF2B5EF4-FFF2-40B4-BE49-F238E27FC236}">
                <a16:creationId xmlns:a16="http://schemas.microsoft.com/office/drawing/2014/main" id="{43A039BD-42DA-739D-4334-8F3084C61CEE}"/>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2B061E7-409C-8C34-F29E-75E2D7A8152F}"/>
              </a:ext>
            </a:extLst>
          </p:cNvPr>
          <p:cNvSpPr txBox="1"/>
          <p:nvPr/>
        </p:nvSpPr>
        <p:spPr>
          <a:xfrm>
            <a:off x="631995" y="1593058"/>
            <a:ext cx="11560005" cy="5816977"/>
          </a:xfrm>
          <a:prstGeom prst="rect">
            <a:avLst/>
          </a:prstGeom>
          <a:noFill/>
        </p:spPr>
        <p:txBody>
          <a:bodyPr wrap="square" lIns="91440" tIns="45720" rIns="91440" bIns="45720" anchor="t">
            <a:spAutoFit/>
          </a:bodyPr>
          <a:lstStyle/>
          <a:p>
            <a:pPr>
              <a:buFont typeface="Arial"/>
              <a:buChar char="•"/>
            </a:pPr>
            <a:r>
              <a:rPr lang="en-GB" sz="2800">
                <a:solidFill>
                  <a:srgbClr val="FFFFFF"/>
                </a:solidFill>
                <a:latin typeface="Arial"/>
                <a:cs typeface="Arial"/>
              </a:rPr>
              <a:t>You will be split into groups.</a:t>
            </a:r>
          </a:p>
          <a:p>
            <a:pPr>
              <a:buFont typeface="Arial"/>
              <a:buChar char="•"/>
            </a:pPr>
            <a:endParaRPr lang="en-US" sz="2800">
              <a:latin typeface="Arial"/>
              <a:cs typeface="Arial"/>
            </a:endParaRPr>
          </a:p>
          <a:p>
            <a:pPr>
              <a:buFont typeface="Arial"/>
              <a:buChar char="•"/>
            </a:pPr>
            <a:r>
              <a:rPr lang="en-GB" sz="2800">
                <a:solidFill>
                  <a:srgbClr val="FFFFFF"/>
                </a:solidFill>
                <a:latin typeface="Arial"/>
                <a:cs typeface="Arial"/>
              </a:rPr>
              <a:t>Each group will discuss the same case study using 5 discussion questions provided.</a:t>
            </a:r>
          </a:p>
          <a:p>
            <a:endParaRPr lang="en-GB" sz="2800">
              <a:solidFill>
                <a:srgbClr val="FFFFFF"/>
              </a:solidFill>
              <a:latin typeface="Arial"/>
              <a:cs typeface="Arial"/>
            </a:endParaRPr>
          </a:p>
          <a:p>
            <a:pPr>
              <a:buFont typeface="Arial"/>
              <a:buChar char="•"/>
            </a:pPr>
            <a:r>
              <a:rPr lang="en-GB" sz="2800">
                <a:solidFill>
                  <a:srgbClr val="FFFFFF"/>
                </a:solidFill>
                <a:latin typeface="Arial"/>
                <a:cs typeface="Arial"/>
              </a:rPr>
              <a:t>When time is up, we will invite groups to share their reflections to the room.</a:t>
            </a:r>
          </a:p>
          <a:p>
            <a:pPr>
              <a:buFont typeface="Arial"/>
              <a:buChar char="•"/>
            </a:pPr>
            <a:endParaRPr lang="en-GB" sz="2800">
              <a:solidFill>
                <a:srgbClr val="FFFFFF"/>
              </a:solidFill>
              <a:latin typeface="Arial"/>
              <a:cs typeface="Arial"/>
            </a:endParaRPr>
          </a:p>
          <a:p>
            <a:pPr>
              <a:buFont typeface="Arial"/>
              <a:buChar char="•"/>
            </a:pPr>
            <a:r>
              <a:rPr lang="en-GB" sz="2800">
                <a:solidFill>
                  <a:srgbClr val="FFFFFF"/>
                </a:solidFill>
                <a:latin typeface="Arial"/>
                <a:cs typeface="Arial"/>
              </a:rPr>
              <a:t>We will then move to the next case study and repeat the process.</a:t>
            </a:r>
            <a:endParaRPr lang="en-US" sz="2800">
              <a:latin typeface="Arial"/>
              <a:cs typeface="Arial"/>
            </a:endParaRPr>
          </a:p>
          <a:p>
            <a:pPr marL="285750" indent="-285750">
              <a:buFont typeface="Arial"/>
              <a:buChar char="•"/>
            </a:pPr>
            <a:endParaRPr lang="en-GB" sz="2400">
              <a:solidFill>
                <a:srgbClr val="FFFFFF"/>
              </a:solidFill>
              <a:latin typeface="Arial"/>
              <a:cs typeface="Arial"/>
            </a:endParaRPr>
          </a:p>
          <a:p>
            <a:pPr marL="285750" indent="-285750">
              <a:buFont typeface="Arial"/>
              <a:buChar char="•"/>
            </a:pPr>
            <a:endParaRPr lang="en-GB" sz="2400">
              <a:solidFill>
                <a:srgbClr val="FFFFFF"/>
              </a:solidFill>
              <a:cs typeface="Arial" panose="020B0604020202020204"/>
            </a:endParaRPr>
          </a:p>
          <a:p>
            <a:endParaRPr lang="en-GB" sz="2400">
              <a:solidFill>
                <a:srgbClr val="FFFFFF"/>
              </a:solidFill>
              <a:latin typeface="Arial"/>
              <a:cs typeface="Arial"/>
            </a:endParaRPr>
          </a:p>
          <a:p>
            <a:pPr marL="285750" indent="-285750">
              <a:buFont typeface="Arial"/>
              <a:buChar char="•"/>
            </a:pPr>
            <a:endParaRPr lang="en-GB" sz="2400">
              <a:solidFill>
                <a:srgbClr val="FFFFFF"/>
              </a:solidFill>
              <a:latin typeface="Arial"/>
              <a:cs typeface="Arial"/>
            </a:endParaRPr>
          </a:p>
          <a:p>
            <a:pPr marL="742950" lvl="1" indent="-285750">
              <a:buFont typeface="Courier New"/>
              <a:buChar char="o"/>
            </a:pPr>
            <a:endParaRPr lang="en-GB" sz="24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5C59DAE6-B411-ED2A-9364-C620BC72662A}"/>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E27D7FC3-32B9-9E1A-79BF-760EB758AFA0}"/>
              </a:ext>
            </a:extLst>
          </p:cNvPr>
          <p:cNvSpPr txBox="1"/>
          <p:nvPr/>
        </p:nvSpPr>
        <p:spPr>
          <a:xfrm>
            <a:off x="2447826" y="411174"/>
            <a:ext cx="7296346" cy="707886"/>
          </a:xfrm>
          <a:prstGeom prst="rect">
            <a:avLst/>
          </a:prstGeom>
          <a:noFill/>
        </p:spPr>
        <p:txBody>
          <a:bodyPr wrap="square" lIns="91440" tIns="45720" rIns="91440" bIns="45720" rtlCol="0" anchor="t">
            <a:spAutoFit/>
          </a:bodyPr>
          <a:lstStyle/>
          <a:p>
            <a:r>
              <a:rPr lang="en-GB" sz="4000">
                <a:solidFill>
                  <a:schemeClr val="bg1"/>
                </a:solidFill>
                <a:latin typeface="Arial"/>
                <a:cs typeface="Arial"/>
              </a:rPr>
              <a:t>Instructions </a:t>
            </a:r>
            <a:endParaRPr lang="en-US">
              <a:solidFill>
                <a:schemeClr val="bg1"/>
              </a:solidFill>
            </a:endParaRPr>
          </a:p>
        </p:txBody>
      </p:sp>
      <p:sp>
        <p:nvSpPr>
          <p:cNvPr id="11" name="TextBox 10">
            <a:extLst>
              <a:ext uri="{FF2B5EF4-FFF2-40B4-BE49-F238E27FC236}">
                <a16:creationId xmlns:a16="http://schemas.microsoft.com/office/drawing/2014/main" id="{2446C5EA-7D80-1418-9A64-67AFA1AA6394}"/>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39332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917C6568-871F-F24A-A576-AA6780611096}"/>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2C32D16-3138-2FDB-ED39-DEF5F981D241}"/>
              </a:ext>
            </a:extLst>
          </p:cNvPr>
          <p:cNvSpPr>
            <a:spLocks noGrp="1"/>
          </p:cNvSpPr>
          <p:nvPr>
            <p:ph type="sldNum" sz="quarter" idx="13"/>
          </p:nvPr>
        </p:nvSpPr>
        <p:spPr/>
        <p:txBody>
          <a:bodyPr wrap="square"/>
          <a:lstStyle/>
          <a:p>
            <a:fld id="{5C01B2B2-3B32-4177-9645-58C2813D6AA3}" type="slidenum">
              <a:rPr lang="en-GB" smtClean="0"/>
              <a:pPr/>
              <a:t>7</a:t>
            </a:fld>
            <a:endParaRPr lang="en-GB"/>
          </a:p>
        </p:txBody>
      </p:sp>
      <p:cxnSp>
        <p:nvCxnSpPr>
          <p:cNvPr id="7" name="Straight Connector 6">
            <a:extLst>
              <a:ext uri="{FF2B5EF4-FFF2-40B4-BE49-F238E27FC236}">
                <a16:creationId xmlns:a16="http://schemas.microsoft.com/office/drawing/2014/main" id="{BCB6F243-5861-78A3-54BC-15D0570A09D9}"/>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ABDC28B-EDE2-63DC-E4D3-F5FD72E3DCC0}"/>
              </a:ext>
            </a:extLst>
          </p:cNvPr>
          <p:cNvSpPr txBox="1"/>
          <p:nvPr/>
        </p:nvSpPr>
        <p:spPr>
          <a:xfrm>
            <a:off x="631995" y="1409922"/>
            <a:ext cx="11560005" cy="4832092"/>
          </a:xfrm>
          <a:prstGeom prst="rect">
            <a:avLst/>
          </a:prstGeom>
          <a:noFill/>
        </p:spPr>
        <p:txBody>
          <a:bodyPr wrap="square" lIns="91440" tIns="45720" rIns="91440" bIns="45720" anchor="t">
            <a:spAutoFit/>
          </a:bodyPr>
          <a:lstStyle/>
          <a:p>
            <a:r>
              <a:rPr lang="en-US" sz="2800">
                <a:solidFill>
                  <a:srgbClr val="FFFFFF"/>
                </a:solidFill>
                <a:latin typeface="Arial"/>
                <a:cs typeface="Arial"/>
              </a:rPr>
              <a:t>Is this person at risk of Covenant disadvantage, and why?​</a:t>
            </a:r>
          </a:p>
          <a:p>
            <a:endParaRPr lang="en-US" sz="2800">
              <a:solidFill>
                <a:srgbClr val="FFFFFF"/>
              </a:solidFill>
              <a:latin typeface="Arial"/>
              <a:cs typeface="Arial"/>
            </a:endParaRPr>
          </a:p>
          <a:p>
            <a:r>
              <a:rPr lang="en-US" sz="2800">
                <a:solidFill>
                  <a:srgbClr val="FFFFFF"/>
                </a:solidFill>
                <a:latin typeface="Arial"/>
                <a:cs typeface="Arial"/>
              </a:rPr>
              <a:t>Could special provision be the right response in this situation?​</a:t>
            </a:r>
          </a:p>
          <a:p>
            <a:endParaRPr lang="en-US" sz="2800">
              <a:solidFill>
                <a:srgbClr val="FFFFFF"/>
              </a:solidFill>
              <a:latin typeface="Arial"/>
              <a:cs typeface="Arial"/>
            </a:endParaRPr>
          </a:p>
          <a:p>
            <a:r>
              <a:rPr lang="en-US" sz="2800">
                <a:solidFill>
                  <a:srgbClr val="FFFFFF"/>
                </a:solidFill>
                <a:latin typeface="Arial"/>
                <a:cs typeface="Arial"/>
              </a:rPr>
              <a:t>What additional information or evidence would you need before deciding how to respond?​</a:t>
            </a:r>
          </a:p>
          <a:p>
            <a:endParaRPr lang="en-US" sz="2800">
              <a:solidFill>
                <a:srgbClr val="FFFFFF"/>
              </a:solidFill>
              <a:latin typeface="Arial"/>
              <a:cs typeface="Arial"/>
            </a:endParaRPr>
          </a:p>
          <a:p>
            <a:r>
              <a:rPr lang="en-US" sz="2800">
                <a:solidFill>
                  <a:srgbClr val="FFFFFF"/>
                </a:solidFill>
                <a:latin typeface="Arial"/>
                <a:cs typeface="Arial"/>
              </a:rPr>
              <a:t>What practical barriers might prevent you from removing disadvantage or offering special provision?</a:t>
            </a:r>
            <a:endParaRPr lang="en-US"/>
          </a:p>
          <a:p>
            <a:endParaRPr lang="en-US" sz="2800">
              <a:solidFill>
                <a:srgbClr val="FFFFFF"/>
              </a:solidFill>
              <a:latin typeface="Arial"/>
              <a:cs typeface="Arial"/>
            </a:endParaRPr>
          </a:p>
          <a:p>
            <a:r>
              <a:rPr lang="en-US" sz="2800">
                <a:solidFill>
                  <a:srgbClr val="FFFFFF"/>
                </a:solidFill>
                <a:latin typeface="Arial"/>
                <a:cs typeface="Arial"/>
              </a:rPr>
              <a:t>How could you overcome the barriers you identified?</a:t>
            </a:r>
            <a:endParaRPr lang="en-GB" sz="2800">
              <a:solidFill>
                <a:srgbClr val="FFFFFF"/>
              </a:solidFill>
              <a:latin typeface="Arial"/>
              <a:cs typeface="Arial"/>
            </a:endParaRPr>
          </a:p>
        </p:txBody>
      </p:sp>
      <p:pic>
        <p:nvPicPr>
          <p:cNvPr id="12" name="Picture 11" descr="A lion holding a flag&#10;&#10;AI-generated content may be incorrect.">
            <a:extLst>
              <a:ext uri="{FF2B5EF4-FFF2-40B4-BE49-F238E27FC236}">
                <a16:creationId xmlns:a16="http://schemas.microsoft.com/office/drawing/2014/main" id="{A331ED57-4FBD-FBF6-C530-B7B37CE08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18CECA64-C7EA-9A73-A283-71B5B6FFE4FF}"/>
              </a:ext>
            </a:extLst>
          </p:cNvPr>
          <p:cNvSpPr txBox="1"/>
          <p:nvPr/>
        </p:nvSpPr>
        <p:spPr>
          <a:xfrm>
            <a:off x="2447826" y="411174"/>
            <a:ext cx="7296346" cy="707886"/>
          </a:xfrm>
          <a:prstGeom prst="rect">
            <a:avLst/>
          </a:prstGeom>
          <a:noFill/>
        </p:spPr>
        <p:txBody>
          <a:bodyPr wrap="square" lIns="91440" tIns="45720" rIns="91440" bIns="45720" rtlCol="0" anchor="t">
            <a:spAutoFit/>
          </a:bodyPr>
          <a:lstStyle/>
          <a:p>
            <a:r>
              <a:rPr lang="en-GB" sz="4000">
                <a:solidFill>
                  <a:schemeClr val="bg1"/>
                </a:solidFill>
              </a:rPr>
              <a:t>Discussion prompts   </a:t>
            </a:r>
          </a:p>
        </p:txBody>
      </p:sp>
      <p:sp>
        <p:nvSpPr>
          <p:cNvPr id="6" name="TextBox 5">
            <a:extLst>
              <a:ext uri="{FF2B5EF4-FFF2-40B4-BE49-F238E27FC236}">
                <a16:creationId xmlns:a16="http://schemas.microsoft.com/office/drawing/2014/main" id="{C9C08BE2-B703-5858-F998-3C83F07032B3}"/>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1985871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BF6C28C1-3A59-E259-7824-6BDEAACA0CDA}"/>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1E1AB3CB-603D-0CD4-9B8A-A2A877F0383C}"/>
              </a:ext>
            </a:extLst>
          </p:cNvPr>
          <p:cNvSpPr>
            <a:spLocks noGrp="1"/>
          </p:cNvSpPr>
          <p:nvPr>
            <p:ph type="ftr" sz="quarter" idx="3"/>
          </p:nvPr>
        </p:nvSpPr>
        <p:spPr/>
        <p:txBody>
          <a:bodyPr wrap="square"/>
          <a:lstStyle/>
          <a:p>
            <a:endParaRPr lang="en-GB"/>
          </a:p>
        </p:txBody>
      </p:sp>
      <p:sp>
        <p:nvSpPr>
          <p:cNvPr id="5" name="Slide Number Placeholder 4">
            <a:extLst>
              <a:ext uri="{FF2B5EF4-FFF2-40B4-BE49-F238E27FC236}">
                <a16:creationId xmlns:a16="http://schemas.microsoft.com/office/drawing/2014/main" id="{4F4264B3-77C5-5FA6-F519-3AFC3525A88A}"/>
              </a:ext>
            </a:extLst>
          </p:cNvPr>
          <p:cNvSpPr>
            <a:spLocks noGrp="1"/>
          </p:cNvSpPr>
          <p:nvPr>
            <p:ph type="sldNum" sz="quarter" idx="13"/>
          </p:nvPr>
        </p:nvSpPr>
        <p:spPr/>
        <p:txBody>
          <a:bodyPr wrap="square"/>
          <a:lstStyle/>
          <a:p>
            <a:fld id="{5C01B2B2-3B32-4177-9645-58C2813D6AA3}" type="slidenum">
              <a:rPr lang="en-GB" smtClean="0"/>
              <a:pPr/>
              <a:t>8</a:t>
            </a:fld>
            <a:endParaRPr lang="en-GB"/>
          </a:p>
        </p:txBody>
      </p:sp>
      <p:cxnSp>
        <p:nvCxnSpPr>
          <p:cNvPr id="7" name="Straight Connector 6">
            <a:extLst>
              <a:ext uri="{FF2B5EF4-FFF2-40B4-BE49-F238E27FC236}">
                <a16:creationId xmlns:a16="http://schemas.microsoft.com/office/drawing/2014/main" id="{02EED9A7-A365-ABB7-1909-6FCD483AA946}"/>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9AC4FE6-D888-D4F5-A0BE-7DC995963D8E}"/>
              </a:ext>
            </a:extLst>
          </p:cNvPr>
          <p:cNvSpPr txBox="1"/>
          <p:nvPr/>
        </p:nvSpPr>
        <p:spPr>
          <a:xfrm>
            <a:off x="1775999" y="6591523"/>
            <a:ext cx="8640000" cy="169277"/>
          </a:xfrm>
          <a:prstGeom prst="rect">
            <a:avLst/>
          </a:prstGeom>
          <a:noFill/>
        </p:spPr>
        <p:txBody>
          <a:bodyPr wrap="square" lIns="0" tIns="0" rIns="0" bIns="0" rtlCol="0" anchor="b" anchorCtr="0">
            <a:spAutoFit/>
          </a:bodyPr>
          <a:lstStyle/>
          <a:p>
            <a:pPr algn="ctr"/>
            <a:r>
              <a:rPr lang="en-GB" sz="1100">
                <a:solidFill>
                  <a:schemeClr val="bg1"/>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008033D5-341E-FBF2-0599-F69CDEB194C9}"/>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BE398C55-392F-3F0F-F4FC-703B92D123DD}"/>
              </a:ext>
            </a:extLst>
          </p:cNvPr>
          <p:cNvSpPr txBox="1"/>
          <p:nvPr/>
        </p:nvSpPr>
        <p:spPr>
          <a:xfrm>
            <a:off x="2447825" y="411174"/>
            <a:ext cx="8609815" cy="707886"/>
          </a:xfrm>
          <a:prstGeom prst="rect">
            <a:avLst/>
          </a:prstGeom>
          <a:noFill/>
        </p:spPr>
        <p:txBody>
          <a:bodyPr wrap="square" rtlCol="0">
            <a:spAutoFit/>
          </a:bodyPr>
          <a:lstStyle/>
          <a:p>
            <a:r>
              <a:rPr lang="en-GB" sz="4000">
                <a:solidFill>
                  <a:schemeClr val="bg1"/>
                </a:solidFill>
              </a:rPr>
              <a:t>Case study 1 – Employment</a:t>
            </a:r>
          </a:p>
        </p:txBody>
      </p:sp>
      <p:sp>
        <p:nvSpPr>
          <p:cNvPr id="9" name="TextBox 2">
            <a:extLst>
              <a:ext uri="{FF2B5EF4-FFF2-40B4-BE49-F238E27FC236}">
                <a16:creationId xmlns:a16="http://schemas.microsoft.com/office/drawing/2014/main" id="{7B3C46C5-92D1-6345-1306-A3C0AC0912A8}"/>
              </a:ext>
            </a:extLst>
          </p:cNvPr>
          <p:cNvSpPr txBox="1"/>
          <p:nvPr/>
        </p:nvSpPr>
        <p:spPr>
          <a:xfrm>
            <a:off x="537329" y="1838227"/>
            <a:ext cx="10520312" cy="33239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r>
              <a:rPr lang="en-US" sz="2400">
                <a:solidFill>
                  <a:schemeClr val="bg1"/>
                </a:solidFill>
              </a:rPr>
              <a:t>A Service partner (civilian spouse) works for the local authority as a banded administrator in a team that supports sensitive casework and requires the handling of private and confidential information.  </a:t>
            </a:r>
          </a:p>
          <a:p>
            <a:pPr fontAlgn="base"/>
            <a:endParaRPr lang="en-US" sz="2400">
              <a:solidFill>
                <a:schemeClr val="bg1"/>
              </a:solidFill>
            </a:endParaRPr>
          </a:p>
          <a:p>
            <a:pPr fontAlgn="base"/>
            <a:r>
              <a:rPr lang="en-US" sz="2400">
                <a:solidFill>
                  <a:schemeClr val="bg1"/>
                </a:solidFill>
              </a:rPr>
              <a:t>Their serving partner is being re-posted in 10 weeks.  </a:t>
            </a:r>
          </a:p>
          <a:p>
            <a:pPr fontAlgn="base"/>
            <a:endParaRPr lang="en-US" sz="2400">
              <a:solidFill>
                <a:schemeClr val="bg1"/>
              </a:solidFill>
            </a:endParaRPr>
          </a:p>
          <a:p>
            <a:pPr fontAlgn="base"/>
            <a:r>
              <a:rPr lang="en-US" sz="2400">
                <a:solidFill>
                  <a:schemeClr val="bg1"/>
                </a:solidFill>
              </a:rPr>
              <a:t>The employee requests a 12‑month remote-working arrangement and says that repeated moves have disrupted their career.  </a:t>
            </a:r>
          </a:p>
          <a:p>
            <a:endParaRPr lang="en-GB"/>
          </a:p>
        </p:txBody>
      </p:sp>
    </p:spTree>
    <p:extLst>
      <p:ext uri="{BB962C8B-B14F-4D97-AF65-F5344CB8AC3E}">
        <p14:creationId xmlns:p14="http://schemas.microsoft.com/office/powerpoint/2010/main" val="2563680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4F213A"/>
        </a:solidFill>
        <a:effectLst/>
      </p:bgPr>
    </p:bg>
    <p:spTree>
      <p:nvGrpSpPr>
        <p:cNvPr id="1" name="">
          <a:extLst>
            <a:ext uri="{FF2B5EF4-FFF2-40B4-BE49-F238E27FC236}">
              <a16:creationId xmlns:a16="http://schemas.microsoft.com/office/drawing/2014/main" id="{1A11E3D6-4C4C-9E83-2DD2-007125792E6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C12930-F949-6EE6-3490-105F88BF6BFD}"/>
              </a:ext>
            </a:extLst>
          </p:cNvPr>
          <p:cNvSpPr>
            <a:spLocks noGrp="1"/>
          </p:cNvSpPr>
          <p:nvPr>
            <p:ph type="ftr" sz="quarter" idx="3"/>
          </p:nvPr>
        </p:nvSpPr>
        <p:spPr/>
        <p:txBody>
          <a:bodyPr wrap="square">
            <a:noAutofit/>
          </a:bodyPr>
          <a:lstStyle/>
          <a:p>
            <a:endParaRPr lang="en-GB"/>
          </a:p>
        </p:txBody>
      </p:sp>
      <p:sp>
        <p:nvSpPr>
          <p:cNvPr id="5" name="Slide Number Placeholder 4">
            <a:extLst>
              <a:ext uri="{FF2B5EF4-FFF2-40B4-BE49-F238E27FC236}">
                <a16:creationId xmlns:a16="http://schemas.microsoft.com/office/drawing/2014/main" id="{893DA02D-7F0A-2817-4C20-78E77AAC353D}"/>
              </a:ext>
            </a:extLst>
          </p:cNvPr>
          <p:cNvSpPr>
            <a:spLocks noGrp="1"/>
          </p:cNvSpPr>
          <p:nvPr>
            <p:ph type="sldNum" sz="quarter" idx="13"/>
          </p:nvPr>
        </p:nvSpPr>
        <p:spPr/>
        <p:txBody>
          <a:bodyPr wrap="square">
            <a:noAutofit/>
          </a:bodyPr>
          <a:lstStyle/>
          <a:p>
            <a:fld id="{5C01B2B2-3B32-4177-9645-58C2813D6AA3}" type="slidenum">
              <a:rPr lang="en-GB" smtClean="0"/>
              <a:pPr/>
              <a:t>9</a:t>
            </a:fld>
            <a:endParaRPr lang="en-GB"/>
          </a:p>
        </p:txBody>
      </p:sp>
      <p:cxnSp>
        <p:nvCxnSpPr>
          <p:cNvPr id="7" name="Straight Connector 6">
            <a:extLst>
              <a:ext uri="{FF2B5EF4-FFF2-40B4-BE49-F238E27FC236}">
                <a16:creationId xmlns:a16="http://schemas.microsoft.com/office/drawing/2014/main" id="{DF54FE38-D033-8445-6621-FFBF3F9760EC}"/>
              </a:ext>
            </a:extLst>
          </p:cNvPr>
          <p:cNvCxnSpPr/>
          <p:nvPr/>
        </p:nvCxnSpPr>
        <p:spPr>
          <a:xfrm>
            <a:off x="-2" y="6426000"/>
            <a:ext cx="12192002" cy="0"/>
          </a:xfrm>
          <a:prstGeom prst="line">
            <a:avLst/>
          </a:prstGeom>
          <a:ln w="139700">
            <a:solidFill>
              <a:srgbClr val="3039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A8DEE8A-F0EB-92A8-9EB4-8EA672C74EA0}"/>
              </a:ext>
            </a:extLst>
          </p:cNvPr>
          <p:cNvSpPr txBox="1"/>
          <p:nvPr/>
        </p:nvSpPr>
        <p:spPr>
          <a:xfrm>
            <a:off x="1775999" y="6591523"/>
            <a:ext cx="8640000" cy="169277"/>
          </a:xfrm>
          <a:prstGeom prst="rect">
            <a:avLst/>
          </a:prstGeom>
          <a:noFill/>
        </p:spPr>
        <p:txBody>
          <a:bodyPr wrap="square" lIns="0" tIns="0" rIns="0" bIns="0" rtlCol="0" anchor="b" anchorCtr="0">
            <a:noAutofit/>
          </a:bodyPr>
          <a:lstStyle/>
          <a:p>
            <a:pPr algn="ctr"/>
            <a:r>
              <a:rPr lang="en-GB" sz="1100">
                <a:solidFill>
                  <a:srgbClr val="FFFFFF"/>
                </a:solidFill>
                <a:latin typeface="Arial" panose="020B0604020202020204" pitchFamily="34" charset="0"/>
                <a:cs typeface="Arial" panose="020B0604020202020204" pitchFamily="34" charset="0"/>
              </a:rPr>
              <a:t>[OFFICIAL]</a:t>
            </a:r>
          </a:p>
        </p:txBody>
      </p:sp>
      <p:pic>
        <p:nvPicPr>
          <p:cNvPr id="12" name="Picture 11" descr="A lion holding a flag&#10;&#10;AI-generated content may be incorrect.">
            <a:extLst>
              <a:ext uri="{FF2B5EF4-FFF2-40B4-BE49-F238E27FC236}">
                <a16:creationId xmlns:a16="http://schemas.microsoft.com/office/drawing/2014/main" id="{ECAF8837-7C50-A45A-8E09-1F770A54149F}"/>
              </a:ext>
            </a:extLst>
          </p:cNvPr>
          <p:cNvPicPr>
            <a:picLocks noChangeAspect="1"/>
          </p:cNvPicPr>
          <p:nvPr/>
        </p:nvPicPr>
        <p:blipFill>
          <a:blip r:embed="rId3"/>
          <a:stretch>
            <a:fillRect/>
          </a:stretch>
        </p:blipFill>
        <p:spPr>
          <a:xfrm>
            <a:off x="285056" y="208909"/>
            <a:ext cx="1776514" cy="963589"/>
          </a:xfrm>
          <a:prstGeom prst="rect">
            <a:avLst/>
          </a:prstGeom>
        </p:spPr>
      </p:pic>
      <p:sp>
        <p:nvSpPr>
          <p:cNvPr id="2" name="TextBox 1">
            <a:extLst>
              <a:ext uri="{FF2B5EF4-FFF2-40B4-BE49-F238E27FC236}">
                <a16:creationId xmlns:a16="http://schemas.microsoft.com/office/drawing/2014/main" id="{7927E9BB-D028-4BED-0324-D1B2C24AA924}"/>
              </a:ext>
            </a:extLst>
          </p:cNvPr>
          <p:cNvSpPr txBox="1"/>
          <p:nvPr/>
        </p:nvSpPr>
        <p:spPr>
          <a:xfrm>
            <a:off x="2447825" y="411174"/>
            <a:ext cx="8609815" cy="707886"/>
          </a:xfrm>
          <a:prstGeom prst="rect">
            <a:avLst/>
          </a:prstGeom>
          <a:noFill/>
        </p:spPr>
        <p:txBody>
          <a:bodyPr wrap="square" lIns="0" tIns="0" rIns="0" bIns="0" rtlCol="0">
            <a:noAutofit/>
          </a:bodyPr>
          <a:lstStyle/>
          <a:p>
            <a:pPr algn="l"/>
            <a:r>
              <a:rPr lang="en-GB" sz="4000" b="0">
                <a:solidFill>
                  <a:srgbClr val="F4F0F2"/>
                </a:solidFill>
                <a:latin typeface="Arial"/>
              </a:rPr>
              <a:t>Case study 1 – Employment</a:t>
            </a:r>
          </a:p>
        </p:txBody>
      </p:sp>
      <p:sp>
        <p:nvSpPr>
          <p:cNvPr id="14" name="TextBox 13"/>
          <p:cNvSpPr txBox="1"/>
          <p:nvPr/>
        </p:nvSpPr>
        <p:spPr>
          <a:xfrm>
            <a:off x="713232" y="1554480"/>
            <a:ext cx="5257800" cy="1152144"/>
          </a:xfrm>
          <a:prstGeom prst="rect">
            <a:avLst/>
          </a:prstGeom>
          <a:noFill/>
        </p:spPr>
        <p:txBody>
          <a:bodyPr wrap="square" lIns="25400" tIns="0" rIns="25400" bIns="0">
            <a:noAutofit/>
          </a:bodyPr>
          <a:lstStyle/>
          <a:p>
            <a:pPr algn="l"/>
            <a:r>
              <a:rPr sz="2000" b="1" dirty="0">
                <a:solidFill>
                  <a:srgbClr val="7FD8E7"/>
                </a:solidFill>
                <a:latin typeface="Arial"/>
              </a:rPr>
              <a:t>Disadvantage</a:t>
            </a:r>
          </a:p>
          <a:p>
            <a:pPr>
              <a:lnSpc>
                <a:spcPct val="105000"/>
              </a:lnSpc>
              <a:spcBef>
                <a:spcPts val="200"/>
              </a:spcBef>
            </a:pPr>
            <a:r>
              <a:rPr b="0" dirty="0">
                <a:solidFill>
                  <a:srgbClr val="F7F2F4"/>
                </a:solidFill>
                <a:latin typeface="Arial"/>
              </a:rPr>
              <a:t>Likely risk: relocation may disrupt a Service partner’s employment and career progression.</a:t>
            </a:r>
          </a:p>
        </p:txBody>
      </p:sp>
      <p:sp>
        <p:nvSpPr>
          <p:cNvPr id="15" name="TextBox 14"/>
          <p:cNvSpPr txBox="1"/>
          <p:nvPr/>
        </p:nvSpPr>
        <p:spPr>
          <a:xfrm>
            <a:off x="713232" y="2834640"/>
            <a:ext cx="5257800" cy="1133856"/>
          </a:xfrm>
          <a:prstGeom prst="rect">
            <a:avLst/>
          </a:prstGeom>
          <a:noFill/>
        </p:spPr>
        <p:txBody>
          <a:bodyPr wrap="square" lIns="25400" tIns="0" rIns="25400" bIns="0">
            <a:noAutofit/>
          </a:bodyPr>
          <a:lstStyle/>
          <a:p>
            <a:pPr algn="l"/>
            <a:r>
              <a:rPr sz="2000" b="1">
                <a:solidFill>
                  <a:srgbClr val="7FD8E7"/>
                </a:solidFill>
                <a:latin typeface="Arial"/>
              </a:rPr>
              <a:t>Special provision</a:t>
            </a:r>
          </a:p>
          <a:p>
            <a:pPr>
              <a:lnSpc>
                <a:spcPct val="105000"/>
              </a:lnSpc>
              <a:spcBef>
                <a:spcPts val="200"/>
              </a:spcBef>
            </a:pPr>
            <a:r>
              <a:rPr lang="en-GB" b="0">
                <a:solidFill>
                  <a:srgbClr val="F7F2F4"/>
                </a:solidFill>
                <a:latin typeface="Arial"/>
              </a:rPr>
              <a:t>No special provision, this is about removing disadvantage. </a:t>
            </a:r>
            <a:endParaRPr b="0">
              <a:solidFill>
                <a:srgbClr val="F7F2F4"/>
              </a:solidFill>
              <a:latin typeface="Arial"/>
            </a:endParaRPr>
          </a:p>
        </p:txBody>
      </p:sp>
      <p:sp>
        <p:nvSpPr>
          <p:cNvPr id="16" name="TextBox 15"/>
          <p:cNvSpPr txBox="1"/>
          <p:nvPr/>
        </p:nvSpPr>
        <p:spPr>
          <a:xfrm>
            <a:off x="713232" y="4096512"/>
            <a:ext cx="5257800" cy="1344168"/>
          </a:xfrm>
          <a:prstGeom prst="rect">
            <a:avLst/>
          </a:prstGeom>
          <a:noFill/>
        </p:spPr>
        <p:txBody>
          <a:bodyPr wrap="square" lIns="25400" tIns="0" rIns="25400" bIns="0">
            <a:noAutofit/>
          </a:bodyPr>
          <a:lstStyle/>
          <a:p>
            <a:pPr algn="l"/>
            <a:r>
              <a:rPr sz="2000" b="1">
                <a:solidFill>
                  <a:srgbClr val="7FD8E7"/>
                </a:solidFill>
                <a:latin typeface="Arial"/>
              </a:rPr>
              <a:t>Need to know</a:t>
            </a:r>
          </a:p>
          <a:p>
            <a:pPr>
              <a:lnSpc>
                <a:spcPct val="105000"/>
              </a:lnSpc>
              <a:spcBef>
                <a:spcPts val="200"/>
              </a:spcBef>
            </a:pPr>
            <a:r>
              <a:rPr lang="en-US" b="0">
                <a:solidFill>
                  <a:srgbClr val="F7F2F4"/>
                </a:solidFill>
                <a:latin typeface="Arial"/>
              </a:rPr>
              <a:t>If there is a civilian comparator, r</a:t>
            </a:r>
            <a:r>
              <a:rPr b="0">
                <a:solidFill>
                  <a:srgbClr val="F7F2F4"/>
                </a:solidFill>
                <a:latin typeface="Arial"/>
              </a:rPr>
              <a:t>ole duties, confidentiality requirements, secure IT options, posting details, alternatives and prior impacts.</a:t>
            </a:r>
          </a:p>
        </p:txBody>
      </p:sp>
      <p:sp>
        <p:nvSpPr>
          <p:cNvPr id="17" name="TextBox 16"/>
          <p:cNvSpPr txBox="1"/>
          <p:nvPr/>
        </p:nvSpPr>
        <p:spPr>
          <a:xfrm>
            <a:off x="6263640" y="1554480"/>
            <a:ext cx="5257800" cy="1572768"/>
          </a:xfrm>
          <a:prstGeom prst="rect">
            <a:avLst/>
          </a:prstGeom>
          <a:noFill/>
        </p:spPr>
        <p:txBody>
          <a:bodyPr wrap="square" lIns="25400" tIns="0" rIns="25400" bIns="0">
            <a:noAutofit/>
          </a:bodyPr>
          <a:lstStyle/>
          <a:p>
            <a:pPr algn="l"/>
            <a:r>
              <a:rPr sz="2000" b="1">
                <a:solidFill>
                  <a:srgbClr val="7FD8E7"/>
                </a:solidFill>
                <a:latin typeface="Arial"/>
              </a:rPr>
              <a:t>Barriers</a:t>
            </a:r>
          </a:p>
          <a:p>
            <a:pPr>
              <a:lnSpc>
                <a:spcPct val="105000"/>
              </a:lnSpc>
              <a:spcBef>
                <a:spcPts val="200"/>
              </a:spcBef>
            </a:pPr>
            <a:r>
              <a:rPr b="0">
                <a:solidFill>
                  <a:srgbClr val="F7F2F4"/>
                </a:solidFill>
                <a:latin typeface="Arial"/>
              </a:rPr>
              <a:t>Sensitive casework, data security, team cover, policy consistency, manager confidence and perceived precedent.</a:t>
            </a:r>
          </a:p>
        </p:txBody>
      </p:sp>
      <p:sp>
        <p:nvSpPr>
          <p:cNvPr id="18" name="TextBox 17"/>
          <p:cNvSpPr txBox="1"/>
          <p:nvPr/>
        </p:nvSpPr>
        <p:spPr>
          <a:xfrm>
            <a:off x="6263640" y="3429000"/>
            <a:ext cx="5257800" cy="2011680"/>
          </a:xfrm>
          <a:prstGeom prst="rect">
            <a:avLst/>
          </a:prstGeom>
          <a:noFill/>
        </p:spPr>
        <p:txBody>
          <a:bodyPr wrap="square" lIns="25400" tIns="0" rIns="25400" bIns="0">
            <a:noAutofit/>
          </a:bodyPr>
          <a:lstStyle/>
          <a:p>
            <a:pPr algn="l"/>
            <a:r>
              <a:rPr lang="en-GB" sz="2000" b="1">
                <a:solidFill>
                  <a:srgbClr val="7FD8E7"/>
                </a:solidFill>
                <a:latin typeface="Arial"/>
              </a:rPr>
              <a:t>How to overcome barriers</a:t>
            </a:r>
            <a:endParaRPr sz="2000" b="1">
              <a:solidFill>
                <a:srgbClr val="7FD8E7"/>
              </a:solidFill>
              <a:latin typeface="Arial"/>
            </a:endParaRPr>
          </a:p>
          <a:p>
            <a:pPr>
              <a:lnSpc>
                <a:spcPct val="105000"/>
              </a:lnSpc>
              <a:spcBef>
                <a:spcPts val="200"/>
              </a:spcBef>
            </a:pPr>
            <a:r>
              <a:rPr lang="en-GB" b="0">
                <a:solidFill>
                  <a:srgbClr val="F7F2F4"/>
                </a:solidFill>
                <a:latin typeface="Arial"/>
              </a:rPr>
              <a:t>Use </a:t>
            </a:r>
            <a:r>
              <a:rPr b="0">
                <a:solidFill>
                  <a:srgbClr val="F7F2F4"/>
                </a:solidFill>
                <a:latin typeface="Arial"/>
              </a:rPr>
              <a:t>a </a:t>
            </a:r>
            <a:r>
              <a:rPr lang="en-US" b="0">
                <a:solidFill>
                  <a:srgbClr val="F7F2F4"/>
                </a:solidFill>
                <a:latin typeface="Arial"/>
              </a:rPr>
              <a:t>structured due-regard checklist; get IT/IG advice; </a:t>
            </a:r>
            <a:r>
              <a:rPr b="0">
                <a:solidFill>
                  <a:srgbClr val="F7F2F4"/>
                </a:solidFill>
                <a:latin typeface="Arial"/>
              </a:rPr>
              <a:t>trial</a:t>
            </a:r>
            <a:r>
              <a:rPr lang="en-GB" b="0">
                <a:solidFill>
                  <a:srgbClr val="F7F2F4"/>
                </a:solidFill>
                <a:latin typeface="Arial"/>
              </a:rPr>
              <a:t> remote or </a:t>
            </a:r>
            <a:r>
              <a:rPr b="0">
                <a:solidFill>
                  <a:srgbClr val="F7F2F4"/>
                </a:solidFill>
                <a:latin typeface="Arial"/>
              </a:rPr>
              <a:t>hybrid </a:t>
            </a:r>
            <a:r>
              <a:rPr lang="en-GB" b="0">
                <a:solidFill>
                  <a:srgbClr val="F7F2F4"/>
                </a:solidFill>
                <a:latin typeface="Arial"/>
              </a:rPr>
              <a:t>working with </a:t>
            </a:r>
            <a:r>
              <a:rPr b="0">
                <a:solidFill>
                  <a:srgbClr val="F7F2F4"/>
                </a:solidFill>
                <a:latin typeface="Arial"/>
              </a:rPr>
              <a:t>review </a:t>
            </a:r>
            <a:r>
              <a:rPr lang="en-GB" b="0">
                <a:solidFill>
                  <a:srgbClr val="F7F2F4"/>
                </a:solidFill>
                <a:latin typeface="Arial"/>
              </a:rPr>
              <a:t>points; </a:t>
            </a:r>
            <a:r>
              <a:rPr b="0">
                <a:solidFill>
                  <a:srgbClr val="F7F2F4"/>
                </a:solidFill>
                <a:latin typeface="Arial"/>
              </a:rPr>
              <a:t>record</a:t>
            </a:r>
            <a:r>
              <a:rPr lang="en-GB" b="0">
                <a:solidFill>
                  <a:srgbClr val="F7F2F4"/>
                </a:solidFill>
                <a:latin typeface="Arial"/>
              </a:rPr>
              <a:t> reasons</a:t>
            </a:r>
            <a:r>
              <a:rPr b="0">
                <a:solidFill>
                  <a:srgbClr val="F7F2F4"/>
                </a:solidFill>
                <a:latin typeface="Arial"/>
              </a:rPr>
              <a:t>.</a:t>
            </a:r>
          </a:p>
        </p:txBody>
      </p:sp>
    </p:spTree>
    <p:extLst>
      <p:ext uri="{BB962C8B-B14F-4D97-AF65-F5344CB8AC3E}">
        <p14:creationId xmlns:p14="http://schemas.microsoft.com/office/powerpoint/2010/main" val="2500745541"/>
      </p:ext>
    </p:extLst>
  </p:cSld>
  <p:clrMapOvr>
    <a:masterClrMapping/>
  </p:clrMapOvr>
</p:sld>
</file>

<file path=ppt/theme/theme1.xml><?xml version="1.0" encoding="utf-8"?>
<a:theme xmlns:a="http://schemas.openxmlformats.org/drawingml/2006/main" name="1. Cover slides">
  <a:themeElements>
    <a:clrScheme name="MoD - Dark Blue">
      <a:dk1>
        <a:srgbClr val="071D49"/>
      </a:dk1>
      <a:lt1>
        <a:sysClr val="window" lastClr="FFFFFF"/>
      </a:lt1>
      <a:dk2>
        <a:srgbClr val="071D49"/>
      </a:dk2>
      <a:lt2>
        <a:srgbClr val="E7E6E6"/>
      </a:lt2>
      <a:accent1>
        <a:srgbClr val="3F6578"/>
      </a:accent1>
      <a:accent2>
        <a:srgbClr val="33466E"/>
      </a:accent2>
      <a:accent3>
        <a:srgbClr val="186169"/>
      </a:accent3>
      <a:accent4>
        <a:srgbClr val="FFC845"/>
      </a:accent4>
      <a:accent5>
        <a:srgbClr val="FF9800"/>
      </a:accent5>
      <a:accent6>
        <a:srgbClr val="EE7591"/>
      </a:accent6>
      <a:hlink>
        <a:srgbClr val="3F6578"/>
      </a:hlink>
      <a:folHlink>
        <a:srgbClr val="3F6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6102_MoD_Ppt_template_FINAL_300120.potx" id="{5B857654-8462-4ECF-9AA7-C230B0260FDB}" vid="{76E27DA5-DAC7-41DF-9CCA-917EA85D5112}"/>
    </a:ext>
  </a:extLst>
</a:theme>
</file>

<file path=ppt/theme/theme2.xml><?xml version="1.0" encoding="utf-8"?>
<a:theme xmlns:a="http://schemas.openxmlformats.org/drawingml/2006/main" name="1_2. Section slides">
  <a:themeElements>
    <a:clrScheme name="MoD - Dark Blue">
      <a:dk1>
        <a:srgbClr val="071D49"/>
      </a:dk1>
      <a:lt1>
        <a:sysClr val="window" lastClr="FFFFFF"/>
      </a:lt1>
      <a:dk2>
        <a:srgbClr val="071D49"/>
      </a:dk2>
      <a:lt2>
        <a:srgbClr val="E7E6E6"/>
      </a:lt2>
      <a:accent1>
        <a:srgbClr val="3F6578"/>
      </a:accent1>
      <a:accent2>
        <a:srgbClr val="33466E"/>
      </a:accent2>
      <a:accent3>
        <a:srgbClr val="186169"/>
      </a:accent3>
      <a:accent4>
        <a:srgbClr val="FFC845"/>
      </a:accent4>
      <a:accent5>
        <a:srgbClr val="FF9800"/>
      </a:accent5>
      <a:accent6>
        <a:srgbClr val="EE7591"/>
      </a:accent6>
      <a:hlink>
        <a:srgbClr val="3F6578"/>
      </a:hlink>
      <a:folHlink>
        <a:srgbClr val="3F657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6102_MoD_Ppt_template_FINAL_300120.potx" id="{5B857654-8462-4ECF-9AA7-C230B0260FDB}" vid="{0CA60319-B616-4A3C-9E2D-C12712C60669}"/>
    </a:ext>
  </a:extLst>
</a:theme>
</file>

<file path=ppt/theme/theme3.xml><?xml version="1.0" encoding="utf-8"?>
<a:theme xmlns:a="http://schemas.openxmlformats.org/drawingml/2006/main" name="3. Content slides - white background">
  <a:themeElements>
    <a:clrScheme name="MoD - Dark Blue">
      <a:dk1>
        <a:srgbClr val="071D49"/>
      </a:dk1>
      <a:lt1>
        <a:sysClr val="window" lastClr="FFFFFF"/>
      </a:lt1>
      <a:dk2>
        <a:srgbClr val="071D49"/>
      </a:dk2>
      <a:lt2>
        <a:srgbClr val="E7E6E6"/>
      </a:lt2>
      <a:accent1>
        <a:srgbClr val="3F6578"/>
      </a:accent1>
      <a:accent2>
        <a:srgbClr val="33466E"/>
      </a:accent2>
      <a:accent3>
        <a:srgbClr val="186169"/>
      </a:accent3>
      <a:accent4>
        <a:srgbClr val="FFC845"/>
      </a:accent4>
      <a:accent5>
        <a:srgbClr val="FF9800"/>
      </a:accent5>
      <a:accent6>
        <a:srgbClr val="EE7591"/>
      </a:accent6>
      <a:hlink>
        <a:srgbClr val="3F6578"/>
      </a:hlink>
      <a:folHlink>
        <a:srgbClr val="3F6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6102_MoD_Ppt_template_FINAL_300120.potx" id="{5B857654-8462-4ECF-9AA7-C230B0260FDB}" vid="{1F79AF0D-09CF-4355-8FD3-045084BD980E}"/>
    </a:ext>
  </a:extLst>
</a:theme>
</file>

<file path=ppt/theme/theme4.xml><?xml version="1.0" encoding="utf-8"?>
<a:theme xmlns:a="http://schemas.openxmlformats.org/drawingml/2006/main" name="4. Content slides - filled background">
  <a:themeElements>
    <a:clrScheme name="MoD - Dark Blue">
      <a:dk1>
        <a:srgbClr val="071D49"/>
      </a:dk1>
      <a:lt1>
        <a:sysClr val="window" lastClr="FFFFFF"/>
      </a:lt1>
      <a:dk2>
        <a:srgbClr val="071D49"/>
      </a:dk2>
      <a:lt2>
        <a:srgbClr val="E7E6E6"/>
      </a:lt2>
      <a:accent1>
        <a:srgbClr val="3F6578"/>
      </a:accent1>
      <a:accent2>
        <a:srgbClr val="33466E"/>
      </a:accent2>
      <a:accent3>
        <a:srgbClr val="186169"/>
      </a:accent3>
      <a:accent4>
        <a:srgbClr val="FFC845"/>
      </a:accent4>
      <a:accent5>
        <a:srgbClr val="FF9800"/>
      </a:accent5>
      <a:accent6>
        <a:srgbClr val="EE7591"/>
      </a:accent6>
      <a:hlink>
        <a:srgbClr val="3F6578"/>
      </a:hlink>
      <a:folHlink>
        <a:srgbClr val="3F6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6102_MoD_Ppt_template_FINAL_300120.potx" id="{5B857654-8462-4ECF-9AA7-C230B0260FDB}" vid="{3BFC53DC-CAC7-4D69-B2C1-056D390D19F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bce0187-5b67-41f2-bd57-ab14d478e5c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FDDE3559E37974CAAC85A2E50078FC0" ma:contentTypeVersion="17" ma:contentTypeDescription="Create a new document." ma:contentTypeScope="" ma:versionID="e21f2726165fc46c01e9b79f12c24dd1">
  <xsd:schema xmlns:xsd="http://www.w3.org/2001/XMLSchema" xmlns:xs="http://www.w3.org/2001/XMLSchema" xmlns:p="http://schemas.microsoft.com/office/2006/metadata/properties" xmlns:ns3="fbce0187-5b67-41f2-bd57-ab14d478e5c5" xmlns:ns4="5bb99102-1431-4637-b884-6520ed7c1e6d" targetNamespace="http://schemas.microsoft.com/office/2006/metadata/properties" ma:root="true" ma:fieldsID="5e27817b68e76e647ec14107f6685a93" ns3:_="" ns4:_="">
    <xsd:import namespace="fbce0187-5b67-41f2-bd57-ab14d478e5c5"/>
    <xsd:import namespace="5bb99102-1431-4637-b884-6520ed7c1e6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3:MediaServiceDateTaken" minOccurs="0"/>
                <xsd:element ref="ns3:MediaServiceSystemTag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ce0187-5b67-41f2-bd57-ab14d478e5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bb99102-1431-4637-b884-6520ed7c1e6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8FC38A-F695-40A6-87DC-A2CB8053C132}">
  <ds:schemaRefs>
    <ds:schemaRef ds:uri="5bb99102-1431-4637-b884-6520ed7c1e6d"/>
    <ds:schemaRef ds:uri="fbce0187-5b67-41f2-bd57-ab14d478e5c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855CD98-A60D-4638-84B4-05F56A76CF4E}">
  <ds:schemaRefs>
    <ds:schemaRef ds:uri="http://schemas.microsoft.com/sharepoint/v3/contenttype/forms"/>
  </ds:schemaRefs>
</ds:datastoreItem>
</file>

<file path=customXml/itemProps3.xml><?xml version="1.0" encoding="utf-8"?>
<ds:datastoreItem xmlns:ds="http://schemas.openxmlformats.org/officeDocument/2006/customXml" ds:itemID="{58C9ADAC-F7B4-41B7-8BC1-0C85BD6FC6A9}">
  <ds:schemaRefs>
    <ds:schemaRef ds:uri="5bb99102-1431-4637-b884-6520ed7c1e6d"/>
    <ds:schemaRef ds:uri="fbce0187-5b67-41f2-bd57-ab14d478e5c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1</Template>
  <TotalTime>0</TotalTime>
  <Words>6344</Words>
  <Application>Microsoft Office PowerPoint</Application>
  <PresentationFormat>Widescreen</PresentationFormat>
  <Paragraphs>692</Paragraphs>
  <Slides>28</Slides>
  <Notes>21</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1. Cover slides</vt:lpstr>
      <vt:lpstr>1_2. Section slides</vt:lpstr>
      <vt:lpstr>3. Content slides - white background</vt:lpstr>
      <vt:lpstr>4. Content slides - filled background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MoD</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[Subtitle or description]</dc:subject>
  <dc:creator>Alice Nutbrown</dc:creator>
  <cp:keywords>[Key words separated by commas]</cp:keywords>
  <cp:lastModifiedBy>Rackham, Sophie (People-AFPSp-Covenant-Engagement)</cp:lastModifiedBy>
  <cp:revision>31</cp:revision>
  <dcterms:created xsi:type="dcterms:W3CDTF">2020-01-31T09:10:49Z</dcterms:created>
  <dcterms:modified xsi:type="dcterms:W3CDTF">2026-06-26T11:53:40Z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0x0101009FDDE3559E37974CAAC85A2E50078FC0</vt:lpwstr>
  </property>
  <property fmtid="{D5CDD505-2E9C-101B-9397-08002B2CF9AE}" pid="3" name="MediaServiceImageTags">
    <vt:lpwstr/>
  </property>
  <property fmtid="{D5CDD505-2E9C-101B-9397-08002B2CF9AE}" pid="4" name="TaxKeyword">
    <vt:lpwstr>337;#[Key words separated by commas]|ee679f7a-6ab0-4192-a3b2-e1aaa5efe708</vt:lpwstr>
  </property>
  <property fmtid="{D5CDD505-2E9C-101B-9397-08002B2CF9AE}" pid="5" name="Subject Category">
    <vt:lpwstr/>
  </property>
  <property fmtid="{D5CDD505-2E9C-101B-9397-08002B2CF9AE}" pid="6" name="Business Owner">
    <vt:lpwstr/>
  </property>
  <property fmtid="{D5CDD505-2E9C-101B-9397-08002B2CF9AE}" pid="7" name="fileplanid">
    <vt:lpwstr/>
  </property>
  <property fmtid="{D5CDD505-2E9C-101B-9397-08002B2CF9AE}" pid="8" name="Subject Keywords">
    <vt:lpwstr/>
  </property>
  <property fmtid="{D5CDD505-2E9C-101B-9397-08002B2CF9AE}" pid="9" name="SharedWithUsers">
    <vt:lpwstr>15;#Phillips, Penelope B1 (People-DPTHub-Comms-DHd);#11;#Quinn, Donna B2 (People-DPTHub-Comms-AHd 1);#13;#Stevenson, Jessie B2 (People-DPTHub-Comms-AHd 2)</vt:lpwstr>
  </property>
  <property fmtid="{D5CDD505-2E9C-101B-9397-08002B2CF9AE}" pid="10" name="Subject_x0020_Category">
    <vt:lpwstr/>
  </property>
  <property fmtid="{D5CDD505-2E9C-101B-9397-08002B2CF9AE}" pid="11" name="Subject_x0020_Keywords">
    <vt:lpwstr/>
  </property>
  <property fmtid="{D5CDD505-2E9C-101B-9397-08002B2CF9AE}" pid="12" name="Business_x0020_Owner">
    <vt:lpwstr/>
  </property>
  <property fmtid="{D5CDD505-2E9C-101B-9397-08002B2CF9AE}" pid="13" name="MSIP_Label_d8a60473-494b-4586-a1bb-b0e663054676_Enabled">
    <vt:lpwstr>true</vt:lpwstr>
  </property>
  <property fmtid="{D5CDD505-2E9C-101B-9397-08002B2CF9AE}" pid="14" name="MSIP_Label_d8a60473-494b-4586-a1bb-b0e663054676_SetDate">
    <vt:lpwstr>2026-06-15T08:42:29Z</vt:lpwstr>
  </property>
  <property fmtid="{D5CDD505-2E9C-101B-9397-08002B2CF9AE}" pid="15" name="MSIP_Label_d8a60473-494b-4586-a1bb-b0e663054676_Method">
    <vt:lpwstr>Privileged</vt:lpwstr>
  </property>
  <property fmtid="{D5CDD505-2E9C-101B-9397-08002B2CF9AE}" pid="16" name="MSIP_Label_d8a60473-494b-4586-a1bb-b0e663054676_Name">
    <vt:lpwstr>MOD-1-O-‘UNMARKED’</vt:lpwstr>
  </property>
  <property fmtid="{D5CDD505-2E9C-101B-9397-08002B2CF9AE}" pid="17" name="MSIP_Label_d8a60473-494b-4586-a1bb-b0e663054676_SiteId">
    <vt:lpwstr>be7760ed-5953-484b-ae95-d0a16dfa09e5</vt:lpwstr>
  </property>
  <property fmtid="{D5CDD505-2E9C-101B-9397-08002B2CF9AE}" pid="18" name="MSIP_Label_d8a60473-494b-4586-a1bb-b0e663054676_ActionId">
    <vt:lpwstr>1b658fc0-f961-48c9-be68-9a87e74eb9bc</vt:lpwstr>
  </property>
  <property fmtid="{D5CDD505-2E9C-101B-9397-08002B2CF9AE}" pid="19" name="MSIP_Label_d8a60473-494b-4586-a1bb-b0e663054676_ContentBits">
    <vt:lpwstr>0</vt:lpwstr>
  </property>
  <property fmtid="{D5CDD505-2E9C-101B-9397-08002B2CF9AE}" pid="20" name="MSIP_Label_d8a60473-494b-4586-a1bb-b0e663054676_Tag">
    <vt:lpwstr>10, 0, 1, 1</vt:lpwstr>
  </property>
</Properties>
</file>